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Lst>
  <p:notesMasterIdLst>
    <p:notesMasterId r:id="rId98"/>
  </p:notesMasterIdLst>
  <p:sldIdLst>
    <p:sldId id="256" r:id="rId2"/>
    <p:sldId id="261" r:id="rId3"/>
    <p:sldId id="378" r:id="rId4"/>
    <p:sldId id="285" r:id="rId5"/>
    <p:sldId id="286" r:id="rId6"/>
    <p:sldId id="287" r:id="rId7"/>
    <p:sldId id="288" r:id="rId8"/>
    <p:sldId id="289" r:id="rId9"/>
    <p:sldId id="384" r:id="rId10"/>
    <p:sldId id="290" r:id="rId11"/>
    <p:sldId id="291" r:id="rId12"/>
    <p:sldId id="374" r:id="rId13"/>
    <p:sldId id="292" r:id="rId14"/>
    <p:sldId id="293" r:id="rId15"/>
    <p:sldId id="294" r:id="rId16"/>
    <p:sldId id="295" r:id="rId17"/>
    <p:sldId id="375" r:id="rId18"/>
    <p:sldId id="296" r:id="rId19"/>
    <p:sldId id="297" r:id="rId20"/>
    <p:sldId id="298" r:id="rId21"/>
    <p:sldId id="299" r:id="rId22"/>
    <p:sldId id="301" r:id="rId23"/>
    <p:sldId id="376" r:id="rId24"/>
    <p:sldId id="302" r:id="rId25"/>
    <p:sldId id="303" r:id="rId26"/>
    <p:sldId id="304" r:id="rId27"/>
    <p:sldId id="305" r:id="rId28"/>
    <p:sldId id="306" r:id="rId29"/>
    <p:sldId id="307" r:id="rId30"/>
    <p:sldId id="377" r:id="rId31"/>
    <p:sldId id="310" r:id="rId32"/>
    <p:sldId id="311" r:id="rId33"/>
    <p:sldId id="312" r:id="rId34"/>
    <p:sldId id="313" r:id="rId35"/>
    <p:sldId id="314" r:id="rId36"/>
    <p:sldId id="315" r:id="rId37"/>
    <p:sldId id="316" r:id="rId38"/>
    <p:sldId id="317" r:id="rId39"/>
    <p:sldId id="318" r:id="rId40"/>
    <p:sldId id="319" r:id="rId41"/>
    <p:sldId id="320" r:id="rId42"/>
    <p:sldId id="321" r:id="rId43"/>
    <p:sldId id="380" r:id="rId44"/>
    <p:sldId id="381" r:id="rId45"/>
    <p:sldId id="379" r:id="rId46"/>
    <p:sldId id="322" r:id="rId47"/>
    <p:sldId id="323" r:id="rId48"/>
    <p:sldId id="324" r:id="rId49"/>
    <p:sldId id="326" r:id="rId50"/>
    <p:sldId id="327" r:id="rId51"/>
    <p:sldId id="328" r:id="rId52"/>
    <p:sldId id="329" r:id="rId53"/>
    <p:sldId id="330" r:id="rId54"/>
    <p:sldId id="331" r:id="rId55"/>
    <p:sldId id="332" r:id="rId56"/>
    <p:sldId id="333" r:id="rId57"/>
    <p:sldId id="334" r:id="rId58"/>
    <p:sldId id="335" r:id="rId59"/>
    <p:sldId id="336" r:id="rId60"/>
    <p:sldId id="337" r:id="rId61"/>
    <p:sldId id="338" r:id="rId62"/>
    <p:sldId id="339" r:id="rId63"/>
    <p:sldId id="340" r:id="rId64"/>
    <p:sldId id="341" r:id="rId65"/>
    <p:sldId id="342" r:id="rId66"/>
    <p:sldId id="343" r:id="rId67"/>
    <p:sldId id="344" r:id="rId68"/>
    <p:sldId id="345" r:id="rId69"/>
    <p:sldId id="346" r:id="rId70"/>
    <p:sldId id="347" r:id="rId71"/>
    <p:sldId id="348" r:id="rId72"/>
    <p:sldId id="349" r:id="rId73"/>
    <p:sldId id="350" r:id="rId74"/>
    <p:sldId id="383" r:id="rId75"/>
    <p:sldId id="351" r:id="rId76"/>
    <p:sldId id="352" r:id="rId77"/>
    <p:sldId id="373" r:id="rId78"/>
    <p:sldId id="354" r:id="rId79"/>
    <p:sldId id="355" r:id="rId80"/>
    <p:sldId id="382" r:id="rId81"/>
    <p:sldId id="356" r:id="rId82"/>
    <p:sldId id="357" r:id="rId83"/>
    <p:sldId id="358" r:id="rId84"/>
    <p:sldId id="360" r:id="rId85"/>
    <p:sldId id="361" r:id="rId86"/>
    <p:sldId id="362" r:id="rId87"/>
    <p:sldId id="363" r:id="rId88"/>
    <p:sldId id="364" r:id="rId89"/>
    <p:sldId id="365" r:id="rId90"/>
    <p:sldId id="366" r:id="rId91"/>
    <p:sldId id="367" r:id="rId92"/>
    <p:sldId id="368" r:id="rId93"/>
    <p:sldId id="369" r:id="rId94"/>
    <p:sldId id="359" r:id="rId95"/>
    <p:sldId id="370" r:id="rId96"/>
    <p:sldId id="371" r:id="rId9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95">
          <p15:clr>
            <a:srgbClr val="A4A3A4"/>
          </p15:clr>
        </p15:guide>
        <p15:guide id="2" orient="horz" pos="1661">
          <p15:clr>
            <a:srgbClr val="A4A3A4"/>
          </p15:clr>
        </p15:guide>
        <p15:guide id="3" orient="horz" pos="4156">
          <p15:clr>
            <a:srgbClr val="A4A3A4"/>
          </p15:clr>
        </p15:guide>
        <p15:guide id="4" pos="388">
          <p15:clr>
            <a:srgbClr val="A4A3A4"/>
          </p15:clr>
        </p15:guide>
        <p15:guide id="5" pos="4195">
          <p15:clr>
            <a:srgbClr val="A4A3A4"/>
          </p15:clr>
        </p15:guide>
        <p15:guide id="6" pos="4445">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EBE8"/>
    <a:srgbClr val="DA291C"/>
    <a:srgbClr val="7466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46" autoAdjust="0"/>
    <p:restoredTop sz="85919" autoAdjust="0"/>
  </p:normalViewPr>
  <p:slideViewPr>
    <p:cSldViewPr snapToGrid="0">
      <p:cViewPr varScale="1">
        <p:scale>
          <a:sx n="62" d="100"/>
          <a:sy n="62" d="100"/>
        </p:scale>
        <p:origin x="1052" y="36"/>
      </p:cViewPr>
      <p:guideLst>
        <p:guide orient="horz" pos="595"/>
        <p:guide orient="horz" pos="1661"/>
        <p:guide orient="horz" pos="4156"/>
        <p:guide pos="388"/>
        <p:guide pos="4195"/>
        <p:guide pos="4445"/>
      </p:guideLst>
    </p:cSldViewPr>
  </p:slideViewPr>
  <p:outlineViewPr>
    <p:cViewPr>
      <p:scale>
        <a:sx n="33" d="100"/>
        <a:sy n="33" d="100"/>
      </p:scale>
      <p:origin x="0" y="-39344"/>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57" d="100"/>
          <a:sy n="57" d="100"/>
        </p:scale>
        <p:origin x="2372"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0.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CAF366D-01BF-46F3-8435-9CC6E1086779}" type="datetimeFigureOut">
              <a:rPr lang="en-US" smtClean="0"/>
              <a:pPr/>
              <a:t>10/14/2015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2E1EF0B-A4CA-4DD5-A4D1-22396EE39894}" type="slidenum">
              <a:rPr lang="en-US" smtClean="0"/>
              <a:pPr/>
              <a:t>‹#›</a:t>
            </a:fld>
            <a:endParaRPr lang="en-US"/>
          </a:p>
        </p:txBody>
      </p:sp>
    </p:spTree>
    <p:extLst>
      <p:ext uri="{BB962C8B-B14F-4D97-AF65-F5344CB8AC3E}">
        <p14:creationId xmlns:p14="http://schemas.microsoft.com/office/powerpoint/2010/main" val="2832313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4708492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a:extLst>
            <a:ext uri="{909E8E84-426E-40DD-AFC4-6F175D3DCCD1}">
              <a14:hiddenFill xmlns:a14="http://schemas.microsoft.com/office/drawing/2010/main">
                <a:solidFill>
                  <a:srgbClr val="FFFFFF"/>
                </a:solidFill>
              </a14:hiddenFill>
            </a:ext>
          </a:extLst>
        </p:spPr>
      </p:sp>
      <p:sp>
        <p:nvSpPr>
          <p:cNvPr id="92163" name="Rectangle 3"/>
          <p:cNvSpPr>
            <a:spLocks noGrp="1" noChangeArrowheads="1"/>
          </p:cNvSpPr>
          <p:nvPr>
            <p:ph type="body" idx="1"/>
          </p:nvPr>
        </p:nvSpPr>
        <p:spPr>
          <a:ln/>
        </p:spPr>
        <p:txBody>
          <a:bodyPr/>
          <a:lstStyle/>
          <a:p>
            <a:r>
              <a:rPr lang="en-US"/>
              <a:t>Postnatal transmission rate as high as ~15% for the women that engaged in prolonged BF of ~2 yrs. Believe BF transmission risk is higher in early lactation bc of increased breastmilk viral load in colostrum. </a:t>
            </a:r>
          </a:p>
        </p:txBody>
      </p:sp>
    </p:spTree>
    <p:extLst>
      <p:ext uri="{BB962C8B-B14F-4D97-AF65-F5344CB8AC3E}">
        <p14:creationId xmlns:p14="http://schemas.microsoft.com/office/powerpoint/2010/main" val="148339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Rot="1" noChangeAspect="1" noChangeArrowheads="1" noTextEdit="1"/>
          </p:cNvSpPr>
          <p:nvPr>
            <p:ph type="sldImg"/>
          </p:nvPr>
        </p:nvSpPr>
        <p:spPr>
          <a:ln/>
          <a:extLst>
            <a:ext uri="{909E8E84-426E-40DD-AFC4-6F175D3DCCD1}">
              <a14:hiddenFill xmlns:a14="http://schemas.microsoft.com/office/drawing/2010/main">
                <a:solidFill>
                  <a:srgbClr val="FFFFFF"/>
                </a:solidFill>
              </a14:hiddenFill>
            </a:ext>
          </a:extLst>
        </p:spPr>
      </p:sp>
      <p:sp>
        <p:nvSpPr>
          <p:cNvPr id="187395" name="Rectangle 3"/>
          <p:cNvSpPr>
            <a:spLocks noGrp="1" noChangeArrowheads="1"/>
          </p:cNvSpPr>
          <p:nvPr>
            <p:ph type="body" idx="1"/>
          </p:nvPr>
        </p:nvSpPr>
        <p:spPr>
          <a:xfrm>
            <a:off x="914400" y="4343400"/>
            <a:ext cx="5029200" cy="4114800"/>
          </a:xfrm>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r>
              <a:rPr lang="en-US" u="sng" dirty="0"/>
              <a:t>Advanced maternal disease</a:t>
            </a:r>
            <a:r>
              <a:rPr lang="en-US" dirty="0"/>
              <a:t>: In the analysis of 1,800 mother-infant pairs from the European Collaborative study, an inverse linear relationship between maternal CD4 count and HIV transmission was found.  In other words, lower CD4 counts are associated with a higher risk of perinatal transmission.  However, there is still a 11-15% risk of transmission even in infected women with a normal CD4 count. Hence, therapeutic regimens which increase CD4 count for prolonged periods are indicated.</a:t>
            </a:r>
          </a:p>
          <a:p>
            <a:r>
              <a:rPr lang="en-US" dirty="0"/>
              <a:t>All else will be discussed in turn.</a:t>
            </a:r>
          </a:p>
        </p:txBody>
      </p:sp>
    </p:spTree>
    <p:extLst>
      <p:ext uri="{BB962C8B-B14F-4D97-AF65-F5344CB8AC3E}">
        <p14:creationId xmlns:p14="http://schemas.microsoft.com/office/powerpoint/2010/main" val="42628566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w="12700"/>
          <a:extLst>
            <a:ext uri="{909E8E84-426E-40DD-AFC4-6F175D3DCCD1}">
              <a14:hiddenFill xmlns:a14="http://schemas.microsoft.com/office/drawing/2010/main">
                <a:solidFill>
                  <a:srgbClr val="FFFFFF"/>
                </a:solidFill>
              </a14:hiddenFill>
            </a:ext>
          </a:extLst>
        </p:spPr>
      </p:sp>
      <p:sp>
        <p:nvSpPr>
          <p:cNvPr id="144387" name="Notes Placeholder 2"/>
          <p:cNvSpPr>
            <a:spLocks noGrp="1"/>
          </p:cNvSpPr>
          <p:nvPr>
            <p:ph type="body" idx="1"/>
          </p:nvPr>
        </p:nvSpPr>
        <p:spPr>
          <a:ln/>
        </p:spPr>
        <p:txBody>
          <a:bodyPr/>
          <a:lstStyle/>
          <a:p>
            <a:r>
              <a:rPr lang="en-US" dirty="0"/>
              <a:t>This is Viral Load (usually RNA is quantitative, whereas DNA is qualitative):</a:t>
            </a:r>
          </a:p>
          <a:p>
            <a:r>
              <a:rPr lang="en-US" b="1" dirty="0"/>
              <a:t>RNA</a:t>
            </a:r>
            <a:r>
              <a:rPr lang="en-US" dirty="0"/>
              <a:t> PCR for plasma viral load works in the 30 cycle range to maximize quantitation ability. </a:t>
            </a:r>
            <a:r>
              <a:rPr lang="en-US" b="1" dirty="0"/>
              <a:t>DNA</a:t>
            </a:r>
            <a:r>
              <a:rPr lang="en-US" dirty="0"/>
              <a:t> PCR works in the 35-40 cycle range to maximize saturated detection so that everything above say 5 input copies will be detected, but not quantitated. Above 30 cycles, PCR loses it's ability to be quantitative because there is just too much product from all the cycles of amplification, so the detection systems become saturated (unable to detect differences in input copy number). So 10 copies looks the same as 10,000 copies. (http://www.thebody.com/Forums/AIDS/Labs/Archive/TestingHIV/Q6083.html)</a:t>
            </a:r>
          </a:p>
          <a:p>
            <a:r>
              <a:rPr lang="en-US" b="1" dirty="0"/>
              <a:t>, ACOG (the American College of Obstetricians and Gynecologists) has published recommendations</a:t>
            </a:r>
            <a:r>
              <a:rPr lang="en-US" dirty="0"/>
              <a:t>: These state that if a woman’s viral load is &gt;1,000 copies/microliter, the mother should be given the option of undergoing scheduled </a:t>
            </a:r>
            <a:r>
              <a:rPr lang="en-US" dirty="0" err="1"/>
              <a:t>c-section</a:t>
            </a:r>
            <a:r>
              <a:rPr lang="en-US" dirty="0"/>
              <a:t> in the 38th week of pregnancy (one week earlier than usual).  This, of course would be in conjunction with the ACTG 076 regimen</a:t>
            </a:r>
          </a:p>
          <a:p>
            <a:endParaRPr lang="en-US" dirty="0"/>
          </a:p>
        </p:txBody>
      </p:sp>
    </p:spTree>
    <p:extLst>
      <p:ext uri="{BB962C8B-B14F-4D97-AF65-F5344CB8AC3E}">
        <p14:creationId xmlns:p14="http://schemas.microsoft.com/office/powerpoint/2010/main" val="15161319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Rot="1" noChangeAspect="1" noChangeArrowheads="1" noTextEdit="1"/>
          </p:cNvSpPr>
          <p:nvPr>
            <p:ph type="sldImg"/>
          </p:nvPr>
        </p:nvSpPr>
        <p:spPr>
          <a:ln/>
          <a:extLst>
            <a:ext uri="{909E8E84-426E-40DD-AFC4-6F175D3DCCD1}">
              <a14:hiddenFill xmlns:a14="http://schemas.microsoft.com/office/drawing/2010/main">
                <a:solidFill>
                  <a:srgbClr val="FFFFFF"/>
                </a:solidFill>
              </a14:hiddenFill>
            </a:ext>
          </a:extLst>
        </p:spPr>
      </p:sp>
      <p:sp>
        <p:nvSpPr>
          <p:cNvPr id="146435" name="Rectangle 3"/>
          <p:cNvSpPr>
            <a:spLocks noGrp="1" noChangeArrowheads="1"/>
          </p:cNvSpPr>
          <p:nvPr>
            <p:ph type="body" idx="1"/>
          </p:nvPr>
        </p:nvSpPr>
        <p:spPr>
          <a:xfrm>
            <a:off x="914400" y="4343400"/>
            <a:ext cx="5029200" cy="4114800"/>
          </a:xfrm>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r>
              <a:rPr lang="en-US" dirty="0"/>
              <a:t>These data come from  mother-infant  pairs enrolled in Wits  (Wits HIV/AIDS Research Institute, University of Witwatersrand, Johannesburg, SA). Rupture of membranes for longer than 4 hours is thought to be associated with an increased risk of MCT.  Hence, membranes should  not be ruptured prematurely if avoidable.</a:t>
            </a:r>
          </a:p>
          <a:p>
            <a:r>
              <a:rPr lang="en-US" dirty="0"/>
              <a:t>Based on these studies, ACOG (the American College of Obstetricians and Gynecologists) has published recommendations: These state that if a woman’s viral load is &gt;1,000 copies/microliter, the mother should be given the option of undergoing scheduled </a:t>
            </a:r>
            <a:r>
              <a:rPr lang="en-US" dirty="0" err="1"/>
              <a:t>c-section</a:t>
            </a:r>
            <a:r>
              <a:rPr lang="en-US" dirty="0"/>
              <a:t> in the 38th week of pregnancy (one week earlier than usual).  This, of course would be in conjunction with the ACTG 076 regimen</a:t>
            </a:r>
          </a:p>
        </p:txBody>
      </p:sp>
    </p:spTree>
    <p:extLst>
      <p:ext uri="{BB962C8B-B14F-4D97-AF65-F5344CB8AC3E}">
        <p14:creationId xmlns:p14="http://schemas.microsoft.com/office/powerpoint/2010/main" val="38289937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a:solidFill>
            <a:srgbClr val="FFFFFF"/>
          </a:solidFill>
          <a:ln/>
        </p:spPr>
      </p:sp>
      <p:sp>
        <p:nvSpPr>
          <p:cNvPr id="189443" name="Rectangle 3"/>
          <p:cNvSpPr>
            <a:spLocks noGrp="1" noChangeArrowheads="1"/>
          </p:cNvSpPr>
          <p:nvPr>
            <p:ph type="body" idx="1"/>
          </p:nvPr>
        </p:nvSpPr>
        <p:spPr>
          <a:solidFill>
            <a:srgbClr val="FFFFFF"/>
          </a:solidFill>
          <a:ln>
            <a:solidFill>
              <a:srgbClr val="000000"/>
            </a:solidFill>
            <a:miter lim="800000"/>
            <a:headEnd/>
            <a:tailEnd/>
          </a:ln>
        </p:spPr>
        <p:txBody>
          <a:bodyPr lIns="87495" tIns="43748" rIns="87495" bIns="43748"/>
          <a:lstStyle/>
          <a:p>
            <a:r>
              <a:rPr lang="en-US" sz="1600" b="1" u="sng" dirty="0"/>
              <a:t>Opt-out testing </a:t>
            </a:r>
            <a:r>
              <a:rPr lang="en-US" sz="1600" u="sng" dirty="0"/>
              <a:t>= bulldozer consent</a:t>
            </a:r>
            <a:r>
              <a:rPr lang="en-US" sz="1000" u="sng" dirty="0"/>
              <a:t>!  (new recs with MMWR: </a:t>
            </a:r>
            <a:r>
              <a:rPr lang="en-US" sz="1000" dirty="0"/>
              <a:t>September 22, 2006 / 55(RR14);1-17 Revised Recommendations for HIV Testing of Adults, Adolescents, and Pregnant Women in Health-Care Settings)</a:t>
            </a:r>
            <a:r>
              <a:rPr lang="en-US" sz="1600" dirty="0"/>
              <a:t>	</a:t>
            </a:r>
          </a:p>
          <a:p>
            <a:endParaRPr lang="en-US" sz="1600" dirty="0"/>
          </a:p>
          <a:p>
            <a:r>
              <a:rPr lang="en-US" b="1" u="sng" dirty="0"/>
              <a:t>Cigarette smoking during pregnancy</a:t>
            </a:r>
            <a:r>
              <a:rPr lang="en-US" dirty="0"/>
              <a:t>: In a study in NY, women with low CD4 counts who smoked during their pregnancy had more than a 3-fold increased risk of transmission; the relative risk was proportional to the average number of cigarettes smoked daily, and independent of other factors.  This may be because cigarette smoking has been associated with immune system alterations, placental morphologic changes, and obstetric complications such as premature rupture of membranes</a:t>
            </a:r>
          </a:p>
          <a:p>
            <a:r>
              <a:rPr lang="en-US" u="sng" dirty="0"/>
              <a:t>Frequent unprotected sex with multiple partners</a:t>
            </a:r>
            <a:r>
              <a:rPr lang="en-US" dirty="0"/>
              <a:t>: Mechanisms for enhanced transmission under these circumstances include physical trauma or inflammation, and exposure to multiple HIV-1 strains from different partners.  Also, frequent, unprotected sex with multiple partners may be a surrogate for other risk factors.</a:t>
            </a:r>
          </a:p>
          <a:p>
            <a:endParaRPr lang="en-US" dirty="0"/>
          </a:p>
          <a:p>
            <a:endParaRPr lang="en-US" dirty="0"/>
          </a:p>
          <a:p>
            <a:endParaRPr lang="en-US" dirty="0"/>
          </a:p>
          <a:p>
            <a:endParaRPr lang="en-US" sz="1600" dirty="0"/>
          </a:p>
        </p:txBody>
      </p:sp>
    </p:spTree>
    <p:extLst>
      <p:ext uri="{BB962C8B-B14F-4D97-AF65-F5344CB8AC3E}">
        <p14:creationId xmlns:p14="http://schemas.microsoft.com/office/powerpoint/2010/main" val="8161299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2E1EF0B-A4CA-4DD5-A4D1-22396EE39894}" type="slidenum">
              <a:rPr lang="en-US" smtClean="0"/>
              <a:pPr/>
              <a:t>65</a:t>
            </a:fld>
            <a:endParaRPr lang="en-US"/>
          </a:p>
        </p:txBody>
      </p:sp>
    </p:spTree>
    <p:extLst>
      <p:ext uri="{BB962C8B-B14F-4D97-AF65-F5344CB8AC3E}">
        <p14:creationId xmlns:p14="http://schemas.microsoft.com/office/powerpoint/2010/main" val="372971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2E1EF0B-A4CA-4DD5-A4D1-22396EE39894}" type="slidenum">
              <a:rPr lang="en-US" smtClean="0"/>
              <a:pPr/>
              <a:t>66</a:t>
            </a:fld>
            <a:endParaRPr lang="en-US"/>
          </a:p>
        </p:txBody>
      </p:sp>
    </p:spTree>
    <p:extLst>
      <p:ext uri="{BB962C8B-B14F-4D97-AF65-F5344CB8AC3E}">
        <p14:creationId xmlns:p14="http://schemas.microsoft.com/office/powerpoint/2010/main" val="38043734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a:ln w="12700"/>
          <a:extLst>
            <a:ext uri="{909E8E84-426E-40DD-AFC4-6F175D3DCCD1}">
              <a14:hiddenFill xmlns:a14="http://schemas.microsoft.com/office/drawing/2010/main">
                <a:solidFill>
                  <a:srgbClr val="FFFFFF"/>
                </a:solidFill>
              </a14:hiddenFill>
            </a:ext>
          </a:extLst>
        </p:spPr>
      </p:sp>
      <p:sp>
        <p:nvSpPr>
          <p:cNvPr id="192515" name="Notes Placeholder 2"/>
          <p:cNvSpPr>
            <a:spLocks noGrp="1"/>
          </p:cNvSpPr>
          <p:nvPr>
            <p:ph type="body" idx="1"/>
          </p:nvPr>
        </p:nvSpPr>
        <p:spPr>
          <a:ln/>
        </p:spPr>
        <p:txBody>
          <a:bodyPr/>
          <a:lstStyle/>
          <a:p>
            <a:r>
              <a:rPr lang="en-US"/>
              <a:t>~Reason hypothesized: formula is FB, causing inflammation, microabrasions, then when add BF, milk with HIV virus can pass more easily through those mucosal sites.  </a:t>
            </a:r>
          </a:p>
        </p:txBody>
      </p:sp>
    </p:spTree>
    <p:extLst>
      <p:ext uri="{BB962C8B-B14F-4D97-AF65-F5344CB8AC3E}">
        <p14:creationId xmlns:p14="http://schemas.microsoft.com/office/powerpoint/2010/main" val="18593327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2E1EF0B-A4CA-4DD5-A4D1-22396EE39894}" type="slidenum">
              <a:rPr lang="en-US" smtClean="0"/>
              <a:pPr/>
              <a:t>68</a:t>
            </a:fld>
            <a:endParaRPr lang="en-US"/>
          </a:p>
        </p:txBody>
      </p:sp>
    </p:spTree>
    <p:extLst>
      <p:ext uri="{BB962C8B-B14F-4D97-AF65-F5344CB8AC3E}">
        <p14:creationId xmlns:p14="http://schemas.microsoft.com/office/powerpoint/2010/main" val="30483505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10B9CB7-A6E5-4816-9B27-E944E5AB3991}" type="slidenum">
              <a:rPr lang="en-US" smtClean="0"/>
              <a:pPr fontAlgn="base">
                <a:spcBef>
                  <a:spcPct val="0"/>
                </a:spcBef>
                <a:spcAft>
                  <a:spcPct val="0"/>
                </a:spcAft>
                <a:defRPr/>
              </a:pPr>
              <a:t>69</a:t>
            </a:fld>
            <a:endParaRPr lang="en-US" smtClean="0"/>
          </a:p>
        </p:txBody>
      </p:sp>
      <p:sp>
        <p:nvSpPr>
          <p:cNvPr id="552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3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smtClean="0"/>
          </a:p>
        </p:txBody>
      </p:sp>
    </p:spTree>
    <p:extLst>
      <p:ext uri="{BB962C8B-B14F-4D97-AF65-F5344CB8AC3E}">
        <p14:creationId xmlns:p14="http://schemas.microsoft.com/office/powerpoint/2010/main" val="2009619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05BD71D-B173-4FA4-B4C2-DB3C49B6D391}" type="slidenum">
              <a:rPr lang="en-US" smtClean="0"/>
              <a:pPr>
                <a:defRPr/>
              </a:pPr>
              <a:t>27</a:t>
            </a:fld>
            <a:endParaRPr lang="en-US"/>
          </a:p>
        </p:txBody>
      </p:sp>
    </p:spTree>
    <p:extLst>
      <p:ext uri="{BB962C8B-B14F-4D97-AF65-F5344CB8AC3E}">
        <p14:creationId xmlns:p14="http://schemas.microsoft.com/office/powerpoint/2010/main" val="17910387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2E1EF0B-A4CA-4DD5-A4D1-22396EE39894}" type="slidenum">
              <a:rPr lang="en-US" smtClean="0"/>
              <a:pPr/>
              <a:t>70</a:t>
            </a:fld>
            <a:endParaRPr lang="en-US"/>
          </a:p>
        </p:txBody>
      </p:sp>
    </p:spTree>
    <p:extLst>
      <p:ext uri="{BB962C8B-B14F-4D97-AF65-F5344CB8AC3E}">
        <p14:creationId xmlns:p14="http://schemas.microsoft.com/office/powerpoint/2010/main" val="23538578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2E1EF0B-A4CA-4DD5-A4D1-22396EE39894}" type="slidenum">
              <a:rPr lang="en-US" smtClean="0"/>
              <a:pPr/>
              <a:t>71</a:t>
            </a:fld>
            <a:endParaRPr lang="en-US"/>
          </a:p>
        </p:txBody>
      </p:sp>
    </p:spTree>
    <p:extLst>
      <p:ext uri="{BB962C8B-B14F-4D97-AF65-F5344CB8AC3E}">
        <p14:creationId xmlns:p14="http://schemas.microsoft.com/office/powerpoint/2010/main" val="2834218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2E1EF0B-A4CA-4DD5-A4D1-22396EE39894}" type="slidenum">
              <a:rPr lang="en-US" smtClean="0"/>
              <a:pPr/>
              <a:t>72</a:t>
            </a:fld>
            <a:endParaRPr lang="en-US"/>
          </a:p>
        </p:txBody>
      </p:sp>
    </p:spTree>
    <p:extLst>
      <p:ext uri="{BB962C8B-B14F-4D97-AF65-F5344CB8AC3E}">
        <p14:creationId xmlns:p14="http://schemas.microsoft.com/office/powerpoint/2010/main" val="21091590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p:txBody>
          <a:bodyPr/>
          <a:lstStyle/>
          <a:p>
            <a:r>
              <a:rPr lang="en-US" dirty="0"/>
              <a:t>Landmark study that paved way for MTCT was PACTG 076 Study in </a:t>
            </a:r>
            <a:r>
              <a:rPr lang="en-US" dirty="0" err="1"/>
              <a:t>nonBF</a:t>
            </a:r>
            <a:r>
              <a:rPr lang="en-US" dirty="0"/>
              <a:t> pop, 409 women, started on AZT from 14-34 </a:t>
            </a:r>
            <a:r>
              <a:rPr lang="en-US" dirty="0" err="1"/>
              <a:t>wks</a:t>
            </a:r>
            <a:r>
              <a:rPr lang="en-US" dirty="0"/>
              <a:t> through delivery, + baby 6 </a:t>
            </a:r>
            <a:r>
              <a:rPr lang="en-US" dirty="0" err="1"/>
              <a:t>wks</a:t>
            </a:r>
            <a:r>
              <a:rPr lang="en-US" dirty="0"/>
              <a:t> AZT; </a:t>
            </a:r>
            <a:r>
              <a:rPr lang="en-US" dirty="0" err="1"/>
              <a:t>decresed</a:t>
            </a:r>
            <a:r>
              <a:rPr lang="en-US" dirty="0"/>
              <a:t> trans 67%. Conner et al NEJM 1994 study Reduction of MIT of HIV 1 with AZT.  Then found Mandelbrot et al JAMA 280.55-60.1998 and by Intl Perinatal HIV Group: N </a:t>
            </a:r>
            <a:r>
              <a:rPr lang="en-US" dirty="0" err="1"/>
              <a:t>Engl</a:t>
            </a:r>
            <a:r>
              <a:rPr lang="en-US" dirty="0"/>
              <a:t> J Med 350.  977-987.1999 that the AZT 076 regimen + elective C/S before onset of labor TRANSMISSION RATE CAN BE REDUCED TO 1-2%.  So </a:t>
            </a:r>
            <a:r>
              <a:rPr lang="en-US" dirty="0" err="1"/>
              <a:t>Kourtis</a:t>
            </a:r>
            <a:r>
              <a:rPr lang="en-US" dirty="0"/>
              <a:t> made this model in 2001, and adapted it to above by applying that and other info .  HAART not even considered in this. For women on HAART during pregnancy transmission rate  to &lt;2%.  </a:t>
            </a:r>
          </a:p>
          <a:p>
            <a:endParaRPr lang="en-US" dirty="0"/>
          </a:p>
        </p:txBody>
      </p:sp>
    </p:spTree>
    <p:extLst>
      <p:ext uri="{BB962C8B-B14F-4D97-AF65-F5344CB8AC3E}">
        <p14:creationId xmlns:p14="http://schemas.microsoft.com/office/powerpoint/2010/main" val="31828203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fontAlgn="base">
              <a:spcBef>
                <a:spcPct val="0"/>
              </a:spcBef>
              <a:spcAft>
                <a:spcPct val="0"/>
              </a:spcAft>
              <a:defRPr sz="1200">
                <a:solidFill>
                  <a:schemeClr val="tx1"/>
                </a:solidFill>
                <a:latin typeface="Arial" charset="0"/>
              </a:defRPr>
            </a:lvl6pPr>
            <a:lvl7pPr marL="2971800" indent="-228600" fontAlgn="base">
              <a:spcBef>
                <a:spcPct val="0"/>
              </a:spcBef>
              <a:spcAft>
                <a:spcPct val="0"/>
              </a:spcAft>
              <a:defRPr sz="1200">
                <a:solidFill>
                  <a:schemeClr val="tx1"/>
                </a:solidFill>
                <a:latin typeface="Arial" charset="0"/>
              </a:defRPr>
            </a:lvl7pPr>
            <a:lvl8pPr marL="3429000" indent="-228600" fontAlgn="base">
              <a:spcBef>
                <a:spcPct val="0"/>
              </a:spcBef>
              <a:spcAft>
                <a:spcPct val="0"/>
              </a:spcAft>
              <a:defRPr sz="1200">
                <a:solidFill>
                  <a:schemeClr val="tx1"/>
                </a:solidFill>
                <a:latin typeface="Arial" charset="0"/>
              </a:defRPr>
            </a:lvl8pPr>
            <a:lvl9pPr marL="3886200" indent="-228600" fontAlgn="base">
              <a:spcBef>
                <a:spcPct val="0"/>
              </a:spcBef>
              <a:spcAft>
                <a:spcPct val="0"/>
              </a:spcAft>
              <a:defRPr sz="1200">
                <a:solidFill>
                  <a:schemeClr val="tx1"/>
                </a:solidFill>
                <a:latin typeface="Arial" charset="0"/>
              </a:defRPr>
            </a:lvl9pPr>
          </a:lstStyle>
          <a:p>
            <a:pPr algn="r" eaLnBrk="1" hangingPunct="1"/>
            <a:fld id="{3BC6FC2D-A585-4DA4-98BA-44D4EBD40931}" type="slidenum">
              <a:rPr lang="en-US"/>
              <a:pPr algn="r" eaLnBrk="1" hangingPunct="1"/>
              <a:t>75</a:t>
            </a:fld>
            <a:endParaRPr lang="en-US"/>
          </a:p>
        </p:txBody>
      </p:sp>
      <p:sp>
        <p:nvSpPr>
          <p:cNvPr id="15155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fontAlgn="base">
              <a:spcBef>
                <a:spcPct val="0"/>
              </a:spcBef>
              <a:spcAft>
                <a:spcPct val="0"/>
              </a:spcAft>
              <a:defRPr sz="1200">
                <a:solidFill>
                  <a:schemeClr val="tx1"/>
                </a:solidFill>
                <a:latin typeface="Arial" charset="0"/>
              </a:defRPr>
            </a:lvl6pPr>
            <a:lvl7pPr marL="2971800" indent="-228600" fontAlgn="base">
              <a:spcBef>
                <a:spcPct val="0"/>
              </a:spcBef>
              <a:spcAft>
                <a:spcPct val="0"/>
              </a:spcAft>
              <a:defRPr sz="1200">
                <a:solidFill>
                  <a:schemeClr val="tx1"/>
                </a:solidFill>
                <a:latin typeface="Arial" charset="0"/>
              </a:defRPr>
            </a:lvl7pPr>
            <a:lvl8pPr marL="3429000" indent="-228600" fontAlgn="base">
              <a:spcBef>
                <a:spcPct val="0"/>
              </a:spcBef>
              <a:spcAft>
                <a:spcPct val="0"/>
              </a:spcAft>
              <a:defRPr sz="1200">
                <a:solidFill>
                  <a:schemeClr val="tx1"/>
                </a:solidFill>
                <a:latin typeface="Arial" charset="0"/>
              </a:defRPr>
            </a:lvl8pPr>
            <a:lvl9pPr marL="3886200" indent="-228600" fontAlgn="base">
              <a:spcBef>
                <a:spcPct val="0"/>
              </a:spcBef>
              <a:spcAft>
                <a:spcPct val="0"/>
              </a:spcAft>
              <a:defRPr sz="1200">
                <a:solidFill>
                  <a:schemeClr val="tx1"/>
                </a:solidFill>
                <a:latin typeface="Arial" charset="0"/>
              </a:defRPr>
            </a:lvl9pPr>
          </a:lstStyle>
          <a:p>
            <a:pPr algn="r"/>
            <a:fld id="{888E6243-54BA-4A8E-BAF9-E87BFF09583F}" type="slidenum">
              <a:rPr lang="en-US">
                <a:solidFill>
                  <a:srgbClr val="FFCC00"/>
                </a:solidFill>
                <a:latin typeface="Times New Roman" pitchFamily="18" charset="0"/>
              </a:rPr>
              <a:pPr algn="r"/>
              <a:t>75</a:t>
            </a:fld>
            <a:endParaRPr lang="en-US">
              <a:solidFill>
                <a:srgbClr val="FFCC00"/>
              </a:solidFill>
              <a:latin typeface="Times New Roman" pitchFamily="18" charset="0"/>
            </a:endParaRPr>
          </a:p>
        </p:txBody>
      </p:sp>
      <p:sp>
        <p:nvSpPr>
          <p:cNvPr id="151556" name="Rectangle 2"/>
          <p:cNvSpPr>
            <a:spLocks noGrp="1" noRot="1" noChangeAspect="1" noChangeArrowheads="1" noTextEdit="1"/>
          </p:cNvSpPr>
          <p:nvPr>
            <p:ph type="sldImg"/>
          </p:nvPr>
        </p:nvSpPr>
        <p:spPr>
          <a:xfrm>
            <a:off x="1144588" y="687388"/>
            <a:ext cx="4570412" cy="3427412"/>
          </a:xfrm>
          <a:ln/>
        </p:spPr>
      </p:sp>
      <p:sp>
        <p:nvSpPr>
          <p:cNvPr id="151557" name="Rectangle 3"/>
          <p:cNvSpPr>
            <a:spLocks noGrp="1" noChangeArrowheads="1"/>
          </p:cNvSpPr>
          <p:nvPr>
            <p:ph type="body" idx="1"/>
          </p:nvPr>
        </p:nvSpPr>
        <p:spPr>
          <a:xfrm>
            <a:off x="1117600" y="4325938"/>
            <a:ext cx="4697413" cy="4113212"/>
          </a:xfrm>
          <a:noFill/>
        </p:spPr>
        <p:txBody>
          <a:bodyPr/>
          <a:lstStyle/>
          <a:p>
            <a:pPr marL="171450" indent="-171450"/>
            <a:r>
              <a:rPr lang="en-US"/>
              <a:t>Landmark study that paved way for MTCT was PACTG 076 Study in nonBF pop, 409 women, started on AZT from 14-34 wks through delivery, + baby 6 wks AZT; decresed trans 67%. Conner et al NEJM 1994 study Reduction of MIT of HIV 1 with AZT.  Then found Mandelbrot et al JAMA 280.55-60.1998 and by Intl Perinatal HIV Group: N Engl J Med 350.  977-987.1999 that the AZT 076 regimen + elective C/S before onset of labor TRANSMISSION RATE CAN BE REDUCED TO 1-2%.  So Kourtis made this model in 2001, and adapted it to above by applying that and other info .  HAART not even considered in this. For women on HAART during pregnancy transmission rate  to &lt;2%.  </a:t>
            </a:r>
          </a:p>
          <a:p>
            <a:pPr marL="171450" indent="-171450"/>
            <a:endParaRPr lang="en-US" sz="2400">
              <a:latin typeface="Times" charset="0"/>
            </a:endParaRPr>
          </a:p>
        </p:txBody>
      </p:sp>
    </p:spTree>
    <p:extLst>
      <p:ext uri="{BB962C8B-B14F-4D97-AF65-F5344CB8AC3E}">
        <p14:creationId xmlns:p14="http://schemas.microsoft.com/office/powerpoint/2010/main" val="27619868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a:xfrm>
            <a:off x="893763" y="4422775"/>
            <a:ext cx="5029200" cy="4113213"/>
          </a:xfrm>
        </p:spPr>
        <p:txBody>
          <a:bodyPr lIns="91412" tIns="45706" rIns="91412" bIns="45706"/>
          <a:lstStyle/>
          <a:p>
            <a:endParaRPr lang="en-US"/>
          </a:p>
        </p:txBody>
      </p:sp>
    </p:spTree>
    <p:extLst>
      <p:ext uri="{BB962C8B-B14F-4D97-AF65-F5344CB8AC3E}">
        <p14:creationId xmlns:p14="http://schemas.microsoft.com/office/powerpoint/2010/main" val="35619618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fld id="{943F21EB-80EF-4F77-8F92-720F5DE514D9}" type="slidenum">
              <a:rPr lang="en-US" smtClean="0">
                <a:cs typeface="Arial" pitchFamily="34" charset="0"/>
              </a:rPr>
              <a:pPr eaLnBrk="1" fontAlgn="base" hangingPunct="1">
                <a:spcBef>
                  <a:spcPct val="0"/>
                </a:spcBef>
                <a:spcAft>
                  <a:spcPct val="0"/>
                </a:spcAft>
              </a:pPr>
              <a:t>83</a:t>
            </a:fld>
            <a:endParaRPr lang="en-US" smtClean="0">
              <a:cs typeface="Arial" pitchFamily="34" charset="0"/>
            </a:endParaRPr>
          </a:p>
        </p:txBody>
      </p:sp>
      <p:sp>
        <p:nvSpPr>
          <p:cNvPr id="86019" name="Rectangle 2"/>
          <p:cNvSpPr>
            <a:spLocks noGrp="1" noRot="1" noChangeAspect="1" noChangeArrowheads="1" noTextEdit="1"/>
          </p:cNvSpPr>
          <p:nvPr>
            <p:ph type="sldImg"/>
          </p:nvPr>
        </p:nvSpPr>
        <p:spPr bwMode="auto">
          <a:xfrm>
            <a:off x="1141413" y="684213"/>
            <a:ext cx="4575175" cy="34305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20" name="Rectangle 3"/>
          <p:cNvSpPr>
            <a:spLocks noGrp="1" noChangeArrowheads="1"/>
          </p:cNvSpPr>
          <p:nvPr>
            <p:ph type="body" idx="1"/>
          </p:nvPr>
        </p:nvSpPr>
        <p:spPr bwMode="auto">
          <a:xfrm>
            <a:off x="914400" y="4343400"/>
            <a:ext cx="5029200" cy="41163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97" tIns="45048" rIns="90097" bIns="45048" numCol="1" anchor="t" anchorCtr="0" compatLnSpc="1">
            <a:prstTxWarp prst="textNoShape">
              <a:avLst/>
            </a:prstTxWarp>
          </a:bodyPr>
          <a:lstStyle/>
          <a:p>
            <a:pPr eaLnBrk="1" hangingPunct="1"/>
            <a:r>
              <a:rPr lang="en-US" sz="1400" dirty="0" smtClean="0"/>
              <a:t>This slide presents the risks of MTCT following the degree of color.  Infants acquire HIV in utero, </a:t>
            </a:r>
            <a:r>
              <a:rPr lang="en-US" sz="1400" dirty="0" err="1" smtClean="0"/>
              <a:t>intrapartum</a:t>
            </a:r>
            <a:r>
              <a:rPr lang="en-US" sz="1400" dirty="0" smtClean="0"/>
              <a:t> and post partum. </a:t>
            </a:r>
          </a:p>
          <a:p>
            <a:pPr eaLnBrk="1" hangingPunct="1"/>
            <a:r>
              <a:rPr lang="en-US" dirty="0" smtClean="0">
                <a:solidFill>
                  <a:schemeClr val="bg1"/>
                </a:solidFill>
              </a:rPr>
              <a:t>Substantial proportion of transmissions occur near and during labor &amp; delivery</a:t>
            </a:r>
          </a:p>
          <a:p>
            <a:pPr lvl="1" eaLnBrk="1" hangingPunct="1"/>
            <a:r>
              <a:rPr lang="en-US" i="1" dirty="0" smtClean="0">
                <a:solidFill>
                  <a:schemeClr val="bg1"/>
                </a:solidFill>
              </a:rPr>
              <a:t>Intervention can be effective in settings where women access antenatal care late in pregnancy</a:t>
            </a:r>
          </a:p>
          <a:p>
            <a:pPr eaLnBrk="1" hangingPunct="1"/>
            <a:r>
              <a:rPr lang="en-US" b="1" dirty="0" smtClean="0">
                <a:solidFill>
                  <a:schemeClr val="bg1"/>
                </a:solidFill>
              </a:rPr>
              <a:t>Substantial proportion of transmissions occur during breast feeding. </a:t>
            </a:r>
            <a:r>
              <a:rPr lang="en-US" sz="1400" b="1" dirty="0" smtClean="0"/>
              <a:t>Breast Feeding can account for about 35-40% of all MTCT</a:t>
            </a:r>
          </a:p>
          <a:p>
            <a:pPr eaLnBrk="1" hangingPunct="1"/>
            <a:endParaRPr lang="en-US" b="1" dirty="0" smtClean="0">
              <a:solidFill>
                <a:schemeClr val="bg1"/>
              </a:solidFill>
            </a:endParaRPr>
          </a:p>
          <a:p>
            <a:pPr lvl="1" eaLnBrk="1" hangingPunct="1"/>
            <a:r>
              <a:rPr lang="en-US" sz="1400" dirty="0" smtClean="0"/>
              <a:t>Data from the BHITS study estimates this  risk is ~ 0.8% per month. </a:t>
            </a:r>
          </a:p>
        </p:txBody>
      </p:sp>
    </p:spTree>
    <p:extLst>
      <p:ext uri="{BB962C8B-B14F-4D97-AF65-F5344CB8AC3E}">
        <p14:creationId xmlns:p14="http://schemas.microsoft.com/office/powerpoint/2010/main" val="42746871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fld id="{39406CA6-CF44-4309-988C-9DBC0EC3324D}" type="slidenum">
              <a:rPr lang="en-US" smtClean="0">
                <a:cs typeface="Arial" pitchFamily="34" charset="0"/>
              </a:rPr>
              <a:pPr eaLnBrk="1" fontAlgn="base" hangingPunct="1">
                <a:spcBef>
                  <a:spcPct val="0"/>
                </a:spcBef>
                <a:spcAft>
                  <a:spcPct val="0"/>
                </a:spcAft>
              </a:pPr>
              <a:t>84</a:t>
            </a:fld>
            <a:endParaRPr lang="en-US" smtClean="0">
              <a:cs typeface="Arial" pitchFamily="34" charset="0"/>
            </a:endParaRPr>
          </a:p>
        </p:txBody>
      </p:sp>
      <p:sp>
        <p:nvSpPr>
          <p:cNvPr id="870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smtClean="0"/>
              <a:t>Postnatal transmission occurs during breastfeeding. Infants are at risk for acquiring HIV for as long as they continue to breastfeed. Mothers with advanced disease who breastfeed are more likely to transmit HIV to their infants during breastfeeding. </a:t>
            </a:r>
          </a:p>
          <a:p>
            <a:pPr eaLnBrk="1" hangingPunct="1"/>
            <a:r>
              <a:rPr lang="en-US" dirty="0" smtClean="0"/>
              <a:t>Mixed feeding has been associated with increased risk of postnatal transmission. This is because the GIT tract is exposed to complex proteins which result in inflammation, which decreases the effectiveness of the gut lumen in preventing entry of HIV. Mixed feeding is also associated with increased breast problems such as cracked nipples and mastitis which are also associated with increased  breast milk Viral load. </a:t>
            </a:r>
          </a:p>
        </p:txBody>
      </p:sp>
    </p:spTree>
    <p:extLst>
      <p:ext uri="{BB962C8B-B14F-4D97-AF65-F5344CB8AC3E}">
        <p14:creationId xmlns:p14="http://schemas.microsoft.com/office/powerpoint/2010/main" val="31578545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2AD9E9-9B56-45B8-BF62-28AEF309032C}" type="slidenum">
              <a:rPr lang="en-US" smtClean="0"/>
              <a:t>85</a:t>
            </a:fld>
            <a:endParaRPr lang="en-US"/>
          </a:p>
        </p:txBody>
      </p:sp>
    </p:spTree>
    <p:extLst>
      <p:ext uri="{BB962C8B-B14F-4D97-AF65-F5344CB8AC3E}">
        <p14:creationId xmlns:p14="http://schemas.microsoft.com/office/powerpoint/2010/main" val="1538812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1031"/>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fld id="{F953941B-F447-4755-BD8E-E73CBB596A3D}" type="slidenum">
              <a:rPr lang="en-US" smtClean="0">
                <a:ea typeface="ＭＳ Ｐゴシック" pitchFamily="34" charset="-128"/>
              </a:rPr>
              <a:pPr eaLnBrk="1" fontAlgn="base" hangingPunct="1">
                <a:spcBef>
                  <a:spcPct val="0"/>
                </a:spcBef>
                <a:spcAft>
                  <a:spcPct val="0"/>
                </a:spcAft>
              </a:pPr>
              <a:t>86</a:t>
            </a:fld>
            <a:endParaRPr lang="en-US" smtClean="0">
              <a:ea typeface="ＭＳ Ｐゴシック" pitchFamily="34" charset="-128"/>
            </a:endParaRPr>
          </a:p>
        </p:txBody>
      </p:sp>
      <p:sp>
        <p:nvSpPr>
          <p:cNvPr id="880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Tree>
    <p:extLst>
      <p:ext uri="{BB962C8B-B14F-4D97-AF65-F5344CB8AC3E}">
        <p14:creationId xmlns:p14="http://schemas.microsoft.com/office/powerpoint/2010/main" val="26491290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501" eaLnBrk="0" hangingPunct="0">
              <a:defRPr>
                <a:solidFill>
                  <a:schemeClr val="tx1"/>
                </a:solidFill>
                <a:latin typeface="Arial" pitchFamily="34" charset="0"/>
              </a:defRPr>
            </a:lvl1pPr>
            <a:lvl2pPr marL="727868" indent="-279949" defTabSz="914501" eaLnBrk="0" hangingPunct="0">
              <a:defRPr>
                <a:solidFill>
                  <a:schemeClr val="tx1"/>
                </a:solidFill>
                <a:latin typeface="Arial" pitchFamily="34" charset="0"/>
              </a:defRPr>
            </a:lvl2pPr>
            <a:lvl3pPr marL="1119797" indent="-223959" defTabSz="914501" eaLnBrk="0" hangingPunct="0">
              <a:defRPr>
                <a:solidFill>
                  <a:schemeClr val="tx1"/>
                </a:solidFill>
                <a:latin typeface="Arial" pitchFamily="34" charset="0"/>
              </a:defRPr>
            </a:lvl3pPr>
            <a:lvl4pPr marL="1567716" indent="-223959" defTabSz="914501" eaLnBrk="0" hangingPunct="0">
              <a:defRPr>
                <a:solidFill>
                  <a:schemeClr val="tx1"/>
                </a:solidFill>
                <a:latin typeface="Arial" pitchFamily="34" charset="0"/>
              </a:defRPr>
            </a:lvl4pPr>
            <a:lvl5pPr marL="2015635" indent="-223959" defTabSz="914501" eaLnBrk="0" hangingPunct="0">
              <a:defRPr>
                <a:solidFill>
                  <a:schemeClr val="tx1"/>
                </a:solidFill>
                <a:latin typeface="Arial" pitchFamily="34" charset="0"/>
              </a:defRPr>
            </a:lvl5pPr>
            <a:lvl6pPr marL="2463554" indent="-223959" defTabSz="914501" eaLnBrk="0" fontAlgn="base" hangingPunct="0">
              <a:spcBef>
                <a:spcPct val="0"/>
              </a:spcBef>
              <a:spcAft>
                <a:spcPct val="0"/>
              </a:spcAft>
              <a:defRPr>
                <a:solidFill>
                  <a:schemeClr val="tx1"/>
                </a:solidFill>
                <a:latin typeface="Arial" pitchFamily="34" charset="0"/>
              </a:defRPr>
            </a:lvl6pPr>
            <a:lvl7pPr marL="2911472" indent="-223959" defTabSz="914501" eaLnBrk="0" fontAlgn="base" hangingPunct="0">
              <a:spcBef>
                <a:spcPct val="0"/>
              </a:spcBef>
              <a:spcAft>
                <a:spcPct val="0"/>
              </a:spcAft>
              <a:defRPr>
                <a:solidFill>
                  <a:schemeClr val="tx1"/>
                </a:solidFill>
                <a:latin typeface="Arial" pitchFamily="34" charset="0"/>
              </a:defRPr>
            </a:lvl7pPr>
            <a:lvl8pPr marL="3359391" indent="-223959" defTabSz="914501" eaLnBrk="0" fontAlgn="base" hangingPunct="0">
              <a:spcBef>
                <a:spcPct val="0"/>
              </a:spcBef>
              <a:spcAft>
                <a:spcPct val="0"/>
              </a:spcAft>
              <a:defRPr>
                <a:solidFill>
                  <a:schemeClr val="tx1"/>
                </a:solidFill>
                <a:latin typeface="Arial" pitchFamily="34" charset="0"/>
              </a:defRPr>
            </a:lvl8pPr>
            <a:lvl9pPr marL="3807310" indent="-223959" defTabSz="914501" eaLnBrk="0" fontAlgn="base" hangingPunct="0">
              <a:spcBef>
                <a:spcPct val="0"/>
              </a:spcBef>
              <a:spcAft>
                <a:spcPct val="0"/>
              </a:spcAft>
              <a:defRPr>
                <a:solidFill>
                  <a:schemeClr val="tx1"/>
                </a:solidFill>
                <a:latin typeface="Arial" pitchFamily="34" charset="0"/>
              </a:defRPr>
            </a:lvl9pPr>
          </a:lstStyle>
          <a:p>
            <a:pPr eaLnBrk="1" hangingPunct="1"/>
            <a:fld id="{A5CCF836-D366-43B8-B730-CC773710CDCC}" type="datetime1">
              <a:rPr lang="en-US"/>
              <a:pPr eaLnBrk="1" hangingPunct="1"/>
              <a:t>10/14/2015</a:t>
            </a:fld>
            <a:endParaRPr lang="en-US"/>
          </a:p>
        </p:txBody>
      </p:sp>
      <p:sp>
        <p:nvSpPr>
          <p:cNvPr id="64515"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501" eaLnBrk="0" hangingPunct="0">
              <a:defRPr>
                <a:solidFill>
                  <a:schemeClr val="tx1"/>
                </a:solidFill>
                <a:latin typeface="Arial" pitchFamily="34" charset="0"/>
              </a:defRPr>
            </a:lvl1pPr>
            <a:lvl2pPr marL="727868" indent="-279949" defTabSz="914501" eaLnBrk="0" hangingPunct="0">
              <a:defRPr>
                <a:solidFill>
                  <a:schemeClr val="tx1"/>
                </a:solidFill>
                <a:latin typeface="Arial" pitchFamily="34" charset="0"/>
              </a:defRPr>
            </a:lvl2pPr>
            <a:lvl3pPr marL="1119797" indent="-223959" defTabSz="914501" eaLnBrk="0" hangingPunct="0">
              <a:defRPr>
                <a:solidFill>
                  <a:schemeClr val="tx1"/>
                </a:solidFill>
                <a:latin typeface="Arial" pitchFamily="34" charset="0"/>
              </a:defRPr>
            </a:lvl3pPr>
            <a:lvl4pPr marL="1567716" indent="-223959" defTabSz="914501" eaLnBrk="0" hangingPunct="0">
              <a:defRPr>
                <a:solidFill>
                  <a:schemeClr val="tx1"/>
                </a:solidFill>
                <a:latin typeface="Arial" pitchFamily="34" charset="0"/>
              </a:defRPr>
            </a:lvl4pPr>
            <a:lvl5pPr marL="2015635" indent="-223959" defTabSz="914501" eaLnBrk="0" hangingPunct="0">
              <a:defRPr>
                <a:solidFill>
                  <a:schemeClr val="tx1"/>
                </a:solidFill>
                <a:latin typeface="Arial" pitchFamily="34" charset="0"/>
              </a:defRPr>
            </a:lvl5pPr>
            <a:lvl6pPr marL="2463554" indent="-223959" defTabSz="914501" eaLnBrk="0" fontAlgn="base" hangingPunct="0">
              <a:spcBef>
                <a:spcPct val="0"/>
              </a:spcBef>
              <a:spcAft>
                <a:spcPct val="0"/>
              </a:spcAft>
              <a:defRPr>
                <a:solidFill>
                  <a:schemeClr val="tx1"/>
                </a:solidFill>
                <a:latin typeface="Arial" pitchFamily="34" charset="0"/>
              </a:defRPr>
            </a:lvl6pPr>
            <a:lvl7pPr marL="2911472" indent="-223959" defTabSz="914501" eaLnBrk="0" fontAlgn="base" hangingPunct="0">
              <a:spcBef>
                <a:spcPct val="0"/>
              </a:spcBef>
              <a:spcAft>
                <a:spcPct val="0"/>
              </a:spcAft>
              <a:defRPr>
                <a:solidFill>
                  <a:schemeClr val="tx1"/>
                </a:solidFill>
                <a:latin typeface="Arial" pitchFamily="34" charset="0"/>
              </a:defRPr>
            </a:lvl7pPr>
            <a:lvl8pPr marL="3359391" indent="-223959" defTabSz="914501" eaLnBrk="0" fontAlgn="base" hangingPunct="0">
              <a:spcBef>
                <a:spcPct val="0"/>
              </a:spcBef>
              <a:spcAft>
                <a:spcPct val="0"/>
              </a:spcAft>
              <a:defRPr>
                <a:solidFill>
                  <a:schemeClr val="tx1"/>
                </a:solidFill>
                <a:latin typeface="Arial" pitchFamily="34" charset="0"/>
              </a:defRPr>
            </a:lvl8pPr>
            <a:lvl9pPr marL="3807310" indent="-223959" defTabSz="914501" eaLnBrk="0" fontAlgn="base" hangingPunct="0">
              <a:spcBef>
                <a:spcPct val="0"/>
              </a:spcBef>
              <a:spcAft>
                <a:spcPct val="0"/>
              </a:spcAft>
              <a:defRPr>
                <a:solidFill>
                  <a:schemeClr val="tx1"/>
                </a:solidFill>
                <a:latin typeface="Arial" pitchFamily="34" charset="0"/>
              </a:defRPr>
            </a:lvl9pPr>
          </a:lstStyle>
          <a:p>
            <a:pPr eaLnBrk="1" hangingPunct="1"/>
            <a:r>
              <a:rPr lang="en-US"/>
              <a:t>Module 15: Blood Collection and Handling (DBS)</a:t>
            </a:r>
          </a:p>
        </p:txBody>
      </p:sp>
      <p:sp>
        <p:nvSpPr>
          <p:cNvPr id="6451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501" eaLnBrk="0" hangingPunct="0">
              <a:defRPr>
                <a:solidFill>
                  <a:schemeClr val="tx1"/>
                </a:solidFill>
                <a:latin typeface="Arial" pitchFamily="34" charset="0"/>
              </a:defRPr>
            </a:lvl1pPr>
            <a:lvl2pPr marL="727868" indent="-279949" defTabSz="914501" eaLnBrk="0" hangingPunct="0">
              <a:defRPr>
                <a:solidFill>
                  <a:schemeClr val="tx1"/>
                </a:solidFill>
                <a:latin typeface="Arial" pitchFamily="34" charset="0"/>
              </a:defRPr>
            </a:lvl2pPr>
            <a:lvl3pPr marL="1119797" indent="-223959" defTabSz="914501" eaLnBrk="0" hangingPunct="0">
              <a:defRPr>
                <a:solidFill>
                  <a:schemeClr val="tx1"/>
                </a:solidFill>
                <a:latin typeface="Arial" pitchFamily="34" charset="0"/>
              </a:defRPr>
            </a:lvl3pPr>
            <a:lvl4pPr marL="1567716" indent="-223959" defTabSz="914501" eaLnBrk="0" hangingPunct="0">
              <a:defRPr>
                <a:solidFill>
                  <a:schemeClr val="tx1"/>
                </a:solidFill>
                <a:latin typeface="Arial" pitchFamily="34" charset="0"/>
              </a:defRPr>
            </a:lvl4pPr>
            <a:lvl5pPr marL="2015635" indent="-223959" defTabSz="914501" eaLnBrk="0" hangingPunct="0">
              <a:defRPr>
                <a:solidFill>
                  <a:schemeClr val="tx1"/>
                </a:solidFill>
                <a:latin typeface="Arial" pitchFamily="34" charset="0"/>
              </a:defRPr>
            </a:lvl5pPr>
            <a:lvl6pPr marL="2463554" indent="-223959" defTabSz="914501" eaLnBrk="0" fontAlgn="base" hangingPunct="0">
              <a:spcBef>
                <a:spcPct val="0"/>
              </a:spcBef>
              <a:spcAft>
                <a:spcPct val="0"/>
              </a:spcAft>
              <a:defRPr>
                <a:solidFill>
                  <a:schemeClr val="tx1"/>
                </a:solidFill>
                <a:latin typeface="Arial" pitchFamily="34" charset="0"/>
              </a:defRPr>
            </a:lvl6pPr>
            <a:lvl7pPr marL="2911472" indent="-223959" defTabSz="914501" eaLnBrk="0" fontAlgn="base" hangingPunct="0">
              <a:spcBef>
                <a:spcPct val="0"/>
              </a:spcBef>
              <a:spcAft>
                <a:spcPct val="0"/>
              </a:spcAft>
              <a:defRPr>
                <a:solidFill>
                  <a:schemeClr val="tx1"/>
                </a:solidFill>
                <a:latin typeface="Arial" pitchFamily="34" charset="0"/>
              </a:defRPr>
            </a:lvl7pPr>
            <a:lvl8pPr marL="3359391" indent="-223959" defTabSz="914501" eaLnBrk="0" fontAlgn="base" hangingPunct="0">
              <a:spcBef>
                <a:spcPct val="0"/>
              </a:spcBef>
              <a:spcAft>
                <a:spcPct val="0"/>
              </a:spcAft>
              <a:defRPr>
                <a:solidFill>
                  <a:schemeClr val="tx1"/>
                </a:solidFill>
                <a:latin typeface="Arial" pitchFamily="34" charset="0"/>
              </a:defRPr>
            </a:lvl8pPr>
            <a:lvl9pPr marL="3807310" indent="-223959" defTabSz="914501" eaLnBrk="0" fontAlgn="base" hangingPunct="0">
              <a:spcBef>
                <a:spcPct val="0"/>
              </a:spcBef>
              <a:spcAft>
                <a:spcPct val="0"/>
              </a:spcAft>
              <a:defRPr>
                <a:solidFill>
                  <a:schemeClr val="tx1"/>
                </a:solidFill>
                <a:latin typeface="Arial" pitchFamily="34" charset="0"/>
              </a:defRPr>
            </a:lvl9pPr>
          </a:lstStyle>
          <a:p>
            <a:pPr eaLnBrk="1" hangingPunct="1"/>
            <a:fld id="{93E21DE1-D9A9-41AA-92A4-4B583E55A47D}" type="slidenum">
              <a:rPr lang="en-US"/>
              <a:pPr eaLnBrk="1" hangingPunct="1"/>
              <a:t>40</a:t>
            </a:fld>
            <a:endParaRPr lang="en-US"/>
          </a:p>
        </p:txBody>
      </p:sp>
      <p:sp>
        <p:nvSpPr>
          <p:cNvPr id="64517" name="Rectangle 2"/>
          <p:cNvSpPr>
            <a:spLocks noGrp="1" noRot="1" noChangeAspect="1" noChangeArrowheads="1" noTextEdit="1"/>
          </p:cNvSpPr>
          <p:nvPr>
            <p:ph type="sldImg"/>
          </p:nvPr>
        </p:nvSpPr>
        <p:spPr>
          <a:ln/>
        </p:spPr>
      </p:sp>
      <p:sp>
        <p:nvSpPr>
          <p:cNvPr id="64518" name="Rectangle 4"/>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15176694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1031"/>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fld id="{06A12AD0-2752-4230-9E6D-43B5135F9171}" type="slidenum">
              <a:rPr lang="en-US" smtClean="0">
                <a:ea typeface="ＭＳ Ｐゴシック" pitchFamily="34" charset="-128"/>
              </a:rPr>
              <a:pPr eaLnBrk="1" fontAlgn="base" hangingPunct="1">
                <a:spcBef>
                  <a:spcPct val="0"/>
                </a:spcBef>
                <a:spcAft>
                  <a:spcPct val="0"/>
                </a:spcAft>
              </a:pPr>
              <a:t>89</a:t>
            </a:fld>
            <a:endParaRPr lang="en-US" smtClean="0">
              <a:ea typeface="ＭＳ Ｐゴシック" pitchFamily="34" charset="-128"/>
            </a:endParaRPr>
          </a:p>
        </p:txBody>
      </p:sp>
      <p:sp>
        <p:nvSpPr>
          <p:cNvPr id="911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Tree>
    <p:extLst>
      <p:ext uri="{BB962C8B-B14F-4D97-AF65-F5344CB8AC3E}">
        <p14:creationId xmlns:p14="http://schemas.microsoft.com/office/powerpoint/2010/main" val="35824048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fld id="{398EA81E-2E47-41AD-ADF6-A0E08C0618DC}" type="slidenum">
              <a:rPr lang="en-US" smtClean="0"/>
              <a:pPr eaLnBrk="1" fontAlgn="base" hangingPunct="1">
                <a:spcBef>
                  <a:spcPct val="0"/>
                </a:spcBef>
                <a:spcAft>
                  <a:spcPct val="0"/>
                </a:spcAft>
              </a:pPr>
              <a:t>91</a:t>
            </a:fld>
            <a:endParaRPr lang="en-US" smtClean="0"/>
          </a:p>
        </p:txBody>
      </p:sp>
      <p:sp>
        <p:nvSpPr>
          <p:cNvPr id="9318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0FC62FF5-7F96-4FD4-B2B0-F15478F2D45D}" type="slidenum">
              <a:rPr lang="en-US" sz="1200"/>
              <a:pPr algn="r" eaLnBrk="1" hangingPunct="1"/>
              <a:t>91</a:t>
            </a:fld>
            <a:endParaRPr lang="en-US" sz="1200"/>
          </a:p>
        </p:txBody>
      </p:sp>
      <p:sp>
        <p:nvSpPr>
          <p:cNvPr id="9318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2A6B2B71-0EBA-4533-BF81-EEACFA1A9DA2}" type="slidenum">
              <a:rPr lang="en-US" sz="1200">
                <a:latin typeface="Comic Sans MS" pitchFamily="66" charset="0"/>
              </a:rPr>
              <a:pPr algn="r" eaLnBrk="1" hangingPunct="1"/>
              <a:t>91</a:t>
            </a:fld>
            <a:endParaRPr lang="en-US" sz="1200">
              <a:latin typeface="Comic Sans MS" pitchFamily="66" charset="0"/>
            </a:endParaRPr>
          </a:p>
        </p:txBody>
      </p:sp>
      <p:sp>
        <p:nvSpPr>
          <p:cNvPr id="9318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9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numCol="1" anchor="t" anchorCtr="0" compatLnSpc="1">
            <a:prstTxWarp prst="textNoShape">
              <a:avLst/>
            </a:prstTxWarp>
          </a:bodyPr>
          <a:lstStyle/>
          <a:p>
            <a:pPr eaLnBrk="1" hangingPunct="1"/>
            <a:r>
              <a:rPr lang="en-US" dirty="0" smtClean="0"/>
              <a:t>When considering the overall benefit of early weaning in terms of HIV-free survival, there is NO difference in outcome. </a:t>
            </a:r>
          </a:p>
          <a:p>
            <a:pPr eaLnBrk="1" hangingPunct="1"/>
            <a:endParaRPr lang="en-US" dirty="0" smtClean="0"/>
          </a:p>
          <a:p>
            <a:pPr eaLnBrk="1" hangingPunct="1"/>
            <a:r>
              <a:rPr lang="en-US" dirty="0" smtClean="0"/>
              <a:t>What ever benefit in decreasing HIV infection through weaning after 4 months of age, is replaced by the mortality associated with early weaning. The HIV-free survival in Group A was 17% and in Group B 19% - statistically insignificant.</a:t>
            </a:r>
          </a:p>
          <a:p>
            <a:pPr eaLnBrk="1" hangingPunct="1"/>
            <a:endParaRPr lang="en-US" dirty="0" smtClean="0"/>
          </a:p>
          <a:p>
            <a:pPr eaLnBrk="1" hangingPunct="1"/>
            <a:r>
              <a:rPr lang="en-US" dirty="0" smtClean="0"/>
              <a:t>The “</a:t>
            </a:r>
            <a:r>
              <a:rPr lang="en-US" i="1" dirty="0" smtClean="0"/>
              <a:t>As Practiced” </a:t>
            </a:r>
            <a:r>
              <a:rPr lang="en-US" dirty="0" smtClean="0"/>
              <a:t>analysis where these curves were drawn based on whether the mother actually weaned their child or not (versus which group they were assigned to) was no different.</a:t>
            </a:r>
          </a:p>
          <a:p>
            <a:pPr eaLnBrk="1" hangingPunct="1"/>
            <a:endParaRPr lang="en-US" dirty="0" smtClean="0"/>
          </a:p>
          <a:p>
            <a:pPr eaLnBrk="1" hangingPunct="1"/>
            <a:r>
              <a:rPr lang="en-US" dirty="0" smtClean="0"/>
              <a:t>So, analyzed either way, there seemed to be NO benefit to early weaning.</a:t>
            </a:r>
          </a:p>
        </p:txBody>
      </p:sp>
    </p:spTree>
    <p:extLst>
      <p:ext uri="{BB962C8B-B14F-4D97-AF65-F5344CB8AC3E}">
        <p14:creationId xmlns:p14="http://schemas.microsoft.com/office/powerpoint/2010/main" val="27488366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fld id="{D8692AE6-40FF-4C47-BC6C-3CDF72EE4CA1}" type="slidenum">
              <a:rPr lang="en-US" smtClean="0"/>
              <a:pPr eaLnBrk="1" fontAlgn="base" hangingPunct="1">
                <a:spcBef>
                  <a:spcPct val="0"/>
                </a:spcBef>
                <a:spcAft>
                  <a:spcPct val="0"/>
                </a:spcAft>
              </a:pPr>
              <a:t>92</a:t>
            </a:fld>
            <a:endParaRPr lang="en-US" smtClean="0"/>
          </a:p>
        </p:txBody>
      </p:sp>
      <p:sp>
        <p:nvSpPr>
          <p:cNvPr id="901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smtClean="0"/>
          </a:p>
        </p:txBody>
      </p:sp>
    </p:spTree>
    <p:extLst>
      <p:ext uri="{BB962C8B-B14F-4D97-AF65-F5344CB8AC3E}">
        <p14:creationId xmlns:p14="http://schemas.microsoft.com/office/powerpoint/2010/main" val="3520313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74501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a:ln/>
        </p:spPr>
      </p:sp>
      <p:sp>
        <p:nvSpPr>
          <p:cNvPr id="175107" name="Notes Placeholder 2"/>
          <p:cNvSpPr>
            <a:spLocks noGrp="1"/>
          </p:cNvSpPr>
          <p:nvPr>
            <p:ph type="body" idx="1"/>
          </p:nvPr>
        </p:nvSpPr>
        <p:spPr/>
        <p:txBody>
          <a:bodyPr/>
          <a:lstStyle/>
          <a:p>
            <a:endParaRPr lang="en-US"/>
          </a:p>
        </p:txBody>
      </p:sp>
      <p:sp>
        <p:nvSpPr>
          <p:cNvPr id="17510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fontAlgn="base">
              <a:spcBef>
                <a:spcPct val="0"/>
              </a:spcBef>
              <a:spcAft>
                <a:spcPct val="0"/>
              </a:spcAft>
              <a:defRPr sz="1200">
                <a:solidFill>
                  <a:schemeClr val="tx1"/>
                </a:solidFill>
                <a:latin typeface="Arial" charset="0"/>
              </a:defRPr>
            </a:lvl6pPr>
            <a:lvl7pPr marL="2971800" indent="-228600" fontAlgn="base">
              <a:spcBef>
                <a:spcPct val="0"/>
              </a:spcBef>
              <a:spcAft>
                <a:spcPct val="0"/>
              </a:spcAft>
              <a:defRPr sz="1200">
                <a:solidFill>
                  <a:schemeClr val="tx1"/>
                </a:solidFill>
                <a:latin typeface="Arial" charset="0"/>
              </a:defRPr>
            </a:lvl7pPr>
            <a:lvl8pPr marL="3429000" indent="-228600" fontAlgn="base">
              <a:spcBef>
                <a:spcPct val="0"/>
              </a:spcBef>
              <a:spcAft>
                <a:spcPct val="0"/>
              </a:spcAft>
              <a:defRPr sz="1200">
                <a:solidFill>
                  <a:schemeClr val="tx1"/>
                </a:solidFill>
                <a:latin typeface="Arial" charset="0"/>
              </a:defRPr>
            </a:lvl8pPr>
            <a:lvl9pPr marL="3886200" indent="-228600" fontAlgn="base">
              <a:spcBef>
                <a:spcPct val="0"/>
              </a:spcBef>
              <a:spcAft>
                <a:spcPct val="0"/>
              </a:spcAft>
              <a:defRPr sz="1200">
                <a:solidFill>
                  <a:schemeClr val="tx1"/>
                </a:solidFill>
                <a:latin typeface="Arial" charset="0"/>
              </a:defRPr>
            </a:lvl9pPr>
          </a:lstStyle>
          <a:p>
            <a:pPr algn="r"/>
            <a:fld id="{750750D4-5A95-4F33-AE76-D238ED5A87FD}" type="slidenum">
              <a:rPr lang="en-US">
                <a:ea typeface="ＭＳ Ｐゴシック" pitchFamily="34" charset="-128"/>
              </a:rPr>
              <a:pPr algn="r"/>
              <a:t>51</a:t>
            </a:fld>
            <a:endParaRPr lang="en-US">
              <a:ea typeface="ＭＳ Ｐゴシック" pitchFamily="34" charset="-128"/>
            </a:endParaRPr>
          </a:p>
        </p:txBody>
      </p:sp>
    </p:spTree>
    <p:extLst>
      <p:ext uri="{BB962C8B-B14F-4D97-AF65-F5344CB8AC3E}">
        <p14:creationId xmlns:p14="http://schemas.microsoft.com/office/powerpoint/2010/main" val="2467380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p:txBody>
          <a:bodyPr/>
          <a:lstStyle/>
          <a:p>
            <a:r>
              <a:rPr lang="en-US" sz="1000" dirty="0"/>
              <a:t>So you can appreciate the regional versus the global context of these numbers, I’m going to use my experience in Lesotho as a comparison for our experience here in DC.  </a:t>
            </a:r>
          </a:p>
          <a:p>
            <a:endParaRPr lang="en-US" sz="1000" dirty="0"/>
          </a:p>
          <a:p>
            <a:endParaRPr lang="en-US" sz="1000" dirty="0"/>
          </a:p>
        </p:txBody>
      </p:sp>
    </p:spTree>
    <p:extLst>
      <p:ext uri="{BB962C8B-B14F-4D97-AF65-F5344CB8AC3E}">
        <p14:creationId xmlns:p14="http://schemas.microsoft.com/office/powerpoint/2010/main" val="2892996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r>
              <a:rPr lang="en-US" dirty="0"/>
              <a:t>The estimated number of AIDS cases diagnosed among persons </a:t>
            </a:r>
            <a:r>
              <a:rPr lang="en-US" dirty="0" err="1"/>
              <a:t>perinatally</a:t>
            </a:r>
            <a:r>
              <a:rPr lang="en-US" dirty="0"/>
              <a:t> exposed to HIV peaked in 1992 and has decreased in recent years.</a:t>
            </a:r>
            <a:br>
              <a:rPr lang="en-US" dirty="0"/>
            </a:br>
            <a:r>
              <a:rPr lang="en-US" dirty="0"/>
              <a:t>The decline in these cases is likely associated with the implementation of Public Health Service guidelines for the universal counseling and voluntary HIV testing of pregnant women and the use of antiretroviral therapy for pregnant women and newborn infants (MMWR 2002;51(No. RR-18)). Other contributing factors are the effective treatment of HIV infections that slow progression to AIDS and the use of prophylaxis to prevent AIDS opportunistic infections among children.  NO NEW GRAPHS FOR 2007; latest data as of 4/09 is 2007:Reported cases of HIV/AIDS in infants born to HIV-infected mother (for the 25 states that require name-based reporting) was 79 (HIV/AIDS Surveillance Report. Cases of </a:t>
            </a:r>
            <a:r>
              <a:rPr lang="en-US" dirty="0" err="1"/>
              <a:t>of</a:t>
            </a:r>
            <a:r>
              <a:rPr lang="en-US" dirty="0"/>
              <a:t> HIV Infection &amp; AIDS in the US and Dependent Areas, 2007.) </a:t>
            </a:r>
            <a:r>
              <a:rPr lang="en-US" b="1" i="1" dirty="0"/>
              <a:t>Dependent Areas: American Samoa, Guam, the Northern Mariana Islands, Puerto Rico, and the U.S. Virgin Islands.</a:t>
            </a:r>
          </a:p>
          <a:p>
            <a:endParaRPr lang="en-US" b="1" i="1" dirty="0"/>
          </a:p>
          <a:p>
            <a:endParaRPr lang="en-US" dirty="0"/>
          </a:p>
          <a:p>
            <a:endParaRPr lang="en-US" dirty="0"/>
          </a:p>
        </p:txBody>
      </p:sp>
    </p:spTree>
    <p:extLst>
      <p:ext uri="{BB962C8B-B14F-4D97-AF65-F5344CB8AC3E}">
        <p14:creationId xmlns:p14="http://schemas.microsoft.com/office/powerpoint/2010/main" val="16797464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p:txBody>
          <a:bodyPr/>
          <a:lstStyle/>
          <a:p>
            <a:pPr>
              <a:lnSpc>
                <a:spcPct val="90000"/>
              </a:lnSpc>
            </a:pPr>
            <a:r>
              <a:rPr lang="en-US"/>
              <a:t>In, 2005, I arrived in Lesotho and as you can see the HIV epidemic for kids was in full swing.  There were no antiretrovirals available for kids.  Literally, physician were breaking up adult medications to give to kids; there were no liquid formulations of HIV medications in the entire country.  Not only that, when I arrived in Lesotho, I was the second pediatrician for the country.  There were less than 20 children on ARV therapy at the time.  And, prevention of mother to child transmission or PMTCT was essentially nonexistent.  Pregnant women were not being tested for HIV and certainly they were not receiving medications.  One of the barriers at the time was cost:  how much do you think a year’s worth of ARVs cost in 2005--$200 per year—and that was just for the medications, did not include cost of labs/doc visits.  at the time the government was spending about $26 per person per year.  So, ARVs was cost prohibitive.  Clinton foundation helped with this.</a:t>
            </a:r>
          </a:p>
          <a:p>
            <a:pPr>
              <a:lnSpc>
                <a:spcPct val="90000"/>
              </a:lnSpc>
            </a:pPr>
            <a:endParaRPr lang="en-US"/>
          </a:p>
          <a:p>
            <a:pPr>
              <a:lnSpc>
                <a:spcPct val="90000"/>
              </a:lnSpc>
            </a:pPr>
            <a:r>
              <a:rPr lang="en-US"/>
              <a:t>Technical expertise and infrastructure was a huge problem.  And, that was one of my tasks when I was there—to teach health professionals—docs, nurses, pharmacists, community representatives how to prescribe and manage children exposed to HIV and infected with hiv.  A very tall order.</a:t>
            </a:r>
          </a:p>
          <a:p>
            <a:pPr>
              <a:lnSpc>
                <a:spcPct val="90000"/>
              </a:lnSpc>
            </a:pPr>
            <a:endParaRPr lang="en-US"/>
          </a:p>
          <a:p>
            <a:pPr>
              <a:lnSpc>
                <a:spcPct val="90000"/>
              </a:lnSpc>
            </a:pPr>
            <a:r>
              <a:rPr lang="en-US"/>
              <a:t>So, in 2005 the HIV prevalence in lesotho was 25%.  This translated to about 6000 kids being born with hiv every year.  Now</a:t>
            </a:r>
          </a:p>
          <a:p>
            <a:pPr>
              <a:lnSpc>
                <a:spcPct val="90000"/>
              </a:lnSpc>
            </a:pPr>
            <a:endParaRPr lang="en-US"/>
          </a:p>
        </p:txBody>
      </p:sp>
    </p:spTree>
    <p:extLst>
      <p:ext uri="{BB962C8B-B14F-4D97-AF65-F5344CB8AC3E}">
        <p14:creationId xmlns:p14="http://schemas.microsoft.com/office/powerpoint/2010/main" val="1806234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solidFill>
            <a:srgbClr val="FFFFFF"/>
          </a:solidFill>
          <a:ln/>
        </p:spPr>
      </p:sp>
      <p:sp>
        <p:nvSpPr>
          <p:cNvPr id="90115" name="Rectangle 3"/>
          <p:cNvSpPr>
            <a:spLocks noGrp="1" noChangeArrowheads="1"/>
          </p:cNvSpPr>
          <p:nvPr>
            <p:ph type="body" idx="1"/>
          </p:nvPr>
        </p:nvSpPr>
        <p:spPr>
          <a:solidFill>
            <a:srgbClr val="FFFFFF"/>
          </a:solidFill>
          <a:ln>
            <a:solidFill>
              <a:srgbClr val="000000"/>
            </a:solidFill>
            <a:miter lim="800000"/>
            <a:headEnd/>
            <a:tailEnd/>
          </a:ln>
        </p:spPr>
        <p:txBody>
          <a:bodyPr lIns="87495" tIns="43748" rIns="87495" bIns="43748"/>
          <a:lstStyle/>
          <a:p>
            <a:r>
              <a:rPr lang="en-US" dirty="0"/>
              <a:t>So, 6000 pregnant women infected with HIV-1 q </a:t>
            </a:r>
            <a:r>
              <a:rPr lang="en-US" dirty="0" err="1"/>
              <a:t>yr</a:t>
            </a:r>
            <a:r>
              <a:rPr lang="en-US" dirty="0"/>
              <a:t> in US would predict ~1500 babies infected in US q yr.  MOST MTC TRANSMISSION OF HIV OCCURS BEFORE OR DURING LABOUR, when the placenta separates from the uterine wall, PROBABLY THROUGH MOM TO INFANT MICROTRANSFUSIONS (50% of infected) and 30% from birth canal.  Estimates by </a:t>
            </a:r>
            <a:r>
              <a:rPr lang="en-US" dirty="0" err="1"/>
              <a:t>Kourtis</a:t>
            </a:r>
            <a:r>
              <a:rPr lang="en-US" dirty="0"/>
              <a:t> et al. came from a  summary of 15 separate clinical trials then based on a hypothetical cohort of 100 women:</a:t>
            </a:r>
          </a:p>
          <a:p>
            <a:r>
              <a:rPr lang="en-US" dirty="0"/>
              <a:t>Landmark study that paved way for MTCT was PACTG 076 Study in </a:t>
            </a:r>
            <a:r>
              <a:rPr lang="en-US" dirty="0" err="1"/>
              <a:t>nonBF</a:t>
            </a:r>
            <a:r>
              <a:rPr lang="en-US" dirty="0"/>
              <a:t> pop, 409 women, started on AZT from 14-34 </a:t>
            </a:r>
            <a:r>
              <a:rPr lang="en-US" dirty="0" err="1"/>
              <a:t>wks</a:t>
            </a:r>
            <a:r>
              <a:rPr lang="en-US" dirty="0"/>
              <a:t> through delivery, + baby 6 </a:t>
            </a:r>
            <a:r>
              <a:rPr lang="en-US" dirty="0" err="1"/>
              <a:t>wks</a:t>
            </a:r>
            <a:r>
              <a:rPr lang="en-US" dirty="0"/>
              <a:t> AZT; </a:t>
            </a:r>
            <a:r>
              <a:rPr lang="en-US" dirty="0" err="1"/>
              <a:t>decresed</a:t>
            </a:r>
            <a:r>
              <a:rPr lang="en-US" dirty="0"/>
              <a:t> trans 67%. Conner et al NEJM 1994 study Reduction of MIT of HIV 1 with AZT.  Then found Mandelbrot et al JAMA 280.55-60.1998 and by Intl Perinatal HIV Group: N </a:t>
            </a:r>
            <a:r>
              <a:rPr lang="en-US" dirty="0" err="1"/>
              <a:t>Engl</a:t>
            </a:r>
            <a:r>
              <a:rPr lang="en-US" dirty="0"/>
              <a:t> J Med 350.  977-987.1999 that the AZT 076 regimen + elective C/S before onset of labor TRANSMISSION RATE CAN BE REDUCED TO 1-2%.  So </a:t>
            </a:r>
            <a:r>
              <a:rPr lang="en-US" dirty="0" err="1"/>
              <a:t>Kourtis</a:t>
            </a:r>
            <a:r>
              <a:rPr lang="en-US" dirty="0"/>
              <a:t> made this model in 2001, and adapted it to above by applying that and other info .  HAART not even considered in this. For women on HAART during pregnancy transmission rate  to &lt;2%.  </a:t>
            </a:r>
          </a:p>
        </p:txBody>
      </p:sp>
    </p:spTree>
    <p:extLst>
      <p:ext uri="{BB962C8B-B14F-4D97-AF65-F5344CB8AC3E}">
        <p14:creationId xmlns:p14="http://schemas.microsoft.com/office/powerpoint/2010/main" val="28864091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 No Typ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2" descr="O:\MAC-SERVER\Jobs\CNM_Childrens_National_Medical_Center\12495-08_Collateral_Templates\PPT\Links\CN_Pr_Solid_3C-RGB_NEW.jpg"/>
          <p:cNvPicPr>
            <a:picLocks noChangeAspect="1" noChangeArrowheads="1"/>
          </p:cNvPicPr>
          <p:nvPr userDrawn="1"/>
        </p:nvPicPr>
        <p:blipFill>
          <a:blip r:embed="rId3" cstate="print"/>
          <a:srcRect/>
          <a:stretch>
            <a:fillRect/>
          </a:stretch>
        </p:blipFill>
        <p:spPr bwMode="auto">
          <a:xfrm>
            <a:off x="7099300" y="188640"/>
            <a:ext cx="2044700" cy="874712"/>
          </a:xfrm>
          <a:prstGeom prst="rect">
            <a:avLst/>
          </a:prstGeom>
          <a:noFill/>
        </p:spPr>
      </p:pic>
    </p:spTree>
    <p:extLst>
      <p:ext uri="{BB962C8B-B14F-4D97-AF65-F5344CB8AC3E}">
        <p14:creationId xmlns:p14="http://schemas.microsoft.com/office/powerpoint/2010/main" val="19869699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Full Photo">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1311275"/>
            <a:ext cx="9144000" cy="4454525"/>
          </a:xfrm>
        </p:spPr>
        <p:txBody>
          <a:bodyPr/>
          <a:lstStyle/>
          <a:p>
            <a:endParaRPr lang="en-US"/>
          </a:p>
        </p:txBody>
      </p:sp>
      <p:sp>
        <p:nvSpPr>
          <p:cNvPr id="2" name="Title 1"/>
          <p:cNvSpPr>
            <a:spLocks noGrp="1"/>
          </p:cNvSpPr>
          <p:nvPr>
            <p:ph type="title" hasCustomPrompt="1"/>
          </p:nvPr>
        </p:nvSpPr>
        <p:spPr>
          <a:xfrm>
            <a:off x="498020" y="361908"/>
            <a:ext cx="8229600" cy="669925"/>
          </a:xfrm>
        </p:spPr>
        <p:txBody>
          <a:bodyPr anchor="t">
            <a:normAutofit/>
          </a:bodyPr>
          <a:lstStyle>
            <a:lvl1pPr algn="l">
              <a:defRPr sz="2400">
                <a:solidFill>
                  <a:srgbClr val="DA291C"/>
                </a:solidFill>
                <a:latin typeface="Corbel" pitchFamily="34" charset="0"/>
              </a:defRPr>
            </a:lvl1pPr>
          </a:lstStyle>
          <a:p>
            <a:r>
              <a:rPr lang="en-US" dirty="0" smtClean="0"/>
              <a:t>Headline or Title</a:t>
            </a:r>
            <a:endParaRPr lang="en-US" dirty="0"/>
          </a:p>
        </p:txBody>
      </p:sp>
      <p:sp>
        <p:nvSpPr>
          <p:cNvPr id="6" name="Slide Number Placeholder 5"/>
          <p:cNvSpPr>
            <a:spLocks noGrp="1"/>
          </p:cNvSpPr>
          <p:nvPr>
            <p:ph type="sldNum" sz="quarter" idx="12"/>
          </p:nvPr>
        </p:nvSpPr>
        <p:spPr/>
        <p:txBody>
          <a:bodyPr/>
          <a:lstStyle/>
          <a:p>
            <a:fld id="{90033947-BDB2-44BC-B95C-A87CE3683263}" type="slidenum">
              <a:rPr lang="en-US" smtClean="0">
                <a:solidFill>
                  <a:prstClr val="black">
                    <a:tint val="75000"/>
                  </a:prstClr>
                </a:solidFill>
              </a:rPr>
              <a:pPr/>
              <a:t>‹#›</a:t>
            </a:fld>
            <a:endParaRPr lang="en-US">
              <a:solidFill>
                <a:prstClr val="black">
                  <a:tint val="75000"/>
                </a:prstClr>
              </a:solidFill>
            </a:endParaRPr>
          </a:p>
        </p:txBody>
      </p:sp>
      <p:pic>
        <p:nvPicPr>
          <p:cNvPr id="6146" name="Picture 2" descr="O:\MAC-SERVER\Jobs\CNM_Childrens_National_Medical_Center\12495-08_Collateral_Templates\PPT\Links\CN_Color_bar.jpg"/>
          <p:cNvPicPr>
            <a:picLocks noChangeAspect="1" noChangeArrowheads="1"/>
          </p:cNvPicPr>
          <p:nvPr userDrawn="1"/>
        </p:nvPicPr>
        <p:blipFill>
          <a:blip r:embed="rId2"/>
          <a:srcRect/>
          <a:stretch>
            <a:fillRect/>
          </a:stretch>
        </p:blipFill>
        <p:spPr bwMode="auto">
          <a:xfrm>
            <a:off x="0" y="0"/>
            <a:ext cx="9144000" cy="171450"/>
          </a:xfrm>
          <a:prstGeom prst="rect">
            <a:avLst/>
          </a:prstGeom>
          <a:noFill/>
        </p:spPr>
      </p:pic>
      <p:pic>
        <p:nvPicPr>
          <p:cNvPr id="7" name="Picture 2" descr="O:\MAC-SERVER\Jobs\CNM_Childrens_National_Medical_Center\12495-08_Collateral_Templates\PPT\Links\CN_Pr_Solid_3C-RGB_NEW.jpg"/>
          <p:cNvPicPr>
            <a:picLocks noChangeAspect="1" noChangeArrowheads="1"/>
          </p:cNvPicPr>
          <p:nvPr userDrawn="1"/>
        </p:nvPicPr>
        <p:blipFill>
          <a:blip r:embed="rId3" cstate="print"/>
          <a:srcRect/>
          <a:stretch>
            <a:fillRect/>
          </a:stretch>
        </p:blipFill>
        <p:spPr bwMode="auto">
          <a:xfrm>
            <a:off x="7099300" y="5841268"/>
            <a:ext cx="2044700" cy="874712"/>
          </a:xfrm>
          <a:prstGeom prst="rect">
            <a:avLst/>
          </a:prstGeom>
          <a:noFill/>
        </p:spPr>
      </p:pic>
    </p:spTree>
    <p:extLst>
      <p:ext uri="{BB962C8B-B14F-4D97-AF65-F5344CB8AC3E}">
        <p14:creationId xmlns:p14="http://schemas.microsoft.com/office/powerpoint/2010/main" val="234584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 One Column (Taupe)">
    <p:spTree>
      <p:nvGrpSpPr>
        <p:cNvPr id="1" name=""/>
        <p:cNvGrpSpPr/>
        <p:nvPr/>
      </p:nvGrpSpPr>
      <p:grpSpPr>
        <a:xfrm>
          <a:off x="0" y="0"/>
          <a:ext cx="0" cy="0"/>
          <a:chOff x="0" y="0"/>
          <a:chExt cx="0" cy="0"/>
        </a:xfrm>
      </p:grpSpPr>
      <p:sp>
        <p:nvSpPr>
          <p:cNvPr id="7" name="Rectangle 6"/>
          <p:cNvSpPr/>
          <p:nvPr userDrawn="1"/>
        </p:nvSpPr>
        <p:spPr>
          <a:xfrm>
            <a:off x="0" y="1165194"/>
            <a:ext cx="9144000" cy="4637151"/>
          </a:xfrm>
          <a:prstGeom prst="rect">
            <a:avLst/>
          </a:prstGeom>
          <a:solidFill>
            <a:srgbClr val="F0E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hasCustomPrompt="1"/>
          </p:nvPr>
        </p:nvSpPr>
        <p:spPr>
          <a:xfrm>
            <a:off x="498020" y="361908"/>
            <a:ext cx="8229600" cy="669925"/>
          </a:xfrm>
        </p:spPr>
        <p:txBody>
          <a:bodyPr anchor="t">
            <a:normAutofit/>
          </a:bodyPr>
          <a:lstStyle>
            <a:lvl1pPr algn="l">
              <a:defRPr sz="2400">
                <a:solidFill>
                  <a:srgbClr val="DA291C"/>
                </a:solidFill>
                <a:latin typeface="Corbel" pitchFamily="34" charset="0"/>
              </a:defRPr>
            </a:lvl1pPr>
          </a:lstStyle>
          <a:p>
            <a:r>
              <a:rPr lang="en-US" dirty="0" smtClean="0"/>
              <a:t>Headline or Title</a:t>
            </a:r>
            <a:endParaRPr lang="en-US" dirty="0"/>
          </a:p>
        </p:txBody>
      </p:sp>
      <p:sp>
        <p:nvSpPr>
          <p:cNvPr id="6" name="Slide Number Placeholder 5"/>
          <p:cNvSpPr>
            <a:spLocks noGrp="1"/>
          </p:cNvSpPr>
          <p:nvPr>
            <p:ph type="sldNum" sz="quarter" idx="12"/>
          </p:nvPr>
        </p:nvSpPr>
        <p:spPr/>
        <p:txBody>
          <a:bodyPr/>
          <a:lstStyle/>
          <a:p>
            <a:fld id="{90033947-BDB2-44BC-B95C-A87CE3683263}" type="slidenum">
              <a:rPr lang="en-US" smtClean="0">
                <a:solidFill>
                  <a:prstClr val="black">
                    <a:tint val="75000"/>
                  </a:prstClr>
                </a:solidFill>
              </a:rPr>
              <a:pPr/>
              <a:t>‹#›</a:t>
            </a:fld>
            <a:endParaRPr lang="en-US">
              <a:solidFill>
                <a:prstClr val="black">
                  <a:tint val="75000"/>
                </a:prstClr>
              </a:solidFill>
            </a:endParaRPr>
          </a:p>
        </p:txBody>
      </p:sp>
      <p:pic>
        <p:nvPicPr>
          <p:cNvPr id="6146" name="Picture 2" descr="O:\MAC-SERVER\Jobs\CNM_Childrens_National_Medical_Center\12495-08_Collateral_Templates\PPT\Links\CN_Color_bar.jpg"/>
          <p:cNvPicPr>
            <a:picLocks noChangeAspect="1" noChangeArrowheads="1"/>
          </p:cNvPicPr>
          <p:nvPr userDrawn="1"/>
        </p:nvPicPr>
        <p:blipFill>
          <a:blip r:embed="rId2"/>
          <a:srcRect/>
          <a:stretch>
            <a:fillRect/>
          </a:stretch>
        </p:blipFill>
        <p:spPr bwMode="auto">
          <a:xfrm>
            <a:off x="0" y="0"/>
            <a:ext cx="9144000" cy="171450"/>
          </a:xfrm>
          <a:prstGeom prst="rect">
            <a:avLst/>
          </a:prstGeom>
          <a:noFill/>
        </p:spPr>
      </p:pic>
      <p:sp>
        <p:nvSpPr>
          <p:cNvPr id="10" name="Text Placeholder 9"/>
          <p:cNvSpPr>
            <a:spLocks noGrp="1"/>
          </p:cNvSpPr>
          <p:nvPr>
            <p:ph type="body" sz="quarter" idx="13" hasCustomPrompt="1"/>
          </p:nvPr>
        </p:nvSpPr>
        <p:spPr>
          <a:xfrm>
            <a:off x="511174" y="1311276"/>
            <a:ext cx="8223307" cy="4271992"/>
          </a:xfrm>
        </p:spPr>
        <p:txBody>
          <a:bodyPr/>
          <a:lstStyle>
            <a:lvl1pPr marL="0" indent="0">
              <a:buNone/>
              <a:defRPr sz="1600" b="0" baseline="0">
                <a:latin typeface="Corbel" pitchFamily="34" charset="0"/>
              </a:defRPr>
            </a:lvl1pPr>
            <a:lvl2pPr>
              <a:buFont typeface="Arial" pitchFamily="34" charset="0"/>
              <a:buChar char="•"/>
              <a:defRPr sz="1600"/>
            </a:lvl2pPr>
          </a:lstStyle>
          <a:p>
            <a:pPr lvl="0"/>
            <a:r>
              <a:rPr lang="en-US" dirty="0" smtClean="0"/>
              <a:t>Body Copy and Bullets: Corbel Regular (16pt.), Subheads: Corbel Bold (20pt.)</a:t>
            </a:r>
          </a:p>
          <a:p>
            <a:pPr lvl="1"/>
            <a:r>
              <a:rPr lang="en-US" dirty="0" smtClean="0"/>
              <a:t>Second level</a:t>
            </a:r>
          </a:p>
        </p:txBody>
      </p:sp>
      <p:pic>
        <p:nvPicPr>
          <p:cNvPr id="8" name="Picture 2" descr="O:\MAC-SERVER\Jobs\CNM_Childrens_National_Medical_Center\12495-08_Collateral_Templates\PPT\Links\CN_Pr_Solid_3C-RGB_NEW.jpg"/>
          <p:cNvPicPr>
            <a:picLocks noChangeAspect="1" noChangeArrowheads="1"/>
          </p:cNvPicPr>
          <p:nvPr userDrawn="1"/>
        </p:nvPicPr>
        <p:blipFill>
          <a:blip r:embed="rId3" cstate="print"/>
          <a:srcRect/>
          <a:stretch>
            <a:fillRect/>
          </a:stretch>
        </p:blipFill>
        <p:spPr bwMode="auto">
          <a:xfrm>
            <a:off x="7099300" y="5841268"/>
            <a:ext cx="2044700" cy="874712"/>
          </a:xfrm>
          <a:prstGeom prst="rect">
            <a:avLst/>
          </a:prstGeom>
          <a:noFill/>
        </p:spPr>
      </p:pic>
    </p:spTree>
    <p:extLst>
      <p:ext uri="{BB962C8B-B14F-4D97-AF65-F5344CB8AC3E}">
        <p14:creationId xmlns:p14="http://schemas.microsoft.com/office/powerpoint/2010/main" val="2766831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 With Photo (Taupe)">
    <p:spTree>
      <p:nvGrpSpPr>
        <p:cNvPr id="1" name=""/>
        <p:cNvGrpSpPr/>
        <p:nvPr/>
      </p:nvGrpSpPr>
      <p:grpSpPr>
        <a:xfrm>
          <a:off x="0" y="0"/>
          <a:ext cx="0" cy="0"/>
          <a:chOff x="0" y="0"/>
          <a:chExt cx="0" cy="0"/>
        </a:xfrm>
      </p:grpSpPr>
      <p:sp>
        <p:nvSpPr>
          <p:cNvPr id="7" name="Rectangle 6"/>
          <p:cNvSpPr/>
          <p:nvPr userDrawn="1"/>
        </p:nvSpPr>
        <p:spPr>
          <a:xfrm>
            <a:off x="0" y="1165194"/>
            <a:ext cx="9144000" cy="4637151"/>
          </a:xfrm>
          <a:prstGeom prst="rect">
            <a:avLst/>
          </a:prstGeom>
          <a:solidFill>
            <a:srgbClr val="F0E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hasCustomPrompt="1"/>
          </p:nvPr>
        </p:nvSpPr>
        <p:spPr>
          <a:xfrm>
            <a:off x="498020" y="361908"/>
            <a:ext cx="8229600" cy="669925"/>
          </a:xfrm>
        </p:spPr>
        <p:txBody>
          <a:bodyPr anchor="t">
            <a:normAutofit/>
          </a:bodyPr>
          <a:lstStyle>
            <a:lvl1pPr algn="l">
              <a:defRPr sz="2400">
                <a:solidFill>
                  <a:srgbClr val="DA291C"/>
                </a:solidFill>
                <a:latin typeface="Corbel" pitchFamily="34" charset="0"/>
              </a:defRPr>
            </a:lvl1pPr>
          </a:lstStyle>
          <a:p>
            <a:r>
              <a:rPr lang="en-US" dirty="0" smtClean="0"/>
              <a:t>Headline or Title</a:t>
            </a:r>
            <a:endParaRPr lang="en-US" dirty="0"/>
          </a:p>
        </p:txBody>
      </p:sp>
      <p:sp>
        <p:nvSpPr>
          <p:cNvPr id="6" name="Slide Number Placeholder 5"/>
          <p:cNvSpPr>
            <a:spLocks noGrp="1"/>
          </p:cNvSpPr>
          <p:nvPr>
            <p:ph type="sldNum" sz="quarter" idx="12"/>
          </p:nvPr>
        </p:nvSpPr>
        <p:spPr/>
        <p:txBody>
          <a:bodyPr/>
          <a:lstStyle/>
          <a:p>
            <a:fld id="{90033947-BDB2-44BC-B95C-A87CE3683263}" type="slidenum">
              <a:rPr lang="en-US" smtClean="0">
                <a:solidFill>
                  <a:prstClr val="black">
                    <a:tint val="75000"/>
                  </a:prstClr>
                </a:solidFill>
              </a:rPr>
              <a:pPr/>
              <a:t>‹#›</a:t>
            </a:fld>
            <a:endParaRPr lang="en-US">
              <a:solidFill>
                <a:prstClr val="black">
                  <a:tint val="75000"/>
                </a:prstClr>
              </a:solidFill>
            </a:endParaRPr>
          </a:p>
        </p:txBody>
      </p:sp>
      <p:pic>
        <p:nvPicPr>
          <p:cNvPr id="6146" name="Picture 2" descr="O:\MAC-SERVER\Jobs\CNM_Childrens_National_Medical_Center\12495-08_Collateral_Templates\PPT\Links\CN_Color_bar.jpg"/>
          <p:cNvPicPr>
            <a:picLocks noChangeAspect="1" noChangeArrowheads="1"/>
          </p:cNvPicPr>
          <p:nvPr userDrawn="1"/>
        </p:nvPicPr>
        <p:blipFill>
          <a:blip r:embed="rId2"/>
          <a:srcRect/>
          <a:stretch>
            <a:fillRect/>
          </a:stretch>
        </p:blipFill>
        <p:spPr bwMode="auto">
          <a:xfrm>
            <a:off x="0" y="0"/>
            <a:ext cx="9144000" cy="171450"/>
          </a:xfrm>
          <a:prstGeom prst="rect">
            <a:avLst/>
          </a:prstGeom>
          <a:noFill/>
        </p:spPr>
      </p:pic>
      <p:sp>
        <p:nvSpPr>
          <p:cNvPr id="10" name="Text Placeholder 9"/>
          <p:cNvSpPr>
            <a:spLocks noGrp="1"/>
          </p:cNvSpPr>
          <p:nvPr>
            <p:ph type="body" sz="quarter" idx="13" hasCustomPrompt="1"/>
          </p:nvPr>
        </p:nvSpPr>
        <p:spPr>
          <a:xfrm>
            <a:off x="511174" y="1311276"/>
            <a:ext cx="6148389" cy="4271992"/>
          </a:xfrm>
        </p:spPr>
        <p:txBody>
          <a:bodyPr/>
          <a:lstStyle>
            <a:lvl1pPr marL="0" indent="0">
              <a:buNone/>
              <a:defRPr sz="1600" b="0" baseline="0">
                <a:latin typeface="Corbel" pitchFamily="34" charset="0"/>
              </a:defRPr>
            </a:lvl1pPr>
            <a:lvl2pPr>
              <a:buFont typeface="Arial" pitchFamily="34" charset="0"/>
              <a:buChar char="•"/>
              <a:defRPr sz="1600"/>
            </a:lvl2pPr>
          </a:lstStyle>
          <a:p>
            <a:pPr lvl="0"/>
            <a:r>
              <a:rPr lang="en-US" dirty="0" smtClean="0"/>
              <a:t>Body Copy and Bullets: Corbel Regular (16pt.), Subheads: Corbel Bold (20pt.)</a:t>
            </a:r>
          </a:p>
          <a:p>
            <a:pPr lvl="1"/>
            <a:r>
              <a:rPr lang="en-US" dirty="0" smtClean="0"/>
              <a:t>Second level</a:t>
            </a:r>
          </a:p>
        </p:txBody>
      </p:sp>
      <p:sp>
        <p:nvSpPr>
          <p:cNvPr id="9" name="Picture Placeholder 8"/>
          <p:cNvSpPr>
            <a:spLocks noGrp="1"/>
          </p:cNvSpPr>
          <p:nvPr>
            <p:ph type="pic" sz="quarter" idx="14"/>
          </p:nvPr>
        </p:nvSpPr>
        <p:spPr>
          <a:xfrm>
            <a:off x="7056438" y="1311275"/>
            <a:ext cx="2087562" cy="4235450"/>
          </a:xfrm>
        </p:spPr>
        <p:txBody>
          <a:bodyPr/>
          <a:lstStyle/>
          <a:p>
            <a:endParaRPr lang="en-US"/>
          </a:p>
        </p:txBody>
      </p:sp>
      <p:pic>
        <p:nvPicPr>
          <p:cNvPr id="11" name="Picture 2" descr="O:\MAC-SERVER\Jobs\CNM_Childrens_National_Medical_Center\12495-08_Collateral_Templates\PPT\Links\CN_Pr_Solid_3C-RGB_NEW.jpg"/>
          <p:cNvPicPr>
            <a:picLocks noChangeAspect="1" noChangeArrowheads="1"/>
          </p:cNvPicPr>
          <p:nvPr userDrawn="1"/>
        </p:nvPicPr>
        <p:blipFill>
          <a:blip r:embed="rId3" cstate="print"/>
          <a:srcRect/>
          <a:stretch>
            <a:fillRect/>
          </a:stretch>
        </p:blipFill>
        <p:spPr bwMode="auto">
          <a:xfrm>
            <a:off x="7099300" y="5841268"/>
            <a:ext cx="2044700" cy="874712"/>
          </a:xfrm>
          <a:prstGeom prst="rect">
            <a:avLst/>
          </a:prstGeom>
          <a:noFill/>
        </p:spPr>
      </p:pic>
    </p:spTree>
    <p:extLst>
      <p:ext uri="{BB962C8B-B14F-4D97-AF65-F5344CB8AC3E}">
        <p14:creationId xmlns:p14="http://schemas.microsoft.com/office/powerpoint/2010/main" val="22452148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ver Slide - No Typ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2" descr="O:\MAC-SERVER\Jobs\CNM_Childrens_National_Medical_Center\12495-08_Collateral_Templates\PPT\Links\CN_Pr_Solid_3C-RGB.jpg"/>
          <p:cNvPicPr>
            <a:picLocks noChangeAspect="1" noChangeArrowheads="1"/>
          </p:cNvPicPr>
          <p:nvPr userDrawn="1"/>
        </p:nvPicPr>
        <p:blipFill>
          <a:blip r:embed="rId3" cstate="print"/>
          <a:srcRect/>
          <a:stretch>
            <a:fillRect/>
          </a:stretch>
        </p:blipFill>
        <p:spPr bwMode="auto">
          <a:xfrm>
            <a:off x="7099300" y="192087"/>
            <a:ext cx="2044700" cy="874713"/>
          </a:xfrm>
          <a:prstGeom prst="rect">
            <a:avLst/>
          </a:prstGeom>
          <a:noFill/>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ver Slide - With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124200" y="1982780"/>
            <a:ext cx="5792847" cy="898525"/>
          </a:xfrm>
        </p:spPr>
        <p:txBody>
          <a:bodyPr anchor="t">
            <a:normAutofit/>
          </a:bodyPr>
          <a:lstStyle>
            <a:lvl1pPr algn="l">
              <a:defRPr sz="2400">
                <a:solidFill>
                  <a:schemeClr val="bg1"/>
                </a:solidFill>
                <a:latin typeface="Corbel" pitchFamily="34" charset="0"/>
              </a:defRPr>
            </a:lvl1pPr>
          </a:lstStyle>
          <a:p>
            <a:r>
              <a:rPr lang="en-US" dirty="0" smtClean="0"/>
              <a:t>Title of Presentation or Thank You</a:t>
            </a:r>
            <a:endParaRPr lang="en-US" dirty="0"/>
          </a:p>
        </p:txBody>
      </p:sp>
      <p:pic>
        <p:nvPicPr>
          <p:cNvPr id="2050" name="Picture 2" descr="O:\MAC-SERVER\Jobs\CNM_Childrens_National_Medical_Center\12495-08_Collateral_Templates\PPT\Links\CN_Pr_Solid_3C-RGB.jpg"/>
          <p:cNvPicPr>
            <a:picLocks noChangeAspect="1" noChangeArrowheads="1"/>
          </p:cNvPicPr>
          <p:nvPr userDrawn="1"/>
        </p:nvPicPr>
        <p:blipFill>
          <a:blip r:embed="rId3" cstate="print"/>
          <a:srcRect/>
          <a:stretch>
            <a:fillRect/>
          </a:stretch>
        </p:blipFill>
        <p:spPr bwMode="auto">
          <a:xfrm>
            <a:off x="7099300" y="192087"/>
            <a:ext cx="2044700" cy="874713"/>
          </a:xfrm>
          <a:prstGeom prst="rect">
            <a:avLst/>
          </a:prstGeom>
          <a:noFill/>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lide - With Photo">
    <p:bg>
      <p:bgPr>
        <a:solidFill>
          <a:schemeClr val="bg1"/>
        </a:solidFill>
        <a:effectLst/>
      </p:bgPr>
    </p:bg>
    <p:spTree>
      <p:nvGrpSpPr>
        <p:cNvPr id="1" name=""/>
        <p:cNvGrpSpPr/>
        <p:nvPr/>
      </p:nvGrpSpPr>
      <p:grpSpPr>
        <a:xfrm>
          <a:off x="0" y="0"/>
          <a:ext cx="0" cy="0"/>
          <a:chOff x="0" y="0"/>
          <a:chExt cx="0" cy="0"/>
        </a:xfrm>
      </p:grpSpPr>
      <p:pic>
        <p:nvPicPr>
          <p:cNvPr id="8" name="Picture 2" descr="O:\MAC-SERVER\Jobs\CNM_Childrens_National_Medical_Center\12495-08_Collateral_Templates\PPT\Links\CN_Pr_Solid_3C-RGB.jpg"/>
          <p:cNvPicPr>
            <a:picLocks noChangeAspect="1" noChangeArrowheads="1"/>
          </p:cNvPicPr>
          <p:nvPr userDrawn="1"/>
        </p:nvPicPr>
        <p:blipFill>
          <a:blip r:embed="rId2" cstate="print"/>
          <a:srcRect/>
          <a:stretch>
            <a:fillRect/>
          </a:stretch>
        </p:blipFill>
        <p:spPr bwMode="auto">
          <a:xfrm>
            <a:off x="7099300" y="192087"/>
            <a:ext cx="2044700" cy="874713"/>
          </a:xfrm>
          <a:prstGeom prst="rect">
            <a:avLst/>
          </a:prstGeom>
          <a:noFill/>
        </p:spPr>
      </p:pic>
      <p:sp>
        <p:nvSpPr>
          <p:cNvPr id="2" name="Title 1"/>
          <p:cNvSpPr>
            <a:spLocks noGrp="1"/>
          </p:cNvSpPr>
          <p:nvPr>
            <p:ph type="ctrTitle"/>
          </p:nvPr>
        </p:nvSpPr>
        <p:spPr>
          <a:xfrm>
            <a:off x="500744" y="608440"/>
            <a:ext cx="6158819" cy="974725"/>
          </a:xfrm>
        </p:spPr>
        <p:txBody>
          <a:bodyPr anchor="t">
            <a:normAutofit/>
          </a:bodyPr>
          <a:lstStyle>
            <a:lvl1pPr algn="l">
              <a:defRPr sz="2400">
                <a:solidFill>
                  <a:srgbClr val="746661"/>
                </a:solidFill>
                <a:latin typeface="Corbel" pitchFamily="34" charset="0"/>
              </a:defRPr>
            </a:lvl1pPr>
          </a:lstStyle>
          <a:p>
            <a:r>
              <a:rPr lang="en-US" smtClean="0"/>
              <a:t>Click to edit Master title style</a:t>
            </a:r>
            <a:endParaRPr lang="en-US" dirty="0"/>
          </a:p>
        </p:txBody>
      </p:sp>
      <p:sp>
        <p:nvSpPr>
          <p:cNvPr id="3" name="Subtitle 2"/>
          <p:cNvSpPr>
            <a:spLocks noGrp="1"/>
          </p:cNvSpPr>
          <p:nvPr>
            <p:ph type="subTitle" idx="1" hasCustomPrompt="1"/>
          </p:nvPr>
        </p:nvSpPr>
        <p:spPr>
          <a:xfrm>
            <a:off x="508032" y="2187558"/>
            <a:ext cx="4246533" cy="438156"/>
          </a:xfrm>
        </p:spPr>
        <p:txBody>
          <a:bodyPr>
            <a:normAutofit/>
          </a:bodyPr>
          <a:lstStyle>
            <a:lvl1pPr marL="0" indent="0" algn="l">
              <a:buNone/>
              <a:defRPr sz="1400">
                <a:solidFill>
                  <a:srgbClr val="746661"/>
                </a:solidFill>
                <a:latin typeface="Corbe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Add Date (00/00/0000)</a:t>
            </a:r>
            <a:endParaRPr lang="en-US" dirty="0"/>
          </a:p>
        </p:txBody>
      </p:sp>
      <p:pic>
        <p:nvPicPr>
          <p:cNvPr id="3074" name="Picture 2" descr="O:\MAC-SERVER\Jobs\CNM_Childrens_National_Medical_Center\12495-08_Collateral_Templates\PPT\Links\CN_Color_bar.jpg"/>
          <p:cNvPicPr>
            <a:picLocks noChangeAspect="1" noChangeArrowheads="1"/>
          </p:cNvPicPr>
          <p:nvPr userDrawn="1"/>
        </p:nvPicPr>
        <p:blipFill>
          <a:blip r:embed="rId3"/>
          <a:srcRect/>
          <a:stretch>
            <a:fillRect/>
          </a:stretch>
        </p:blipFill>
        <p:spPr bwMode="auto">
          <a:xfrm>
            <a:off x="0" y="0"/>
            <a:ext cx="9144001" cy="171450"/>
          </a:xfrm>
          <a:prstGeom prst="rect">
            <a:avLst/>
          </a:prstGeom>
          <a:noFill/>
        </p:spPr>
      </p:pic>
      <p:sp>
        <p:nvSpPr>
          <p:cNvPr id="9" name="Picture Placeholder 8"/>
          <p:cNvSpPr>
            <a:spLocks noGrp="1"/>
          </p:cNvSpPr>
          <p:nvPr>
            <p:ph type="pic" sz="quarter" idx="10"/>
          </p:nvPr>
        </p:nvSpPr>
        <p:spPr>
          <a:xfrm>
            <a:off x="0" y="2636838"/>
            <a:ext cx="9144000" cy="4221162"/>
          </a:xfrm>
        </p:spPr>
        <p:txBody>
          <a:bodyPr/>
          <a:lstStyle/>
          <a:p>
            <a:r>
              <a:rPr lang="en-US" smtClean="0"/>
              <a:t>Click icon to add picture</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Breaker Slide - Red">
    <p:spTree>
      <p:nvGrpSpPr>
        <p:cNvPr id="1" name=""/>
        <p:cNvGrpSpPr/>
        <p:nvPr/>
      </p:nvGrpSpPr>
      <p:grpSpPr>
        <a:xfrm>
          <a:off x="0" y="0"/>
          <a:ext cx="0" cy="0"/>
          <a:chOff x="0" y="0"/>
          <a:chExt cx="0" cy="0"/>
        </a:xfrm>
      </p:grpSpPr>
      <p:pic>
        <p:nvPicPr>
          <p:cNvPr id="4099" name="Picture 3" descr="O:\MAC-SERVER\Jobs\CNM_Childrens_National_Medical_Center\12495-08_Collateral_Templates\PPT\Links\CN_Red_DivBkg.jpg"/>
          <p:cNvPicPr>
            <a:picLocks noChangeAspect="1" noChangeArrowheads="1"/>
          </p:cNvPicPr>
          <p:nvPr userDrawn="1"/>
        </p:nvPicPr>
        <p:blipFill>
          <a:blip r:embed="rId2"/>
          <a:srcRect/>
          <a:stretch>
            <a:fillRect/>
          </a:stretch>
        </p:blipFill>
        <p:spPr bwMode="auto">
          <a:xfrm>
            <a:off x="0" y="171179"/>
            <a:ext cx="9144001" cy="5321301"/>
          </a:xfrm>
          <a:prstGeom prst="rect">
            <a:avLst/>
          </a:prstGeom>
          <a:noFill/>
        </p:spPr>
      </p:pic>
      <p:sp>
        <p:nvSpPr>
          <p:cNvPr id="2" name="Title 1"/>
          <p:cNvSpPr>
            <a:spLocks noGrp="1"/>
          </p:cNvSpPr>
          <p:nvPr>
            <p:ph type="ctrTitle"/>
          </p:nvPr>
        </p:nvSpPr>
        <p:spPr bwMode="white">
          <a:xfrm>
            <a:off x="685800" y="940468"/>
            <a:ext cx="7772400" cy="1470025"/>
          </a:xfrm>
        </p:spPr>
        <p:txBody>
          <a:bodyPr anchor="t">
            <a:normAutofit/>
          </a:bodyPr>
          <a:lstStyle>
            <a:lvl1pPr algn="l">
              <a:defRPr sz="2800" i="0">
                <a:solidFill>
                  <a:schemeClr val="bg1"/>
                </a:solidFill>
                <a:latin typeface="Corbel" pitchFamily="34" charset="0"/>
              </a:defRPr>
            </a:lvl1pPr>
          </a:lstStyle>
          <a:p>
            <a:r>
              <a:rPr lang="en-US" smtClean="0"/>
              <a:t>Click to edit Master title style</a:t>
            </a:r>
            <a:endParaRPr lang="en-US" dirty="0"/>
          </a:p>
        </p:txBody>
      </p:sp>
      <p:sp>
        <p:nvSpPr>
          <p:cNvPr id="6" name="Slide Number Placeholder 5"/>
          <p:cNvSpPr>
            <a:spLocks noGrp="1"/>
          </p:cNvSpPr>
          <p:nvPr>
            <p:ph type="sldNum" sz="quarter" idx="12"/>
          </p:nvPr>
        </p:nvSpPr>
        <p:spPr>
          <a:xfrm>
            <a:off x="508908" y="6356350"/>
            <a:ext cx="2133600" cy="365125"/>
          </a:xfrm>
        </p:spPr>
        <p:txBody>
          <a:bodyPr/>
          <a:lstStyle>
            <a:lvl1pPr algn="l">
              <a:defRPr sz="1050">
                <a:latin typeface="Corbel" pitchFamily="34" charset="0"/>
              </a:defRPr>
            </a:lvl1pPr>
          </a:lstStyle>
          <a:p>
            <a:fld id="{90033947-BDB2-44BC-B95C-A87CE3683263}" type="slidenum">
              <a:rPr lang="en-US" smtClean="0"/>
              <a:pPr/>
              <a:t>‹#›</a:t>
            </a:fld>
            <a:endParaRPr lang="en-US"/>
          </a:p>
        </p:txBody>
      </p:sp>
      <p:pic>
        <p:nvPicPr>
          <p:cNvPr id="4100" name="Picture 4" descr="O:\MAC-SERVER\Jobs\CNM_Childrens_National_Medical_Center\12495-08_Collateral_Templates\PPT\Links\CN_Pr_Solid_3C-RGB.jpg"/>
          <p:cNvPicPr>
            <a:picLocks noChangeAspect="1" noChangeArrowheads="1"/>
          </p:cNvPicPr>
          <p:nvPr userDrawn="1"/>
        </p:nvPicPr>
        <p:blipFill>
          <a:blip r:embed="rId3" cstate="print"/>
          <a:srcRect/>
          <a:stretch>
            <a:fillRect/>
          </a:stretch>
        </p:blipFill>
        <p:spPr bwMode="auto">
          <a:xfrm>
            <a:off x="7099300" y="5838858"/>
            <a:ext cx="2044700" cy="874712"/>
          </a:xfrm>
          <a:prstGeom prst="rect">
            <a:avLst/>
          </a:prstGeom>
          <a:noFill/>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Breaker Slide - Taupe">
    <p:spTree>
      <p:nvGrpSpPr>
        <p:cNvPr id="1" name=""/>
        <p:cNvGrpSpPr/>
        <p:nvPr/>
      </p:nvGrpSpPr>
      <p:grpSpPr>
        <a:xfrm>
          <a:off x="0" y="0"/>
          <a:ext cx="0" cy="0"/>
          <a:chOff x="0" y="0"/>
          <a:chExt cx="0" cy="0"/>
        </a:xfrm>
      </p:grpSpPr>
      <p:pic>
        <p:nvPicPr>
          <p:cNvPr id="5122" name="Picture 2" descr="O:\MAC-SERVER\Jobs\CNM_Childrens_National_Medical_Center\12495-08_Collateral_Templates\PPT\Links\CN_Taupe_DivBkg.jpg"/>
          <p:cNvPicPr>
            <a:picLocks noChangeAspect="1" noChangeArrowheads="1"/>
          </p:cNvPicPr>
          <p:nvPr userDrawn="1"/>
        </p:nvPicPr>
        <p:blipFill>
          <a:blip r:embed="rId2"/>
          <a:srcRect/>
          <a:stretch>
            <a:fillRect/>
          </a:stretch>
        </p:blipFill>
        <p:spPr bwMode="auto">
          <a:xfrm>
            <a:off x="0" y="179343"/>
            <a:ext cx="9144001" cy="5321300"/>
          </a:xfrm>
          <a:prstGeom prst="rect">
            <a:avLst/>
          </a:prstGeom>
          <a:noFill/>
        </p:spPr>
      </p:pic>
      <p:sp>
        <p:nvSpPr>
          <p:cNvPr id="2" name="Title 1"/>
          <p:cNvSpPr>
            <a:spLocks noGrp="1"/>
          </p:cNvSpPr>
          <p:nvPr>
            <p:ph type="ctrTitle"/>
          </p:nvPr>
        </p:nvSpPr>
        <p:spPr bwMode="white">
          <a:xfrm>
            <a:off x="685800" y="940918"/>
            <a:ext cx="7772400" cy="1470025"/>
          </a:xfrm>
        </p:spPr>
        <p:txBody>
          <a:bodyPr anchor="t">
            <a:normAutofit/>
          </a:bodyPr>
          <a:lstStyle>
            <a:lvl1pPr algn="l">
              <a:defRPr sz="2800" i="0">
                <a:solidFill>
                  <a:schemeClr val="bg1"/>
                </a:solidFill>
                <a:latin typeface="Corbel" pitchFamily="34" charset="0"/>
              </a:defRPr>
            </a:lvl1pPr>
          </a:lstStyle>
          <a:p>
            <a:r>
              <a:rPr lang="en-US" smtClean="0"/>
              <a:t>Click to edit Master title style</a:t>
            </a:r>
            <a:endParaRPr lang="en-US" dirty="0"/>
          </a:p>
        </p:txBody>
      </p:sp>
      <p:sp>
        <p:nvSpPr>
          <p:cNvPr id="6" name="Slide Number Placeholder 5"/>
          <p:cNvSpPr>
            <a:spLocks noGrp="1"/>
          </p:cNvSpPr>
          <p:nvPr>
            <p:ph type="sldNum" sz="quarter" idx="12"/>
          </p:nvPr>
        </p:nvSpPr>
        <p:spPr>
          <a:xfrm>
            <a:off x="508908" y="6356350"/>
            <a:ext cx="2133600" cy="365125"/>
          </a:xfrm>
        </p:spPr>
        <p:txBody>
          <a:bodyPr/>
          <a:lstStyle>
            <a:lvl1pPr algn="l">
              <a:defRPr sz="1050">
                <a:latin typeface="Corbel" pitchFamily="34" charset="0"/>
              </a:defRPr>
            </a:lvl1pPr>
          </a:lstStyle>
          <a:p>
            <a:fld id="{90033947-BDB2-44BC-B95C-A87CE3683263}" type="slidenum">
              <a:rPr lang="en-US" smtClean="0"/>
              <a:pPr/>
              <a:t>‹#›</a:t>
            </a:fld>
            <a:endParaRPr lang="en-US"/>
          </a:p>
        </p:txBody>
      </p:sp>
      <p:pic>
        <p:nvPicPr>
          <p:cNvPr id="4100" name="Picture 4" descr="O:\MAC-SERVER\Jobs\CNM_Childrens_National_Medical_Center\12495-08_Collateral_Templates\PPT\Links\CN_Pr_Solid_3C-RGB.jpg"/>
          <p:cNvPicPr>
            <a:picLocks noChangeAspect="1" noChangeArrowheads="1"/>
          </p:cNvPicPr>
          <p:nvPr userDrawn="1"/>
        </p:nvPicPr>
        <p:blipFill>
          <a:blip r:embed="rId3" cstate="print"/>
          <a:srcRect/>
          <a:stretch>
            <a:fillRect/>
          </a:stretch>
        </p:blipFill>
        <p:spPr bwMode="auto">
          <a:xfrm>
            <a:off x="7099300" y="5838858"/>
            <a:ext cx="2044700" cy="874712"/>
          </a:xfrm>
          <a:prstGeom prst="rect">
            <a:avLst/>
          </a:prstGeom>
          <a:noFill/>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nt - One Column">
    <p:spTree>
      <p:nvGrpSpPr>
        <p:cNvPr id="1" name=""/>
        <p:cNvGrpSpPr/>
        <p:nvPr/>
      </p:nvGrpSpPr>
      <p:grpSpPr>
        <a:xfrm>
          <a:off x="0" y="0"/>
          <a:ext cx="0" cy="0"/>
          <a:chOff x="0" y="0"/>
          <a:chExt cx="0" cy="0"/>
        </a:xfrm>
      </p:grpSpPr>
      <p:pic>
        <p:nvPicPr>
          <p:cNvPr id="9" name="Picture 2" descr="O:\MAC-SERVER\Jobs\CNM_Childrens_National_Medical_Center\12495-08_Collateral_Templates\PPT\Links\CN_Taupe_DivBkg.jpg"/>
          <p:cNvPicPr>
            <a:picLocks noChangeAspect="1" noChangeArrowheads="1"/>
          </p:cNvPicPr>
          <p:nvPr userDrawn="1"/>
        </p:nvPicPr>
        <p:blipFill>
          <a:blip r:embed="rId2"/>
          <a:srcRect/>
          <a:stretch>
            <a:fillRect/>
          </a:stretch>
        </p:blipFill>
        <p:spPr bwMode="auto">
          <a:xfrm>
            <a:off x="0" y="165100"/>
            <a:ext cx="9144001" cy="6692900"/>
          </a:xfrm>
          <a:prstGeom prst="rect">
            <a:avLst/>
          </a:prstGeom>
          <a:noFill/>
        </p:spPr>
      </p:pic>
      <p:sp>
        <p:nvSpPr>
          <p:cNvPr id="2" name="Title 1"/>
          <p:cNvSpPr>
            <a:spLocks noGrp="1"/>
          </p:cNvSpPr>
          <p:nvPr>
            <p:ph type="title" hasCustomPrompt="1"/>
          </p:nvPr>
        </p:nvSpPr>
        <p:spPr>
          <a:xfrm>
            <a:off x="498020" y="361908"/>
            <a:ext cx="8229600" cy="669925"/>
          </a:xfrm>
        </p:spPr>
        <p:txBody>
          <a:bodyPr anchor="t">
            <a:normAutofit/>
          </a:bodyPr>
          <a:lstStyle>
            <a:lvl1pPr algn="l">
              <a:defRPr sz="2400">
                <a:solidFill>
                  <a:schemeClr val="bg1"/>
                </a:solidFill>
                <a:latin typeface="Corbel" pitchFamily="34" charset="0"/>
              </a:defRPr>
            </a:lvl1pPr>
          </a:lstStyle>
          <a:p>
            <a:r>
              <a:rPr lang="en-US" dirty="0" smtClean="0"/>
              <a:t>Headline or Title</a:t>
            </a:r>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90033947-BDB2-44BC-B95C-A87CE3683263}" type="slidenum">
              <a:rPr lang="en-US" smtClean="0"/>
              <a:pPr/>
              <a:t>‹#›</a:t>
            </a:fld>
            <a:endParaRPr lang="en-US" dirty="0"/>
          </a:p>
        </p:txBody>
      </p:sp>
      <p:pic>
        <p:nvPicPr>
          <p:cNvPr id="6146" name="Picture 2" descr="O:\MAC-SERVER\Jobs\CNM_Childrens_National_Medical_Center\12495-08_Collateral_Templates\PPT\Links\CN_Color_bar.jpg"/>
          <p:cNvPicPr>
            <a:picLocks noChangeAspect="1" noChangeArrowheads="1"/>
          </p:cNvPicPr>
          <p:nvPr userDrawn="1"/>
        </p:nvPicPr>
        <p:blipFill>
          <a:blip r:embed="rId3"/>
          <a:srcRect/>
          <a:stretch>
            <a:fillRect/>
          </a:stretch>
        </p:blipFill>
        <p:spPr bwMode="auto">
          <a:xfrm>
            <a:off x="0" y="0"/>
            <a:ext cx="9144000" cy="171450"/>
          </a:xfrm>
          <a:prstGeom prst="rect">
            <a:avLst/>
          </a:prstGeom>
          <a:noFill/>
        </p:spPr>
      </p:pic>
      <p:sp>
        <p:nvSpPr>
          <p:cNvPr id="10" name="Text Placeholder 9"/>
          <p:cNvSpPr>
            <a:spLocks noGrp="1"/>
          </p:cNvSpPr>
          <p:nvPr>
            <p:ph type="body" sz="quarter" idx="13" hasCustomPrompt="1"/>
          </p:nvPr>
        </p:nvSpPr>
        <p:spPr>
          <a:xfrm>
            <a:off x="511174" y="1311275"/>
            <a:ext cx="8223307" cy="4454557"/>
          </a:xfrm>
        </p:spPr>
        <p:txBody>
          <a:bodyPr/>
          <a:lstStyle>
            <a:lvl1pPr marL="0" indent="0">
              <a:buNone/>
              <a:defRPr sz="1600" b="0" baseline="0">
                <a:solidFill>
                  <a:srgbClr val="FFFFFF"/>
                </a:solidFill>
                <a:latin typeface="Corbel" pitchFamily="34" charset="0"/>
              </a:defRPr>
            </a:lvl1pPr>
            <a:lvl2pPr>
              <a:buFont typeface="Arial" pitchFamily="34" charset="0"/>
              <a:buChar char="•"/>
              <a:defRPr sz="1600">
                <a:solidFill>
                  <a:srgbClr val="FFFFFF"/>
                </a:solidFill>
              </a:defRPr>
            </a:lvl2pPr>
          </a:lstStyle>
          <a:p>
            <a:pPr lvl="0"/>
            <a:r>
              <a:rPr lang="en-US" dirty="0" smtClean="0"/>
              <a:t>Body Copy and Bullets: Corbel Regular (16pt.), Subheads: Corbel Bold (20pt.)</a:t>
            </a:r>
          </a:p>
          <a:p>
            <a:pPr lvl="1"/>
            <a:r>
              <a:rPr lang="en-US" dirty="0" smtClean="0"/>
              <a:t>Second level</a:t>
            </a:r>
          </a:p>
        </p:txBody>
      </p:sp>
      <p:pic>
        <p:nvPicPr>
          <p:cNvPr id="8" name="Picture 7" descr="CN_Pr_SolidOL_WT_2C-RGB_Sm_081513.png"/>
          <p:cNvPicPr>
            <a:picLocks noChangeAspect="1"/>
          </p:cNvPicPr>
          <p:nvPr userDrawn="1"/>
        </p:nvPicPr>
        <p:blipFill>
          <a:blip r:embed="rId4"/>
          <a:stretch>
            <a:fillRect/>
          </a:stretch>
        </p:blipFill>
        <p:spPr>
          <a:xfrm>
            <a:off x="7378700" y="5981700"/>
            <a:ext cx="1465375" cy="601238"/>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ntent - Two Column">
    <p:spTree>
      <p:nvGrpSpPr>
        <p:cNvPr id="1" name=""/>
        <p:cNvGrpSpPr/>
        <p:nvPr/>
      </p:nvGrpSpPr>
      <p:grpSpPr>
        <a:xfrm>
          <a:off x="0" y="0"/>
          <a:ext cx="0" cy="0"/>
          <a:chOff x="0" y="0"/>
          <a:chExt cx="0" cy="0"/>
        </a:xfrm>
      </p:grpSpPr>
      <p:pic>
        <p:nvPicPr>
          <p:cNvPr id="11" name="Picture 2" descr="O:\MAC-SERVER\Jobs\CNM_Childrens_National_Medical_Center\12495-08_Collateral_Templates\PPT\Links\CN_Taupe_DivBkg.jpg"/>
          <p:cNvPicPr>
            <a:picLocks noChangeAspect="1" noChangeArrowheads="1"/>
          </p:cNvPicPr>
          <p:nvPr userDrawn="1"/>
        </p:nvPicPr>
        <p:blipFill>
          <a:blip r:embed="rId2"/>
          <a:srcRect/>
          <a:stretch>
            <a:fillRect/>
          </a:stretch>
        </p:blipFill>
        <p:spPr bwMode="auto">
          <a:xfrm>
            <a:off x="0" y="165100"/>
            <a:ext cx="9144001" cy="6692900"/>
          </a:xfrm>
          <a:prstGeom prst="rect">
            <a:avLst/>
          </a:prstGeom>
          <a:noFill/>
        </p:spPr>
      </p:pic>
      <p:pic>
        <p:nvPicPr>
          <p:cNvPr id="9" name="Picture 8" descr="CN_Pr_SolidOL_WT_2C-RGB_Sm_081513.png"/>
          <p:cNvPicPr>
            <a:picLocks noChangeAspect="1"/>
          </p:cNvPicPr>
          <p:nvPr userDrawn="1"/>
        </p:nvPicPr>
        <p:blipFill>
          <a:blip r:embed="rId3"/>
          <a:stretch>
            <a:fillRect/>
          </a:stretch>
        </p:blipFill>
        <p:spPr>
          <a:xfrm>
            <a:off x="7378700" y="5981700"/>
            <a:ext cx="1465375" cy="601238"/>
          </a:xfrm>
          <a:prstGeom prst="rect">
            <a:avLst/>
          </a:prstGeom>
        </p:spPr>
      </p:pic>
      <p:sp>
        <p:nvSpPr>
          <p:cNvPr id="2" name="Title 1"/>
          <p:cNvSpPr>
            <a:spLocks noGrp="1"/>
          </p:cNvSpPr>
          <p:nvPr>
            <p:ph type="title" hasCustomPrompt="1"/>
          </p:nvPr>
        </p:nvSpPr>
        <p:spPr>
          <a:xfrm>
            <a:off x="498020" y="361908"/>
            <a:ext cx="8229600" cy="669925"/>
          </a:xfrm>
        </p:spPr>
        <p:txBody>
          <a:bodyPr anchor="t">
            <a:normAutofit/>
          </a:bodyPr>
          <a:lstStyle>
            <a:lvl1pPr algn="l">
              <a:defRPr sz="2400">
                <a:solidFill>
                  <a:srgbClr val="FFFFFF"/>
                </a:solidFill>
                <a:latin typeface="Corbel" pitchFamily="34" charset="0"/>
              </a:defRPr>
            </a:lvl1pPr>
          </a:lstStyle>
          <a:p>
            <a:r>
              <a:rPr lang="en-US" dirty="0" smtClean="0"/>
              <a:t>Headline or Title</a:t>
            </a:r>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90033947-BDB2-44BC-B95C-A87CE3683263}" type="slidenum">
              <a:rPr lang="en-US" smtClean="0"/>
              <a:pPr/>
              <a:t>‹#›</a:t>
            </a:fld>
            <a:endParaRPr lang="en-US" dirty="0"/>
          </a:p>
        </p:txBody>
      </p:sp>
      <p:pic>
        <p:nvPicPr>
          <p:cNvPr id="6146" name="Picture 2" descr="O:\MAC-SERVER\Jobs\CNM_Childrens_National_Medical_Center\12495-08_Collateral_Templates\PPT\Links\CN_Color_bar.jpg"/>
          <p:cNvPicPr>
            <a:picLocks noChangeAspect="1" noChangeArrowheads="1"/>
          </p:cNvPicPr>
          <p:nvPr userDrawn="1"/>
        </p:nvPicPr>
        <p:blipFill>
          <a:blip r:embed="rId4"/>
          <a:srcRect/>
          <a:stretch>
            <a:fillRect/>
          </a:stretch>
        </p:blipFill>
        <p:spPr bwMode="auto">
          <a:xfrm>
            <a:off x="0" y="0"/>
            <a:ext cx="9144000" cy="171450"/>
          </a:xfrm>
          <a:prstGeom prst="rect">
            <a:avLst/>
          </a:prstGeom>
          <a:noFill/>
        </p:spPr>
      </p:pic>
      <p:sp>
        <p:nvSpPr>
          <p:cNvPr id="10" name="Text Placeholder 9"/>
          <p:cNvSpPr>
            <a:spLocks noGrp="1"/>
          </p:cNvSpPr>
          <p:nvPr>
            <p:ph type="body" sz="quarter" idx="13" hasCustomPrompt="1"/>
          </p:nvPr>
        </p:nvSpPr>
        <p:spPr>
          <a:xfrm>
            <a:off x="511174" y="1311275"/>
            <a:ext cx="3914773" cy="4454557"/>
          </a:xfrm>
        </p:spPr>
        <p:txBody>
          <a:bodyPr/>
          <a:lstStyle>
            <a:lvl1pPr marL="0" indent="0">
              <a:buNone/>
              <a:defRPr sz="1600" b="0" baseline="0">
                <a:solidFill>
                  <a:srgbClr val="FFFFFF"/>
                </a:solidFill>
                <a:latin typeface="Corbel" pitchFamily="34" charset="0"/>
              </a:defRPr>
            </a:lvl1pPr>
            <a:lvl2pPr>
              <a:buFont typeface="Arial" pitchFamily="34" charset="0"/>
              <a:buChar char="•"/>
              <a:defRPr sz="1600">
                <a:solidFill>
                  <a:srgbClr val="FFFFFF"/>
                </a:solidFill>
              </a:defRPr>
            </a:lvl2pPr>
          </a:lstStyle>
          <a:p>
            <a:pPr lvl="0"/>
            <a:r>
              <a:rPr lang="en-US" dirty="0" smtClean="0"/>
              <a:t>Body Copy and Bullets: Corbel Regular (16pt.), Subheads: Corbel Bold (20pt.)</a:t>
            </a:r>
          </a:p>
          <a:p>
            <a:pPr lvl="1"/>
            <a:r>
              <a:rPr lang="en-US" dirty="0" smtClean="0"/>
              <a:t>Second level</a:t>
            </a:r>
          </a:p>
        </p:txBody>
      </p:sp>
      <p:sp>
        <p:nvSpPr>
          <p:cNvPr id="7" name="Text Placeholder 9"/>
          <p:cNvSpPr>
            <a:spLocks noGrp="1"/>
          </p:cNvSpPr>
          <p:nvPr>
            <p:ph type="body" sz="quarter" idx="14" hasCustomPrompt="1"/>
          </p:nvPr>
        </p:nvSpPr>
        <p:spPr>
          <a:xfrm>
            <a:off x="4795895" y="1311246"/>
            <a:ext cx="3914773" cy="4454557"/>
          </a:xfrm>
        </p:spPr>
        <p:txBody>
          <a:bodyPr/>
          <a:lstStyle>
            <a:lvl1pPr marL="0" indent="0">
              <a:buNone/>
              <a:defRPr sz="1600" b="0" baseline="0">
                <a:solidFill>
                  <a:srgbClr val="FFFFFF"/>
                </a:solidFill>
                <a:latin typeface="Corbel" pitchFamily="34" charset="0"/>
              </a:defRPr>
            </a:lvl1pPr>
            <a:lvl2pPr>
              <a:buFont typeface="Arial" pitchFamily="34" charset="0"/>
              <a:buChar char="•"/>
              <a:defRPr sz="1600">
                <a:solidFill>
                  <a:srgbClr val="FFFFFF"/>
                </a:solidFill>
              </a:defRPr>
            </a:lvl2pPr>
          </a:lstStyle>
          <a:p>
            <a:pPr lvl="0"/>
            <a:r>
              <a:rPr lang="en-US" dirty="0" smtClean="0"/>
              <a:t>Body Copy and Bullets: Corbel Regular (16pt.), Subheads: Corbel Bold (20pt.)</a:t>
            </a:r>
          </a:p>
          <a:p>
            <a:pPr lvl="1"/>
            <a:r>
              <a:rPr lang="en-US" dirty="0" smtClean="0"/>
              <a:t>Second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 With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124200" y="1982780"/>
            <a:ext cx="5792847" cy="898525"/>
          </a:xfrm>
        </p:spPr>
        <p:txBody>
          <a:bodyPr anchor="t">
            <a:normAutofit/>
          </a:bodyPr>
          <a:lstStyle>
            <a:lvl1pPr algn="l">
              <a:defRPr sz="2400">
                <a:solidFill>
                  <a:schemeClr val="bg1"/>
                </a:solidFill>
                <a:latin typeface="Corbel" pitchFamily="34" charset="0"/>
              </a:defRPr>
            </a:lvl1pPr>
          </a:lstStyle>
          <a:p>
            <a:r>
              <a:rPr lang="en-US" dirty="0" smtClean="0"/>
              <a:t>Title of Presentation or Thank You</a:t>
            </a:r>
            <a:endParaRPr lang="en-US" dirty="0"/>
          </a:p>
        </p:txBody>
      </p:sp>
      <p:pic>
        <p:nvPicPr>
          <p:cNvPr id="4" name="Picture 2" descr="O:\MAC-SERVER\Jobs\CNM_Childrens_National_Medical_Center\12495-08_Collateral_Templates\PPT\Links\CN_Pr_Solid_3C-RGB_NEW.jpg"/>
          <p:cNvPicPr>
            <a:picLocks noChangeAspect="1" noChangeArrowheads="1"/>
          </p:cNvPicPr>
          <p:nvPr userDrawn="1"/>
        </p:nvPicPr>
        <p:blipFill>
          <a:blip r:embed="rId3" cstate="print"/>
          <a:srcRect/>
          <a:stretch>
            <a:fillRect/>
          </a:stretch>
        </p:blipFill>
        <p:spPr bwMode="auto">
          <a:xfrm>
            <a:off x="7099300" y="188640"/>
            <a:ext cx="2044700" cy="874712"/>
          </a:xfrm>
          <a:prstGeom prst="rect">
            <a:avLst/>
          </a:prstGeom>
          <a:noFill/>
        </p:spPr>
      </p:pic>
    </p:spTree>
    <p:extLst>
      <p:ext uri="{BB962C8B-B14F-4D97-AF65-F5344CB8AC3E}">
        <p14:creationId xmlns:p14="http://schemas.microsoft.com/office/powerpoint/2010/main" val="3137035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ntent - With Photo">
    <p:spTree>
      <p:nvGrpSpPr>
        <p:cNvPr id="1" name=""/>
        <p:cNvGrpSpPr/>
        <p:nvPr/>
      </p:nvGrpSpPr>
      <p:grpSpPr>
        <a:xfrm>
          <a:off x="0" y="0"/>
          <a:ext cx="0" cy="0"/>
          <a:chOff x="0" y="0"/>
          <a:chExt cx="0" cy="0"/>
        </a:xfrm>
      </p:grpSpPr>
      <p:pic>
        <p:nvPicPr>
          <p:cNvPr id="12" name="Picture 2" descr="O:\MAC-SERVER\Jobs\CNM_Childrens_National_Medical_Center\12495-08_Collateral_Templates\PPT\Links\CN_Taupe_DivBkg.jpg"/>
          <p:cNvPicPr>
            <a:picLocks noChangeAspect="1" noChangeArrowheads="1"/>
          </p:cNvPicPr>
          <p:nvPr userDrawn="1"/>
        </p:nvPicPr>
        <p:blipFill>
          <a:blip r:embed="rId2"/>
          <a:srcRect/>
          <a:stretch>
            <a:fillRect/>
          </a:stretch>
        </p:blipFill>
        <p:spPr bwMode="auto">
          <a:xfrm>
            <a:off x="0" y="165100"/>
            <a:ext cx="9144001" cy="6692900"/>
          </a:xfrm>
          <a:prstGeom prst="rect">
            <a:avLst/>
          </a:prstGeom>
          <a:noFill/>
        </p:spPr>
      </p:pic>
      <p:pic>
        <p:nvPicPr>
          <p:cNvPr id="11" name="Picture 10" descr="CN_Pr_SolidOL_WT_2C-RGB_Sm_081513.png"/>
          <p:cNvPicPr>
            <a:picLocks noChangeAspect="1"/>
          </p:cNvPicPr>
          <p:nvPr userDrawn="1"/>
        </p:nvPicPr>
        <p:blipFill>
          <a:blip r:embed="rId3"/>
          <a:stretch>
            <a:fillRect/>
          </a:stretch>
        </p:blipFill>
        <p:spPr>
          <a:xfrm>
            <a:off x="7378700" y="5981700"/>
            <a:ext cx="1465375" cy="601238"/>
          </a:xfrm>
          <a:prstGeom prst="rect">
            <a:avLst/>
          </a:prstGeom>
        </p:spPr>
      </p:pic>
      <p:sp>
        <p:nvSpPr>
          <p:cNvPr id="2" name="Title 1"/>
          <p:cNvSpPr>
            <a:spLocks noGrp="1"/>
          </p:cNvSpPr>
          <p:nvPr>
            <p:ph type="title" hasCustomPrompt="1"/>
          </p:nvPr>
        </p:nvSpPr>
        <p:spPr>
          <a:xfrm>
            <a:off x="498020" y="361908"/>
            <a:ext cx="8229600" cy="669925"/>
          </a:xfrm>
        </p:spPr>
        <p:txBody>
          <a:bodyPr anchor="t">
            <a:normAutofit/>
          </a:bodyPr>
          <a:lstStyle>
            <a:lvl1pPr algn="l">
              <a:defRPr sz="2400">
                <a:solidFill>
                  <a:srgbClr val="FFFFFF"/>
                </a:solidFill>
                <a:latin typeface="Corbel" pitchFamily="34" charset="0"/>
              </a:defRPr>
            </a:lvl1pPr>
          </a:lstStyle>
          <a:p>
            <a:r>
              <a:rPr lang="en-US" dirty="0" smtClean="0"/>
              <a:t>Headline or Title</a:t>
            </a:r>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90033947-BDB2-44BC-B95C-A87CE3683263}" type="slidenum">
              <a:rPr lang="en-US" smtClean="0"/>
              <a:pPr/>
              <a:t>‹#›</a:t>
            </a:fld>
            <a:endParaRPr lang="en-US" dirty="0"/>
          </a:p>
        </p:txBody>
      </p:sp>
      <p:pic>
        <p:nvPicPr>
          <p:cNvPr id="6146" name="Picture 2" descr="O:\MAC-SERVER\Jobs\CNM_Childrens_National_Medical_Center\12495-08_Collateral_Templates\PPT\Links\CN_Color_bar.jpg"/>
          <p:cNvPicPr>
            <a:picLocks noChangeAspect="1" noChangeArrowheads="1"/>
          </p:cNvPicPr>
          <p:nvPr userDrawn="1"/>
        </p:nvPicPr>
        <p:blipFill>
          <a:blip r:embed="rId4"/>
          <a:srcRect/>
          <a:stretch>
            <a:fillRect/>
          </a:stretch>
        </p:blipFill>
        <p:spPr bwMode="auto">
          <a:xfrm>
            <a:off x="0" y="0"/>
            <a:ext cx="9144000" cy="171450"/>
          </a:xfrm>
          <a:prstGeom prst="rect">
            <a:avLst/>
          </a:prstGeom>
          <a:noFill/>
        </p:spPr>
      </p:pic>
      <p:sp>
        <p:nvSpPr>
          <p:cNvPr id="10" name="Text Placeholder 9"/>
          <p:cNvSpPr>
            <a:spLocks noGrp="1"/>
          </p:cNvSpPr>
          <p:nvPr>
            <p:ph type="body" sz="quarter" idx="13" hasCustomPrompt="1"/>
          </p:nvPr>
        </p:nvSpPr>
        <p:spPr>
          <a:xfrm>
            <a:off x="511174" y="1311275"/>
            <a:ext cx="6148389" cy="4454557"/>
          </a:xfrm>
        </p:spPr>
        <p:txBody>
          <a:bodyPr/>
          <a:lstStyle>
            <a:lvl1pPr marL="0" indent="0">
              <a:buNone/>
              <a:defRPr sz="1600" b="0" baseline="0">
                <a:solidFill>
                  <a:srgbClr val="FFFFFF"/>
                </a:solidFill>
                <a:latin typeface="Corbel" pitchFamily="34" charset="0"/>
              </a:defRPr>
            </a:lvl1pPr>
            <a:lvl2pPr>
              <a:buFont typeface="Arial" pitchFamily="34" charset="0"/>
              <a:buChar char="•"/>
              <a:defRPr sz="1600">
                <a:solidFill>
                  <a:srgbClr val="FFFFFF"/>
                </a:solidFill>
              </a:defRPr>
            </a:lvl2pPr>
          </a:lstStyle>
          <a:p>
            <a:pPr lvl="0"/>
            <a:r>
              <a:rPr lang="en-US" dirty="0" smtClean="0"/>
              <a:t>Body Copy and Bullets: Corbel Regular (16pt.), Subheads: Corbel Bold (20pt.)</a:t>
            </a:r>
          </a:p>
          <a:p>
            <a:pPr lvl="1"/>
            <a:r>
              <a:rPr lang="en-US" dirty="0" smtClean="0"/>
              <a:t>Second level</a:t>
            </a:r>
          </a:p>
        </p:txBody>
      </p:sp>
      <p:sp>
        <p:nvSpPr>
          <p:cNvPr id="8" name="Picture Placeholder 7"/>
          <p:cNvSpPr>
            <a:spLocks noGrp="1"/>
          </p:cNvSpPr>
          <p:nvPr>
            <p:ph type="pic" sz="quarter" idx="14"/>
          </p:nvPr>
        </p:nvSpPr>
        <p:spPr>
          <a:xfrm>
            <a:off x="7054885" y="1311275"/>
            <a:ext cx="2089116" cy="4454557"/>
          </a:xfrm>
        </p:spPr>
        <p:txBody>
          <a:bodyPr/>
          <a:lstStyle>
            <a:lvl1pPr>
              <a:defRPr>
                <a:solidFill>
                  <a:srgbClr val="FFFFFF"/>
                </a:solidFill>
              </a:defRPr>
            </a:lvl1pPr>
          </a:lstStyle>
          <a:p>
            <a:r>
              <a:rPr lang="en-US" smtClean="0"/>
              <a:t>Click icon to add picture</a:t>
            </a:r>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ontent - Full Photo">
    <p:spTree>
      <p:nvGrpSpPr>
        <p:cNvPr id="1" name=""/>
        <p:cNvGrpSpPr/>
        <p:nvPr/>
      </p:nvGrpSpPr>
      <p:grpSpPr>
        <a:xfrm>
          <a:off x="0" y="0"/>
          <a:ext cx="0" cy="0"/>
          <a:chOff x="0" y="0"/>
          <a:chExt cx="0" cy="0"/>
        </a:xfrm>
      </p:grpSpPr>
      <p:pic>
        <p:nvPicPr>
          <p:cNvPr id="10" name="Picture 2" descr="O:\MAC-SERVER\Jobs\CNM_Childrens_National_Medical_Center\12495-08_Collateral_Templates\PPT\Links\CN_Taupe_DivBkg.jpg"/>
          <p:cNvPicPr>
            <a:picLocks noChangeAspect="1" noChangeArrowheads="1"/>
          </p:cNvPicPr>
          <p:nvPr userDrawn="1"/>
        </p:nvPicPr>
        <p:blipFill>
          <a:blip r:embed="rId2"/>
          <a:srcRect/>
          <a:stretch>
            <a:fillRect/>
          </a:stretch>
        </p:blipFill>
        <p:spPr bwMode="auto">
          <a:xfrm>
            <a:off x="0" y="165100"/>
            <a:ext cx="9144001" cy="6692900"/>
          </a:xfrm>
          <a:prstGeom prst="rect">
            <a:avLst/>
          </a:prstGeom>
          <a:noFill/>
        </p:spPr>
      </p:pic>
      <p:pic>
        <p:nvPicPr>
          <p:cNvPr id="9" name="Picture 8" descr="CN_Pr_SolidOL_WT_2C-RGB_Sm_081513.png"/>
          <p:cNvPicPr>
            <a:picLocks noChangeAspect="1"/>
          </p:cNvPicPr>
          <p:nvPr userDrawn="1"/>
        </p:nvPicPr>
        <p:blipFill>
          <a:blip r:embed="rId3"/>
          <a:stretch>
            <a:fillRect/>
          </a:stretch>
        </p:blipFill>
        <p:spPr>
          <a:xfrm>
            <a:off x="7378700" y="5981700"/>
            <a:ext cx="1465375" cy="601238"/>
          </a:xfrm>
          <a:prstGeom prst="rect">
            <a:avLst/>
          </a:prstGeom>
        </p:spPr>
      </p:pic>
      <p:sp>
        <p:nvSpPr>
          <p:cNvPr id="8" name="Picture Placeholder 7"/>
          <p:cNvSpPr>
            <a:spLocks noGrp="1"/>
          </p:cNvSpPr>
          <p:nvPr>
            <p:ph type="pic" sz="quarter" idx="14"/>
          </p:nvPr>
        </p:nvSpPr>
        <p:spPr>
          <a:xfrm>
            <a:off x="0" y="1311275"/>
            <a:ext cx="9144000" cy="4454525"/>
          </a:xfrm>
        </p:spPr>
        <p:txBody>
          <a:bodyPr/>
          <a:lstStyle>
            <a:lvl1pPr>
              <a:defRPr>
                <a:solidFill>
                  <a:srgbClr val="FFFFFF"/>
                </a:solidFill>
              </a:defRPr>
            </a:lvl1pPr>
          </a:lstStyle>
          <a:p>
            <a:r>
              <a:rPr lang="en-US" smtClean="0"/>
              <a:t>Click icon to add picture</a:t>
            </a:r>
            <a:endParaRPr lang="en-US" dirty="0"/>
          </a:p>
        </p:txBody>
      </p:sp>
      <p:sp>
        <p:nvSpPr>
          <p:cNvPr id="2" name="Title 1"/>
          <p:cNvSpPr>
            <a:spLocks noGrp="1"/>
          </p:cNvSpPr>
          <p:nvPr>
            <p:ph type="title" hasCustomPrompt="1"/>
          </p:nvPr>
        </p:nvSpPr>
        <p:spPr>
          <a:xfrm>
            <a:off x="498020" y="361908"/>
            <a:ext cx="8229600" cy="669925"/>
          </a:xfrm>
        </p:spPr>
        <p:txBody>
          <a:bodyPr anchor="t">
            <a:normAutofit/>
          </a:bodyPr>
          <a:lstStyle>
            <a:lvl1pPr algn="l">
              <a:defRPr sz="2400">
                <a:solidFill>
                  <a:srgbClr val="FFFFFF"/>
                </a:solidFill>
                <a:latin typeface="Corbel" pitchFamily="34" charset="0"/>
              </a:defRPr>
            </a:lvl1pPr>
          </a:lstStyle>
          <a:p>
            <a:r>
              <a:rPr lang="en-US" dirty="0" smtClean="0"/>
              <a:t>Headline or Title</a:t>
            </a:r>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90033947-BDB2-44BC-B95C-A87CE3683263}" type="slidenum">
              <a:rPr lang="en-US" smtClean="0"/>
              <a:pPr/>
              <a:t>‹#›</a:t>
            </a:fld>
            <a:endParaRPr lang="en-US" dirty="0"/>
          </a:p>
        </p:txBody>
      </p:sp>
      <p:pic>
        <p:nvPicPr>
          <p:cNvPr id="6146" name="Picture 2" descr="O:\MAC-SERVER\Jobs\CNM_Childrens_National_Medical_Center\12495-08_Collateral_Templates\PPT\Links\CN_Color_bar.jpg"/>
          <p:cNvPicPr>
            <a:picLocks noChangeAspect="1" noChangeArrowheads="1"/>
          </p:cNvPicPr>
          <p:nvPr userDrawn="1"/>
        </p:nvPicPr>
        <p:blipFill>
          <a:blip r:embed="rId4"/>
          <a:srcRect/>
          <a:stretch>
            <a:fillRect/>
          </a:stretch>
        </p:blipFill>
        <p:spPr bwMode="auto">
          <a:xfrm>
            <a:off x="0" y="0"/>
            <a:ext cx="9144000" cy="171450"/>
          </a:xfrm>
          <a:prstGeom prst="rect">
            <a:avLst/>
          </a:prstGeom>
          <a:noFill/>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1219200" y="6477000"/>
            <a:ext cx="2133600" cy="2286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A4C23FEA-2788-4B0A-84FD-3D854B9F0F12}" type="slidenum">
              <a:rPr lang="en-US"/>
              <a:pPr>
                <a:defRPr/>
              </a:pPr>
              <a:t>‹#›</a:t>
            </a:fld>
            <a:endParaRPr lang="en-US"/>
          </a:p>
        </p:txBody>
      </p:sp>
    </p:spTree>
    <p:extLst>
      <p:ext uri="{BB962C8B-B14F-4D97-AF65-F5344CB8AC3E}">
        <p14:creationId xmlns:p14="http://schemas.microsoft.com/office/powerpoint/2010/main" val="15373356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1219200" y="6477000"/>
            <a:ext cx="2133600" cy="22860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sldNum" sz="quarter" idx="11"/>
          </p:nvPr>
        </p:nvSpPr>
        <p:spPr>
          <a:ln/>
        </p:spPr>
        <p:txBody>
          <a:bodyPr/>
          <a:lstStyle>
            <a:lvl1pPr>
              <a:defRPr/>
            </a:lvl1pPr>
          </a:lstStyle>
          <a:p>
            <a:pPr>
              <a:defRPr/>
            </a:pPr>
            <a:fld id="{0DDD3B6E-B9D2-4BCC-9085-5A81D50DA3E0}" type="slidenum">
              <a:rPr lang="en-US"/>
              <a:pPr>
                <a:defRPr/>
              </a:pPr>
              <a:t>‹#›</a:t>
            </a:fld>
            <a:endParaRPr lang="en-US"/>
          </a:p>
        </p:txBody>
      </p:sp>
    </p:spTree>
    <p:extLst>
      <p:ext uri="{BB962C8B-B14F-4D97-AF65-F5344CB8AC3E}">
        <p14:creationId xmlns:p14="http://schemas.microsoft.com/office/powerpoint/2010/main" val="25581989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1219200" y="6477000"/>
            <a:ext cx="2133600" cy="228600"/>
          </a:xfrm>
          <a:prstGeom prst="rect">
            <a:avLst/>
          </a:prstGeom>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3432320D-C192-4FA6-92E1-0911775BCF1D}" type="slidenum">
              <a:rPr lang="en-US"/>
              <a:pPr>
                <a:defRPr/>
              </a:pPr>
              <a:t>‹#›</a:t>
            </a:fld>
            <a:endParaRPr lang="en-US"/>
          </a:p>
        </p:txBody>
      </p:sp>
    </p:spTree>
    <p:extLst>
      <p:ext uri="{BB962C8B-B14F-4D97-AF65-F5344CB8AC3E}">
        <p14:creationId xmlns:p14="http://schemas.microsoft.com/office/powerpoint/2010/main" val="24435766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xfrm>
            <a:off x="1219200" y="6477000"/>
            <a:ext cx="2133600" cy="228600"/>
          </a:xfrm>
          <a:prstGeom prst="rect">
            <a:avLst/>
          </a:prstGeom>
          <a:ln/>
        </p:spPr>
        <p:txBody>
          <a:bodyPr/>
          <a:lstStyle>
            <a:lvl1pPr>
              <a:defRPr/>
            </a:lvl1pPr>
          </a:lstStyle>
          <a:p>
            <a:pPr>
              <a:defRPr/>
            </a:pPr>
            <a:endParaRPr lang="en-US"/>
          </a:p>
        </p:txBody>
      </p:sp>
      <p:sp>
        <p:nvSpPr>
          <p:cNvPr id="8" name="Rectangle 5"/>
          <p:cNvSpPr>
            <a:spLocks noGrp="1" noChangeArrowheads="1"/>
          </p:cNvSpPr>
          <p:nvPr>
            <p:ph type="sldNum" sz="quarter" idx="11"/>
          </p:nvPr>
        </p:nvSpPr>
        <p:spPr>
          <a:ln/>
        </p:spPr>
        <p:txBody>
          <a:bodyPr/>
          <a:lstStyle>
            <a:lvl1pPr>
              <a:defRPr/>
            </a:lvl1pPr>
          </a:lstStyle>
          <a:p>
            <a:pPr>
              <a:defRPr/>
            </a:pPr>
            <a:fld id="{ED7339A7-BA2A-433F-BE55-AC245C56E21A}" type="slidenum">
              <a:rPr lang="en-US"/>
              <a:pPr>
                <a:defRPr/>
              </a:pPr>
              <a:t>‹#›</a:t>
            </a:fld>
            <a:endParaRPr lang="en-US"/>
          </a:p>
        </p:txBody>
      </p:sp>
    </p:spTree>
    <p:extLst>
      <p:ext uri="{BB962C8B-B14F-4D97-AF65-F5344CB8AC3E}">
        <p14:creationId xmlns:p14="http://schemas.microsoft.com/office/powerpoint/2010/main" val="14566181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42913" y="103188"/>
            <a:ext cx="8243887" cy="131445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0" y="1600200"/>
            <a:ext cx="4038600" cy="44561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0"/>
            <a:ext cx="4038600" cy="21510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8200" y="3903663"/>
            <a:ext cx="4038600" cy="21526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Rectangle 47"/>
          <p:cNvSpPr>
            <a:spLocks noGrp="1" noChangeArrowheads="1"/>
          </p:cNvSpPr>
          <p:nvPr>
            <p:ph type="dt" sz="half" idx="10"/>
          </p:nvPr>
        </p:nvSpPr>
        <p:spPr>
          <a:xfrm>
            <a:off x="1219200" y="6477000"/>
            <a:ext cx="2133600" cy="228600"/>
          </a:xfrm>
          <a:prstGeom prst="rect">
            <a:avLst/>
          </a:prstGeom>
          <a:ln/>
        </p:spPr>
        <p:txBody>
          <a:bodyPr/>
          <a:lstStyle>
            <a:lvl1pPr>
              <a:defRPr/>
            </a:lvl1pPr>
          </a:lstStyle>
          <a:p>
            <a:pPr>
              <a:defRPr/>
            </a:pPr>
            <a:endParaRPr lang="en-US"/>
          </a:p>
        </p:txBody>
      </p:sp>
      <p:sp>
        <p:nvSpPr>
          <p:cNvPr id="7" name="Rectangle 48"/>
          <p:cNvSpPr>
            <a:spLocks noGrp="1" noChangeArrowheads="1"/>
          </p:cNvSpPr>
          <p:nvPr>
            <p:ph type="ftr" sz="quarter" idx="11"/>
          </p:nvPr>
        </p:nvSpPr>
        <p:spPr>
          <a:xfrm>
            <a:off x="4380072" y="6407944"/>
            <a:ext cx="2350681" cy="365125"/>
          </a:xfrm>
          <a:prstGeom prst="rect">
            <a:avLst/>
          </a:prstGeom>
          <a:ln/>
        </p:spPr>
        <p:txBody>
          <a:bodyPr/>
          <a:lstStyle>
            <a:lvl1pPr>
              <a:defRPr/>
            </a:lvl1pPr>
          </a:lstStyle>
          <a:p>
            <a:pPr>
              <a:defRPr/>
            </a:pPr>
            <a:r>
              <a:rPr lang="en-US"/>
              <a:t>DBS Collection and Handling</a:t>
            </a:r>
          </a:p>
        </p:txBody>
      </p:sp>
      <p:sp>
        <p:nvSpPr>
          <p:cNvPr id="8" name="Rectangle 49"/>
          <p:cNvSpPr>
            <a:spLocks noGrp="1" noChangeArrowheads="1"/>
          </p:cNvSpPr>
          <p:nvPr>
            <p:ph type="sldNum" sz="quarter" idx="12"/>
          </p:nvPr>
        </p:nvSpPr>
        <p:spPr>
          <a:ln/>
        </p:spPr>
        <p:txBody>
          <a:bodyPr/>
          <a:lstStyle>
            <a:lvl1pPr>
              <a:defRPr/>
            </a:lvl1pPr>
          </a:lstStyle>
          <a:p>
            <a:pPr>
              <a:defRPr/>
            </a:pPr>
            <a:fld id="{DB42751D-1940-4E31-A0FB-910D578FE907}" type="slidenum">
              <a:rPr lang="en-US"/>
              <a:pPr>
                <a:defRPr/>
              </a:pPr>
              <a:t>‹#›</a:t>
            </a:fld>
            <a:endParaRPr lang="en-US"/>
          </a:p>
        </p:txBody>
      </p:sp>
    </p:spTree>
    <p:extLst>
      <p:ext uri="{BB962C8B-B14F-4D97-AF65-F5344CB8AC3E}">
        <p14:creationId xmlns:p14="http://schemas.microsoft.com/office/powerpoint/2010/main" val="22730747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GB"/>
          </a:p>
        </p:txBody>
      </p:sp>
      <p:sp>
        <p:nvSpPr>
          <p:cNvPr id="3" name="Chart Placeholder 2"/>
          <p:cNvSpPr>
            <a:spLocks noGrp="1"/>
          </p:cNvSpPr>
          <p:nvPr>
            <p:ph type="chart" idx="1"/>
          </p:nvPr>
        </p:nvSpPr>
        <p:spPr>
          <a:xfrm>
            <a:off x="1182688" y="2017713"/>
            <a:ext cx="7772400" cy="4114800"/>
          </a:xfrm>
        </p:spPr>
        <p:txBody>
          <a:bodyPr/>
          <a:lstStyle/>
          <a:p>
            <a:pPr lvl="0"/>
            <a:endParaRPr lang="en-GB" noProof="0" smtClean="0"/>
          </a:p>
        </p:txBody>
      </p:sp>
      <p:sp>
        <p:nvSpPr>
          <p:cNvPr id="4" name="Rectangle 11"/>
          <p:cNvSpPr>
            <a:spLocks noGrp="1" noChangeArrowheads="1"/>
          </p:cNvSpPr>
          <p:nvPr>
            <p:ph type="dt" sz="half" idx="10"/>
          </p:nvPr>
        </p:nvSpPr>
        <p:spPr>
          <a:xfrm>
            <a:off x="1219200" y="6477000"/>
            <a:ext cx="2133600" cy="228600"/>
          </a:xfrm>
          <a:prstGeom prst="rect">
            <a:avLst/>
          </a:prstGeom>
        </p:spPr>
        <p:txBody>
          <a:bodyPr/>
          <a:lstStyle>
            <a:lvl1pPr>
              <a:defRPr/>
            </a:lvl1pPr>
          </a:lstStyle>
          <a:p>
            <a:pPr>
              <a:defRPr/>
            </a:pPr>
            <a:endParaRPr lang="en-US"/>
          </a:p>
        </p:txBody>
      </p:sp>
      <p:sp>
        <p:nvSpPr>
          <p:cNvPr id="5" name="Rectangle 12"/>
          <p:cNvSpPr>
            <a:spLocks noGrp="1" noChangeArrowheads="1"/>
          </p:cNvSpPr>
          <p:nvPr>
            <p:ph type="ftr" sz="quarter" idx="11"/>
          </p:nvPr>
        </p:nvSpPr>
        <p:spPr>
          <a:xfrm>
            <a:off x="4380072" y="6407944"/>
            <a:ext cx="2350681" cy="365125"/>
          </a:xfrm>
          <a:prstGeom prst="rect">
            <a:avLst/>
          </a:prstGeom>
        </p:spPr>
        <p:txBody>
          <a:bodyPr/>
          <a:lstStyle>
            <a:lvl1pPr>
              <a:defRPr/>
            </a:lvl1pPr>
          </a:lstStyle>
          <a:p>
            <a:pPr>
              <a:defRPr/>
            </a:pPr>
            <a:endParaRPr lang="en-US"/>
          </a:p>
        </p:txBody>
      </p:sp>
      <p:sp>
        <p:nvSpPr>
          <p:cNvPr id="6" name="Rectangle 13"/>
          <p:cNvSpPr>
            <a:spLocks noGrp="1" noChangeArrowheads="1"/>
          </p:cNvSpPr>
          <p:nvPr>
            <p:ph type="sldNum" sz="quarter" idx="12"/>
          </p:nvPr>
        </p:nvSpPr>
        <p:spPr/>
        <p:txBody>
          <a:bodyPr/>
          <a:lstStyle>
            <a:lvl1pPr>
              <a:defRPr/>
            </a:lvl1pPr>
          </a:lstStyle>
          <a:p>
            <a:pPr>
              <a:defRPr/>
            </a:pPr>
            <a:fld id="{65A2206B-F407-4795-A706-1F8F7B4E4F9C}" type="slidenum">
              <a:rPr lang="en-US"/>
              <a:pPr>
                <a:defRPr/>
              </a:pPr>
              <a:t>‹#›</a:t>
            </a:fld>
            <a:endParaRPr lang="en-US"/>
          </a:p>
        </p:txBody>
      </p:sp>
    </p:spTree>
    <p:extLst>
      <p:ext uri="{BB962C8B-B14F-4D97-AF65-F5344CB8AC3E}">
        <p14:creationId xmlns:p14="http://schemas.microsoft.com/office/powerpoint/2010/main" val="3128240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 No Phot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00743" y="608440"/>
            <a:ext cx="6158819" cy="974725"/>
          </a:xfrm>
        </p:spPr>
        <p:txBody>
          <a:bodyPr anchor="t">
            <a:normAutofit/>
          </a:bodyPr>
          <a:lstStyle>
            <a:lvl1pPr algn="l">
              <a:defRPr sz="2400" baseline="0">
                <a:solidFill>
                  <a:srgbClr val="746661"/>
                </a:solidFill>
                <a:latin typeface="Corbel" pitchFamily="34" charset="0"/>
              </a:defRPr>
            </a:lvl1pPr>
          </a:lstStyle>
          <a:p>
            <a:r>
              <a:rPr lang="en-US" dirty="0" smtClean="0"/>
              <a:t>Title of Presentation or </a:t>
            </a:r>
            <a:br>
              <a:rPr lang="en-US" dirty="0" smtClean="0"/>
            </a:br>
            <a:r>
              <a:rPr lang="en-US" dirty="0" smtClean="0"/>
              <a:t>Thank You</a:t>
            </a:r>
            <a:endParaRPr lang="en-US" dirty="0"/>
          </a:p>
        </p:txBody>
      </p:sp>
      <p:sp>
        <p:nvSpPr>
          <p:cNvPr id="3" name="Subtitle 2"/>
          <p:cNvSpPr>
            <a:spLocks noGrp="1"/>
          </p:cNvSpPr>
          <p:nvPr>
            <p:ph type="subTitle" idx="1" hasCustomPrompt="1"/>
          </p:nvPr>
        </p:nvSpPr>
        <p:spPr>
          <a:xfrm>
            <a:off x="508032" y="2187558"/>
            <a:ext cx="4246533" cy="438156"/>
          </a:xfrm>
        </p:spPr>
        <p:txBody>
          <a:bodyPr>
            <a:normAutofit/>
          </a:bodyPr>
          <a:lstStyle>
            <a:lvl1pPr marL="0" indent="0" algn="l">
              <a:buNone/>
              <a:defRPr sz="1400">
                <a:solidFill>
                  <a:srgbClr val="746661"/>
                </a:solidFill>
                <a:latin typeface="Corbe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Add Date (00/00/0000)</a:t>
            </a:r>
            <a:endParaRPr lang="en-US" dirty="0"/>
          </a:p>
        </p:txBody>
      </p:sp>
      <p:pic>
        <p:nvPicPr>
          <p:cNvPr id="3074" name="Picture 2" descr="O:\MAC-SERVER\Jobs\CNM_Childrens_National_Medical_Center\12495-08_Collateral_Templates\PPT\Links\CN_Color_bar.jpg"/>
          <p:cNvPicPr>
            <a:picLocks noChangeAspect="1" noChangeArrowheads="1"/>
          </p:cNvPicPr>
          <p:nvPr userDrawn="1"/>
        </p:nvPicPr>
        <p:blipFill>
          <a:blip r:embed="rId2"/>
          <a:srcRect/>
          <a:stretch>
            <a:fillRect/>
          </a:stretch>
        </p:blipFill>
        <p:spPr bwMode="auto">
          <a:xfrm>
            <a:off x="0" y="0"/>
            <a:ext cx="9144001" cy="171450"/>
          </a:xfrm>
          <a:prstGeom prst="rect">
            <a:avLst/>
          </a:prstGeom>
          <a:noFill/>
        </p:spPr>
      </p:pic>
      <p:pic>
        <p:nvPicPr>
          <p:cNvPr id="3076" name="Picture 4" descr="O:\MAC-SERVER\Jobs\CNM_Childrens_National_Medical_Center\12495-08_Collateral_Templates\PPT\Links\CN_Red_Title_Bkg.jpg"/>
          <p:cNvPicPr>
            <a:picLocks noChangeAspect="1" noChangeArrowheads="1"/>
          </p:cNvPicPr>
          <p:nvPr userDrawn="1"/>
        </p:nvPicPr>
        <p:blipFill>
          <a:blip r:embed="rId3"/>
          <a:srcRect/>
          <a:stretch>
            <a:fillRect/>
          </a:stretch>
        </p:blipFill>
        <p:spPr bwMode="auto">
          <a:xfrm>
            <a:off x="0" y="2633662"/>
            <a:ext cx="9144000" cy="4224338"/>
          </a:xfrm>
          <a:prstGeom prst="rect">
            <a:avLst/>
          </a:prstGeom>
          <a:noFill/>
        </p:spPr>
      </p:pic>
      <p:pic>
        <p:nvPicPr>
          <p:cNvPr id="7" name="Picture 2" descr="O:\MAC-SERVER\Jobs\CNM_Childrens_National_Medical_Center\12495-08_Collateral_Templates\PPT\Links\CN_Pr_Solid_3C-RGB_NEW.jpg"/>
          <p:cNvPicPr>
            <a:picLocks noChangeAspect="1" noChangeArrowheads="1"/>
          </p:cNvPicPr>
          <p:nvPr userDrawn="1"/>
        </p:nvPicPr>
        <p:blipFill>
          <a:blip r:embed="rId4" cstate="print"/>
          <a:srcRect/>
          <a:stretch>
            <a:fillRect/>
          </a:stretch>
        </p:blipFill>
        <p:spPr bwMode="auto">
          <a:xfrm>
            <a:off x="7099300" y="188640"/>
            <a:ext cx="2044700" cy="874712"/>
          </a:xfrm>
          <a:prstGeom prst="rect">
            <a:avLst/>
          </a:prstGeom>
          <a:noFill/>
        </p:spPr>
      </p:pic>
    </p:spTree>
    <p:extLst>
      <p:ext uri="{BB962C8B-B14F-4D97-AF65-F5344CB8AC3E}">
        <p14:creationId xmlns:p14="http://schemas.microsoft.com/office/powerpoint/2010/main" val="468142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With Phot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00744" y="608440"/>
            <a:ext cx="6158819" cy="974725"/>
          </a:xfrm>
        </p:spPr>
        <p:txBody>
          <a:bodyPr anchor="t">
            <a:normAutofit/>
          </a:bodyPr>
          <a:lstStyle>
            <a:lvl1pPr algn="l">
              <a:defRPr sz="2400">
                <a:solidFill>
                  <a:srgbClr val="746661"/>
                </a:solidFill>
                <a:latin typeface="Corbel" pitchFamily="34" charset="0"/>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508032" y="2187558"/>
            <a:ext cx="4246533" cy="438156"/>
          </a:xfrm>
        </p:spPr>
        <p:txBody>
          <a:bodyPr>
            <a:normAutofit/>
          </a:bodyPr>
          <a:lstStyle>
            <a:lvl1pPr marL="0" indent="0" algn="l">
              <a:buNone/>
              <a:defRPr sz="1400">
                <a:solidFill>
                  <a:srgbClr val="746661"/>
                </a:solidFill>
                <a:latin typeface="Corbe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Add Date (00/00/0000)</a:t>
            </a:r>
            <a:endParaRPr lang="en-US" dirty="0"/>
          </a:p>
        </p:txBody>
      </p:sp>
      <p:pic>
        <p:nvPicPr>
          <p:cNvPr id="3074" name="Picture 2" descr="O:\MAC-SERVER\Jobs\CNM_Childrens_National_Medical_Center\12495-08_Collateral_Templates\PPT\Links\CN_Color_bar.jpg"/>
          <p:cNvPicPr>
            <a:picLocks noChangeAspect="1" noChangeArrowheads="1"/>
          </p:cNvPicPr>
          <p:nvPr userDrawn="1"/>
        </p:nvPicPr>
        <p:blipFill>
          <a:blip r:embed="rId2"/>
          <a:srcRect/>
          <a:stretch>
            <a:fillRect/>
          </a:stretch>
        </p:blipFill>
        <p:spPr bwMode="auto">
          <a:xfrm>
            <a:off x="0" y="0"/>
            <a:ext cx="9144001" cy="171450"/>
          </a:xfrm>
          <a:prstGeom prst="rect">
            <a:avLst/>
          </a:prstGeom>
          <a:noFill/>
        </p:spPr>
      </p:pic>
      <p:sp>
        <p:nvSpPr>
          <p:cNvPr id="9" name="Picture Placeholder 8"/>
          <p:cNvSpPr>
            <a:spLocks noGrp="1"/>
          </p:cNvSpPr>
          <p:nvPr>
            <p:ph type="pic" sz="quarter" idx="10"/>
          </p:nvPr>
        </p:nvSpPr>
        <p:spPr>
          <a:xfrm>
            <a:off x="0" y="2636838"/>
            <a:ext cx="9144000" cy="4221162"/>
          </a:xfrm>
        </p:spPr>
        <p:txBody>
          <a:bodyPr/>
          <a:lstStyle/>
          <a:p>
            <a:endParaRPr lang="en-US"/>
          </a:p>
        </p:txBody>
      </p:sp>
      <p:pic>
        <p:nvPicPr>
          <p:cNvPr id="7" name="Picture 2" descr="O:\MAC-SERVER\Jobs\CNM_Childrens_National_Medical_Center\12495-08_Collateral_Templates\PPT\Links\CN_Pr_Solid_3C-RGB_NEW.jpg"/>
          <p:cNvPicPr>
            <a:picLocks noChangeAspect="1" noChangeArrowheads="1"/>
          </p:cNvPicPr>
          <p:nvPr userDrawn="1"/>
        </p:nvPicPr>
        <p:blipFill>
          <a:blip r:embed="rId3" cstate="print"/>
          <a:srcRect/>
          <a:stretch>
            <a:fillRect/>
          </a:stretch>
        </p:blipFill>
        <p:spPr bwMode="auto">
          <a:xfrm>
            <a:off x="7099300" y="188640"/>
            <a:ext cx="2044700" cy="874712"/>
          </a:xfrm>
          <a:prstGeom prst="rect">
            <a:avLst/>
          </a:prstGeom>
          <a:noFill/>
        </p:spPr>
      </p:pic>
    </p:spTree>
    <p:extLst>
      <p:ext uri="{BB962C8B-B14F-4D97-AF65-F5344CB8AC3E}">
        <p14:creationId xmlns:p14="http://schemas.microsoft.com/office/powerpoint/2010/main" val="3004949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reaker Slide - Red">
    <p:spTree>
      <p:nvGrpSpPr>
        <p:cNvPr id="1" name=""/>
        <p:cNvGrpSpPr/>
        <p:nvPr/>
      </p:nvGrpSpPr>
      <p:grpSpPr>
        <a:xfrm>
          <a:off x="0" y="0"/>
          <a:ext cx="0" cy="0"/>
          <a:chOff x="0" y="0"/>
          <a:chExt cx="0" cy="0"/>
        </a:xfrm>
      </p:grpSpPr>
      <p:pic>
        <p:nvPicPr>
          <p:cNvPr id="4099" name="Picture 3" descr="O:\MAC-SERVER\Jobs\CNM_Childrens_National_Medical_Center\12495-08_Collateral_Templates\PPT\Links\CN_Red_DivBkg.jpg"/>
          <p:cNvPicPr>
            <a:picLocks noChangeAspect="1" noChangeArrowheads="1"/>
          </p:cNvPicPr>
          <p:nvPr userDrawn="1"/>
        </p:nvPicPr>
        <p:blipFill>
          <a:blip r:embed="rId2"/>
          <a:srcRect/>
          <a:stretch>
            <a:fillRect/>
          </a:stretch>
        </p:blipFill>
        <p:spPr bwMode="auto">
          <a:xfrm>
            <a:off x="0" y="171179"/>
            <a:ext cx="9144001" cy="5321301"/>
          </a:xfrm>
          <a:prstGeom prst="rect">
            <a:avLst/>
          </a:prstGeom>
          <a:noFill/>
        </p:spPr>
      </p:pic>
      <p:sp>
        <p:nvSpPr>
          <p:cNvPr id="2" name="Title 1"/>
          <p:cNvSpPr>
            <a:spLocks noGrp="1"/>
          </p:cNvSpPr>
          <p:nvPr>
            <p:ph type="ctrTitle"/>
          </p:nvPr>
        </p:nvSpPr>
        <p:spPr>
          <a:xfrm>
            <a:off x="685800" y="940468"/>
            <a:ext cx="7772400" cy="1470025"/>
          </a:xfrm>
        </p:spPr>
        <p:txBody>
          <a:bodyPr anchor="t">
            <a:normAutofit/>
          </a:bodyPr>
          <a:lstStyle>
            <a:lvl1pPr algn="l">
              <a:defRPr sz="2800" i="0">
                <a:solidFill>
                  <a:schemeClr val="bg1"/>
                </a:solidFill>
                <a:latin typeface="Corbel" pitchFamily="34" charset="0"/>
              </a:defRPr>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a:xfrm>
            <a:off x="508908" y="6356350"/>
            <a:ext cx="2133600" cy="365125"/>
          </a:xfrm>
        </p:spPr>
        <p:txBody>
          <a:bodyPr/>
          <a:lstStyle>
            <a:lvl1pPr algn="l">
              <a:defRPr sz="1050">
                <a:latin typeface="Corbel" pitchFamily="34" charset="0"/>
              </a:defRPr>
            </a:lvl1pPr>
          </a:lstStyle>
          <a:p>
            <a:fld id="{90033947-BDB2-44BC-B95C-A87CE3683263}" type="slidenum">
              <a:rPr lang="en-US" smtClean="0">
                <a:solidFill>
                  <a:prstClr val="black">
                    <a:tint val="75000"/>
                  </a:prstClr>
                </a:solidFill>
              </a:rPr>
              <a:pPr/>
              <a:t>‹#›</a:t>
            </a:fld>
            <a:endParaRPr lang="en-US">
              <a:solidFill>
                <a:prstClr val="black">
                  <a:tint val="75000"/>
                </a:prstClr>
              </a:solidFill>
            </a:endParaRPr>
          </a:p>
        </p:txBody>
      </p:sp>
      <p:pic>
        <p:nvPicPr>
          <p:cNvPr id="7" name="Picture 2" descr="O:\MAC-SERVER\Jobs\CNM_Childrens_National_Medical_Center\12495-08_Collateral_Templates\PPT\Links\CN_Pr_Solid_3C-RGB_NEW.jpg"/>
          <p:cNvPicPr>
            <a:picLocks noChangeAspect="1" noChangeArrowheads="1"/>
          </p:cNvPicPr>
          <p:nvPr userDrawn="1"/>
        </p:nvPicPr>
        <p:blipFill>
          <a:blip r:embed="rId3" cstate="print"/>
          <a:srcRect/>
          <a:stretch>
            <a:fillRect/>
          </a:stretch>
        </p:blipFill>
        <p:spPr bwMode="auto">
          <a:xfrm>
            <a:off x="7099300" y="5841268"/>
            <a:ext cx="2044700" cy="874712"/>
          </a:xfrm>
          <a:prstGeom prst="rect">
            <a:avLst/>
          </a:prstGeom>
          <a:noFill/>
        </p:spPr>
      </p:pic>
    </p:spTree>
    <p:extLst>
      <p:ext uri="{BB962C8B-B14F-4D97-AF65-F5344CB8AC3E}">
        <p14:creationId xmlns:p14="http://schemas.microsoft.com/office/powerpoint/2010/main" val="3091880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reaker Slide - Taupe">
    <p:spTree>
      <p:nvGrpSpPr>
        <p:cNvPr id="1" name=""/>
        <p:cNvGrpSpPr/>
        <p:nvPr/>
      </p:nvGrpSpPr>
      <p:grpSpPr>
        <a:xfrm>
          <a:off x="0" y="0"/>
          <a:ext cx="0" cy="0"/>
          <a:chOff x="0" y="0"/>
          <a:chExt cx="0" cy="0"/>
        </a:xfrm>
      </p:grpSpPr>
      <p:pic>
        <p:nvPicPr>
          <p:cNvPr id="5122" name="Picture 2" descr="O:\MAC-SERVER\Jobs\CNM_Childrens_National_Medical_Center\12495-08_Collateral_Templates\PPT\Links\CN_Taupe_DivBkg.jpg"/>
          <p:cNvPicPr>
            <a:picLocks noChangeAspect="1" noChangeArrowheads="1"/>
          </p:cNvPicPr>
          <p:nvPr userDrawn="1"/>
        </p:nvPicPr>
        <p:blipFill>
          <a:blip r:embed="rId2"/>
          <a:srcRect/>
          <a:stretch>
            <a:fillRect/>
          </a:stretch>
        </p:blipFill>
        <p:spPr bwMode="auto">
          <a:xfrm>
            <a:off x="0" y="179343"/>
            <a:ext cx="9144001" cy="5321300"/>
          </a:xfrm>
          <a:prstGeom prst="rect">
            <a:avLst/>
          </a:prstGeom>
          <a:noFill/>
        </p:spPr>
      </p:pic>
      <p:sp>
        <p:nvSpPr>
          <p:cNvPr id="2" name="Title 1"/>
          <p:cNvSpPr>
            <a:spLocks noGrp="1"/>
          </p:cNvSpPr>
          <p:nvPr>
            <p:ph type="ctrTitle"/>
          </p:nvPr>
        </p:nvSpPr>
        <p:spPr>
          <a:xfrm>
            <a:off x="685800" y="940918"/>
            <a:ext cx="7772400" cy="1470025"/>
          </a:xfrm>
        </p:spPr>
        <p:txBody>
          <a:bodyPr anchor="t">
            <a:normAutofit/>
          </a:bodyPr>
          <a:lstStyle>
            <a:lvl1pPr algn="l">
              <a:defRPr sz="2800" i="0">
                <a:solidFill>
                  <a:schemeClr val="bg1"/>
                </a:solidFill>
                <a:latin typeface="Corbel" pitchFamily="34" charset="0"/>
              </a:defRPr>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a:xfrm>
            <a:off x="508908" y="6356350"/>
            <a:ext cx="2133600" cy="365125"/>
          </a:xfrm>
        </p:spPr>
        <p:txBody>
          <a:bodyPr/>
          <a:lstStyle>
            <a:lvl1pPr algn="l">
              <a:defRPr sz="1050">
                <a:latin typeface="Corbel" pitchFamily="34" charset="0"/>
              </a:defRPr>
            </a:lvl1pPr>
          </a:lstStyle>
          <a:p>
            <a:fld id="{90033947-BDB2-44BC-B95C-A87CE3683263}" type="slidenum">
              <a:rPr lang="en-US" smtClean="0">
                <a:solidFill>
                  <a:prstClr val="black">
                    <a:tint val="75000"/>
                  </a:prstClr>
                </a:solidFill>
              </a:rPr>
              <a:pPr/>
              <a:t>‹#›</a:t>
            </a:fld>
            <a:endParaRPr lang="en-US">
              <a:solidFill>
                <a:prstClr val="black">
                  <a:tint val="75000"/>
                </a:prstClr>
              </a:solidFill>
            </a:endParaRPr>
          </a:p>
        </p:txBody>
      </p:sp>
      <p:pic>
        <p:nvPicPr>
          <p:cNvPr id="7" name="Picture 2" descr="O:\MAC-SERVER\Jobs\CNM_Childrens_National_Medical_Center\12495-08_Collateral_Templates\PPT\Links\CN_Pr_Solid_3C-RGB_NEW.jpg"/>
          <p:cNvPicPr>
            <a:picLocks noChangeAspect="1" noChangeArrowheads="1"/>
          </p:cNvPicPr>
          <p:nvPr userDrawn="1"/>
        </p:nvPicPr>
        <p:blipFill>
          <a:blip r:embed="rId3" cstate="print"/>
          <a:srcRect/>
          <a:stretch>
            <a:fillRect/>
          </a:stretch>
        </p:blipFill>
        <p:spPr bwMode="auto">
          <a:xfrm>
            <a:off x="7099300" y="5841268"/>
            <a:ext cx="2044700" cy="874712"/>
          </a:xfrm>
          <a:prstGeom prst="rect">
            <a:avLst/>
          </a:prstGeom>
          <a:noFill/>
        </p:spPr>
      </p:pic>
    </p:spTree>
    <p:extLst>
      <p:ext uri="{BB962C8B-B14F-4D97-AF65-F5344CB8AC3E}">
        <p14:creationId xmlns:p14="http://schemas.microsoft.com/office/powerpoint/2010/main" val="729205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One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8020" y="361908"/>
            <a:ext cx="8229600" cy="669925"/>
          </a:xfrm>
        </p:spPr>
        <p:txBody>
          <a:bodyPr anchor="t">
            <a:normAutofit/>
          </a:bodyPr>
          <a:lstStyle>
            <a:lvl1pPr algn="l">
              <a:defRPr sz="2400">
                <a:solidFill>
                  <a:srgbClr val="DA291C"/>
                </a:solidFill>
                <a:latin typeface="Corbel" pitchFamily="34" charset="0"/>
              </a:defRPr>
            </a:lvl1pPr>
          </a:lstStyle>
          <a:p>
            <a:r>
              <a:rPr lang="en-US" dirty="0" smtClean="0"/>
              <a:t>Headline or Title</a:t>
            </a:r>
            <a:endParaRPr lang="en-US" dirty="0"/>
          </a:p>
        </p:txBody>
      </p:sp>
      <p:sp>
        <p:nvSpPr>
          <p:cNvPr id="6" name="Slide Number Placeholder 5"/>
          <p:cNvSpPr>
            <a:spLocks noGrp="1"/>
          </p:cNvSpPr>
          <p:nvPr>
            <p:ph type="sldNum" sz="quarter" idx="12"/>
          </p:nvPr>
        </p:nvSpPr>
        <p:spPr/>
        <p:txBody>
          <a:bodyPr/>
          <a:lstStyle/>
          <a:p>
            <a:fld id="{90033947-BDB2-44BC-B95C-A87CE3683263}" type="slidenum">
              <a:rPr lang="en-US" smtClean="0">
                <a:solidFill>
                  <a:prstClr val="black">
                    <a:tint val="75000"/>
                  </a:prstClr>
                </a:solidFill>
              </a:rPr>
              <a:pPr/>
              <a:t>‹#›</a:t>
            </a:fld>
            <a:endParaRPr lang="en-US">
              <a:solidFill>
                <a:prstClr val="black">
                  <a:tint val="75000"/>
                </a:prstClr>
              </a:solidFill>
            </a:endParaRPr>
          </a:p>
        </p:txBody>
      </p:sp>
      <p:pic>
        <p:nvPicPr>
          <p:cNvPr id="6146" name="Picture 2" descr="O:\MAC-SERVER\Jobs\CNM_Childrens_National_Medical_Center\12495-08_Collateral_Templates\PPT\Links\CN_Color_bar.jpg"/>
          <p:cNvPicPr>
            <a:picLocks noChangeAspect="1" noChangeArrowheads="1"/>
          </p:cNvPicPr>
          <p:nvPr userDrawn="1"/>
        </p:nvPicPr>
        <p:blipFill>
          <a:blip r:embed="rId2"/>
          <a:srcRect/>
          <a:stretch>
            <a:fillRect/>
          </a:stretch>
        </p:blipFill>
        <p:spPr bwMode="auto">
          <a:xfrm>
            <a:off x="0" y="0"/>
            <a:ext cx="9144000" cy="171450"/>
          </a:xfrm>
          <a:prstGeom prst="rect">
            <a:avLst/>
          </a:prstGeom>
          <a:noFill/>
        </p:spPr>
      </p:pic>
      <p:sp>
        <p:nvSpPr>
          <p:cNvPr id="10" name="Text Placeholder 9"/>
          <p:cNvSpPr>
            <a:spLocks noGrp="1"/>
          </p:cNvSpPr>
          <p:nvPr>
            <p:ph type="body" sz="quarter" idx="13" hasCustomPrompt="1"/>
          </p:nvPr>
        </p:nvSpPr>
        <p:spPr>
          <a:xfrm>
            <a:off x="511174" y="1311275"/>
            <a:ext cx="8223307" cy="4454557"/>
          </a:xfrm>
        </p:spPr>
        <p:txBody>
          <a:bodyPr/>
          <a:lstStyle>
            <a:lvl1pPr marL="0" indent="0">
              <a:buNone/>
              <a:defRPr sz="1600" b="0" baseline="0">
                <a:latin typeface="Corbel" pitchFamily="34" charset="0"/>
              </a:defRPr>
            </a:lvl1pPr>
            <a:lvl2pPr>
              <a:buFont typeface="Arial" pitchFamily="34" charset="0"/>
              <a:buChar char="•"/>
              <a:defRPr sz="1600"/>
            </a:lvl2pPr>
          </a:lstStyle>
          <a:p>
            <a:pPr lvl="0"/>
            <a:r>
              <a:rPr lang="en-US" dirty="0" smtClean="0"/>
              <a:t>Body Copy and Bullets: Corbel Regular (16pt.), Subheads: Corbel Bold (20pt.)</a:t>
            </a:r>
          </a:p>
          <a:p>
            <a:pPr lvl="1"/>
            <a:r>
              <a:rPr lang="en-US" dirty="0" smtClean="0"/>
              <a:t>Second level</a:t>
            </a:r>
          </a:p>
        </p:txBody>
      </p:sp>
      <p:pic>
        <p:nvPicPr>
          <p:cNvPr id="7" name="Picture 2" descr="O:\MAC-SERVER\Jobs\CNM_Childrens_National_Medical_Center\12495-08_Collateral_Templates\PPT\Links\CN_Pr_Solid_3C-RGB_NEW.jpg"/>
          <p:cNvPicPr>
            <a:picLocks noChangeAspect="1" noChangeArrowheads="1"/>
          </p:cNvPicPr>
          <p:nvPr userDrawn="1"/>
        </p:nvPicPr>
        <p:blipFill>
          <a:blip r:embed="rId3" cstate="print"/>
          <a:srcRect/>
          <a:stretch>
            <a:fillRect/>
          </a:stretch>
        </p:blipFill>
        <p:spPr bwMode="auto">
          <a:xfrm>
            <a:off x="7099300" y="5841268"/>
            <a:ext cx="2044700" cy="874712"/>
          </a:xfrm>
          <a:prstGeom prst="rect">
            <a:avLst/>
          </a:prstGeom>
          <a:noFill/>
        </p:spPr>
      </p:pic>
    </p:spTree>
    <p:extLst>
      <p:ext uri="{BB962C8B-B14F-4D97-AF65-F5344CB8AC3E}">
        <p14:creationId xmlns:p14="http://schemas.microsoft.com/office/powerpoint/2010/main" val="38462308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 Two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8020" y="361908"/>
            <a:ext cx="8229600" cy="669925"/>
          </a:xfrm>
        </p:spPr>
        <p:txBody>
          <a:bodyPr anchor="t">
            <a:normAutofit/>
          </a:bodyPr>
          <a:lstStyle>
            <a:lvl1pPr algn="l">
              <a:defRPr sz="2400">
                <a:solidFill>
                  <a:srgbClr val="DA291C"/>
                </a:solidFill>
                <a:latin typeface="Corbel" pitchFamily="34" charset="0"/>
              </a:defRPr>
            </a:lvl1pPr>
          </a:lstStyle>
          <a:p>
            <a:r>
              <a:rPr lang="en-US" dirty="0" smtClean="0"/>
              <a:t>Headline or Title</a:t>
            </a:r>
            <a:endParaRPr lang="en-US" dirty="0"/>
          </a:p>
        </p:txBody>
      </p:sp>
      <p:sp>
        <p:nvSpPr>
          <p:cNvPr id="6" name="Slide Number Placeholder 5"/>
          <p:cNvSpPr>
            <a:spLocks noGrp="1"/>
          </p:cNvSpPr>
          <p:nvPr>
            <p:ph type="sldNum" sz="quarter" idx="12"/>
          </p:nvPr>
        </p:nvSpPr>
        <p:spPr/>
        <p:txBody>
          <a:bodyPr/>
          <a:lstStyle/>
          <a:p>
            <a:fld id="{90033947-BDB2-44BC-B95C-A87CE3683263}" type="slidenum">
              <a:rPr lang="en-US" smtClean="0">
                <a:solidFill>
                  <a:prstClr val="black">
                    <a:tint val="75000"/>
                  </a:prstClr>
                </a:solidFill>
              </a:rPr>
              <a:pPr/>
              <a:t>‹#›</a:t>
            </a:fld>
            <a:endParaRPr lang="en-US">
              <a:solidFill>
                <a:prstClr val="black">
                  <a:tint val="75000"/>
                </a:prstClr>
              </a:solidFill>
            </a:endParaRPr>
          </a:p>
        </p:txBody>
      </p:sp>
      <p:pic>
        <p:nvPicPr>
          <p:cNvPr id="6146" name="Picture 2" descr="O:\MAC-SERVER\Jobs\CNM_Childrens_National_Medical_Center\12495-08_Collateral_Templates\PPT\Links\CN_Color_bar.jpg"/>
          <p:cNvPicPr>
            <a:picLocks noChangeAspect="1" noChangeArrowheads="1"/>
          </p:cNvPicPr>
          <p:nvPr userDrawn="1"/>
        </p:nvPicPr>
        <p:blipFill>
          <a:blip r:embed="rId2"/>
          <a:srcRect/>
          <a:stretch>
            <a:fillRect/>
          </a:stretch>
        </p:blipFill>
        <p:spPr bwMode="auto">
          <a:xfrm>
            <a:off x="0" y="0"/>
            <a:ext cx="9144000" cy="171450"/>
          </a:xfrm>
          <a:prstGeom prst="rect">
            <a:avLst/>
          </a:prstGeom>
          <a:noFill/>
        </p:spPr>
      </p:pic>
      <p:sp>
        <p:nvSpPr>
          <p:cNvPr id="10" name="Text Placeholder 9"/>
          <p:cNvSpPr>
            <a:spLocks noGrp="1"/>
          </p:cNvSpPr>
          <p:nvPr>
            <p:ph type="body" sz="quarter" idx="13" hasCustomPrompt="1"/>
          </p:nvPr>
        </p:nvSpPr>
        <p:spPr>
          <a:xfrm>
            <a:off x="511174" y="1311275"/>
            <a:ext cx="3914773" cy="4454557"/>
          </a:xfrm>
        </p:spPr>
        <p:txBody>
          <a:bodyPr/>
          <a:lstStyle>
            <a:lvl1pPr marL="0" indent="0">
              <a:buNone/>
              <a:defRPr sz="1600" b="0" baseline="0">
                <a:latin typeface="Corbel" pitchFamily="34" charset="0"/>
              </a:defRPr>
            </a:lvl1pPr>
            <a:lvl2pPr>
              <a:buFont typeface="Arial" pitchFamily="34" charset="0"/>
              <a:buChar char="•"/>
              <a:defRPr sz="1600"/>
            </a:lvl2pPr>
          </a:lstStyle>
          <a:p>
            <a:pPr lvl="0"/>
            <a:r>
              <a:rPr lang="en-US" dirty="0" smtClean="0"/>
              <a:t>Body Copy and Bullets: Corbel Regular (16pt.), Subheads: Corbel Bold (20pt.)</a:t>
            </a:r>
          </a:p>
          <a:p>
            <a:pPr lvl="1"/>
            <a:r>
              <a:rPr lang="en-US" dirty="0" smtClean="0"/>
              <a:t>Second level</a:t>
            </a:r>
          </a:p>
        </p:txBody>
      </p:sp>
      <p:sp>
        <p:nvSpPr>
          <p:cNvPr id="7" name="Text Placeholder 9"/>
          <p:cNvSpPr>
            <a:spLocks noGrp="1"/>
          </p:cNvSpPr>
          <p:nvPr>
            <p:ph type="body" sz="quarter" idx="14" hasCustomPrompt="1"/>
          </p:nvPr>
        </p:nvSpPr>
        <p:spPr>
          <a:xfrm>
            <a:off x="4795895" y="1311246"/>
            <a:ext cx="3914773" cy="4454557"/>
          </a:xfrm>
        </p:spPr>
        <p:txBody>
          <a:bodyPr/>
          <a:lstStyle>
            <a:lvl1pPr marL="0" indent="0">
              <a:buNone/>
              <a:defRPr sz="1600" b="0" baseline="0">
                <a:latin typeface="Corbel" pitchFamily="34" charset="0"/>
              </a:defRPr>
            </a:lvl1pPr>
            <a:lvl2pPr>
              <a:buFont typeface="Arial" pitchFamily="34" charset="0"/>
              <a:buChar char="•"/>
              <a:defRPr sz="1600"/>
            </a:lvl2pPr>
          </a:lstStyle>
          <a:p>
            <a:pPr lvl="0"/>
            <a:r>
              <a:rPr lang="en-US" dirty="0" smtClean="0"/>
              <a:t>Body Copy and Bullets: Corbel Regular (16pt.), Subheads: Corbel Bold (20pt.)</a:t>
            </a:r>
          </a:p>
          <a:p>
            <a:pPr lvl="1"/>
            <a:r>
              <a:rPr lang="en-US" dirty="0" smtClean="0"/>
              <a:t>Second level</a:t>
            </a:r>
          </a:p>
        </p:txBody>
      </p:sp>
      <p:pic>
        <p:nvPicPr>
          <p:cNvPr id="8" name="Picture 2" descr="O:\MAC-SERVER\Jobs\CNM_Childrens_National_Medical_Center\12495-08_Collateral_Templates\PPT\Links\CN_Pr_Solid_3C-RGB_NEW.jpg"/>
          <p:cNvPicPr>
            <a:picLocks noChangeAspect="1" noChangeArrowheads="1"/>
          </p:cNvPicPr>
          <p:nvPr userDrawn="1"/>
        </p:nvPicPr>
        <p:blipFill>
          <a:blip r:embed="rId3" cstate="print"/>
          <a:srcRect/>
          <a:stretch>
            <a:fillRect/>
          </a:stretch>
        </p:blipFill>
        <p:spPr bwMode="auto">
          <a:xfrm>
            <a:off x="7099300" y="5841268"/>
            <a:ext cx="2044700" cy="874712"/>
          </a:xfrm>
          <a:prstGeom prst="rect">
            <a:avLst/>
          </a:prstGeom>
          <a:noFill/>
        </p:spPr>
      </p:pic>
    </p:spTree>
    <p:extLst>
      <p:ext uri="{BB962C8B-B14F-4D97-AF65-F5344CB8AC3E}">
        <p14:creationId xmlns:p14="http://schemas.microsoft.com/office/powerpoint/2010/main" val="551953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 With Pho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8020" y="361908"/>
            <a:ext cx="8229600" cy="669925"/>
          </a:xfrm>
        </p:spPr>
        <p:txBody>
          <a:bodyPr anchor="t">
            <a:normAutofit/>
          </a:bodyPr>
          <a:lstStyle>
            <a:lvl1pPr algn="l">
              <a:defRPr sz="2400">
                <a:solidFill>
                  <a:srgbClr val="DA291C"/>
                </a:solidFill>
                <a:latin typeface="Corbel" pitchFamily="34" charset="0"/>
              </a:defRPr>
            </a:lvl1pPr>
          </a:lstStyle>
          <a:p>
            <a:r>
              <a:rPr lang="en-US" dirty="0" smtClean="0"/>
              <a:t>Headline or Title</a:t>
            </a:r>
            <a:endParaRPr lang="en-US" dirty="0"/>
          </a:p>
        </p:txBody>
      </p:sp>
      <p:sp>
        <p:nvSpPr>
          <p:cNvPr id="6" name="Slide Number Placeholder 5"/>
          <p:cNvSpPr>
            <a:spLocks noGrp="1"/>
          </p:cNvSpPr>
          <p:nvPr>
            <p:ph type="sldNum" sz="quarter" idx="12"/>
          </p:nvPr>
        </p:nvSpPr>
        <p:spPr/>
        <p:txBody>
          <a:bodyPr/>
          <a:lstStyle/>
          <a:p>
            <a:fld id="{90033947-BDB2-44BC-B95C-A87CE3683263}" type="slidenum">
              <a:rPr lang="en-US" smtClean="0">
                <a:solidFill>
                  <a:prstClr val="black">
                    <a:tint val="75000"/>
                  </a:prstClr>
                </a:solidFill>
              </a:rPr>
              <a:pPr/>
              <a:t>‹#›</a:t>
            </a:fld>
            <a:endParaRPr lang="en-US">
              <a:solidFill>
                <a:prstClr val="black">
                  <a:tint val="75000"/>
                </a:prstClr>
              </a:solidFill>
            </a:endParaRPr>
          </a:p>
        </p:txBody>
      </p:sp>
      <p:pic>
        <p:nvPicPr>
          <p:cNvPr id="6146" name="Picture 2" descr="O:\MAC-SERVER\Jobs\CNM_Childrens_National_Medical_Center\12495-08_Collateral_Templates\PPT\Links\CN_Color_bar.jpg"/>
          <p:cNvPicPr>
            <a:picLocks noChangeAspect="1" noChangeArrowheads="1"/>
          </p:cNvPicPr>
          <p:nvPr userDrawn="1"/>
        </p:nvPicPr>
        <p:blipFill>
          <a:blip r:embed="rId2"/>
          <a:srcRect/>
          <a:stretch>
            <a:fillRect/>
          </a:stretch>
        </p:blipFill>
        <p:spPr bwMode="auto">
          <a:xfrm>
            <a:off x="0" y="0"/>
            <a:ext cx="9144000" cy="171450"/>
          </a:xfrm>
          <a:prstGeom prst="rect">
            <a:avLst/>
          </a:prstGeom>
          <a:noFill/>
        </p:spPr>
      </p:pic>
      <p:sp>
        <p:nvSpPr>
          <p:cNvPr id="10" name="Text Placeholder 9"/>
          <p:cNvSpPr>
            <a:spLocks noGrp="1"/>
          </p:cNvSpPr>
          <p:nvPr>
            <p:ph type="body" sz="quarter" idx="13" hasCustomPrompt="1"/>
          </p:nvPr>
        </p:nvSpPr>
        <p:spPr>
          <a:xfrm>
            <a:off x="511174" y="1311275"/>
            <a:ext cx="6148389" cy="4454557"/>
          </a:xfrm>
        </p:spPr>
        <p:txBody>
          <a:bodyPr/>
          <a:lstStyle>
            <a:lvl1pPr marL="0" indent="0">
              <a:buNone/>
              <a:defRPr sz="1600" b="0" baseline="0">
                <a:latin typeface="Corbel" pitchFamily="34" charset="0"/>
              </a:defRPr>
            </a:lvl1pPr>
            <a:lvl2pPr>
              <a:buFont typeface="Arial" pitchFamily="34" charset="0"/>
              <a:buChar char="•"/>
              <a:defRPr sz="1600"/>
            </a:lvl2pPr>
          </a:lstStyle>
          <a:p>
            <a:pPr lvl="0"/>
            <a:r>
              <a:rPr lang="en-US" dirty="0" smtClean="0"/>
              <a:t>Body Copy and Bullets: Corbel Regular (16pt.), Subheads: Corbel Bold (20pt.)</a:t>
            </a:r>
          </a:p>
          <a:p>
            <a:pPr lvl="1"/>
            <a:r>
              <a:rPr lang="en-US" dirty="0" smtClean="0"/>
              <a:t>Second level</a:t>
            </a:r>
          </a:p>
        </p:txBody>
      </p:sp>
      <p:sp>
        <p:nvSpPr>
          <p:cNvPr id="8" name="Picture Placeholder 7"/>
          <p:cNvSpPr>
            <a:spLocks noGrp="1"/>
          </p:cNvSpPr>
          <p:nvPr>
            <p:ph type="pic" sz="quarter" idx="14"/>
          </p:nvPr>
        </p:nvSpPr>
        <p:spPr>
          <a:xfrm>
            <a:off x="7054885" y="1311275"/>
            <a:ext cx="2089116" cy="4454557"/>
          </a:xfrm>
        </p:spPr>
        <p:txBody>
          <a:bodyPr/>
          <a:lstStyle/>
          <a:p>
            <a:endParaRPr lang="en-US"/>
          </a:p>
        </p:txBody>
      </p:sp>
      <p:pic>
        <p:nvPicPr>
          <p:cNvPr id="9" name="Picture 2" descr="O:\MAC-SERVER\Jobs\CNM_Childrens_National_Medical_Center\12495-08_Collateral_Templates\PPT\Links\CN_Pr_Solid_3C-RGB_NEW.jpg"/>
          <p:cNvPicPr>
            <a:picLocks noChangeAspect="1" noChangeArrowheads="1"/>
          </p:cNvPicPr>
          <p:nvPr userDrawn="1"/>
        </p:nvPicPr>
        <p:blipFill>
          <a:blip r:embed="rId3" cstate="print"/>
          <a:srcRect/>
          <a:stretch>
            <a:fillRect/>
          </a:stretch>
        </p:blipFill>
        <p:spPr bwMode="auto">
          <a:xfrm>
            <a:off x="7099300" y="5841268"/>
            <a:ext cx="2044700" cy="874712"/>
          </a:xfrm>
          <a:prstGeom prst="rect">
            <a:avLst/>
          </a:prstGeom>
          <a:noFill/>
        </p:spPr>
      </p:pic>
    </p:spTree>
    <p:extLst>
      <p:ext uri="{BB962C8B-B14F-4D97-AF65-F5344CB8AC3E}">
        <p14:creationId xmlns:p14="http://schemas.microsoft.com/office/powerpoint/2010/main" val="32481959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4"/>
          </p:nvPr>
        </p:nvSpPr>
        <p:spPr>
          <a:xfrm>
            <a:off x="514352" y="6356350"/>
            <a:ext cx="2133600" cy="365125"/>
          </a:xfrm>
          <a:prstGeom prst="rect">
            <a:avLst/>
          </a:prstGeom>
        </p:spPr>
        <p:txBody>
          <a:bodyPr vert="horz" lIns="91440" tIns="45720" rIns="91440" bIns="45720" rtlCol="0" anchor="ctr"/>
          <a:lstStyle>
            <a:lvl1pPr algn="l">
              <a:defRPr sz="1050">
                <a:solidFill>
                  <a:schemeClr val="tx1">
                    <a:tint val="75000"/>
                  </a:schemeClr>
                </a:solidFill>
                <a:latin typeface="Corbel" pitchFamily="34" charset="0"/>
              </a:defRPr>
            </a:lvl1pPr>
          </a:lstStyle>
          <a:p>
            <a:fld id="{90033947-BDB2-44BC-B95C-A87CE3683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5609989"/>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57" r:id="rId13"/>
    <p:sldLayoutId id="2147483656" r:id="rId14"/>
    <p:sldLayoutId id="2147483659" r:id="rId15"/>
    <p:sldLayoutId id="2147483658" r:id="rId16"/>
    <p:sldLayoutId id="2147483660" r:id="rId17"/>
    <p:sldLayoutId id="2147483661" r:id="rId18"/>
    <p:sldLayoutId id="2147483662" r:id="rId19"/>
    <p:sldLayoutId id="2147483663" r:id="rId20"/>
    <p:sldLayoutId id="2147483664" r:id="rId21"/>
    <p:sldLayoutId id="2147483678" r:id="rId22"/>
    <p:sldLayoutId id="2147483679" r:id="rId23"/>
    <p:sldLayoutId id="2147483680" r:id="rId24"/>
    <p:sldLayoutId id="2147483681" r:id="rId25"/>
    <p:sldLayoutId id="2147483682" r:id="rId26"/>
    <p:sldLayoutId id="2147483684" r:id="rId27"/>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www.google.com/url?sa=i&amp;source=images&amp;cd=&amp;cad=rja&amp;docid=P2zPhJxL2yS2hM&amp;tbnid=n4kgYQVDmycgjM:&amp;ved=0CAUQjRw&amp;url=http://www.ciplamyanmar.com/cipla-product-antiretroviral-duovir-n.html&amp;ei=bTJbUenLOrTG4AOqtIGIDA&amp;psig=AFQjCNH4RUvF8fAijk0NvGrS6UjVGJrRlw&amp;ust=1365017570533720" TargetMode="External"/><Relationship Id="rId1" Type="http://schemas.openxmlformats.org/officeDocument/2006/relationships/slideLayout" Target="../slideLayouts/slideLayout18.xml"/><Relationship Id="rId4" Type="http://schemas.openxmlformats.org/officeDocument/2006/relationships/image" Target="../media/image1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30.jpeg"/></Relationships>
</file>

<file path=ppt/slides/_rels/slide4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8.xml"/><Relationship Id="rId4" Type="http://schemas.openxmlformats.org/officeDocument/2006/relationships/image" Target="../media/image35.jpeg"/></Relationships>
</file>

<file path=ppt/slides/_rels/slide4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5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hyperlink" Target="HIV%20Life%20Cycle.mpg" TargetMode="External"/><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11.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8.xml"/><Relationship Id="rId1" Type="http://schemas.openxmlformats.org/officeDocument/2006/relationships/vmlDrawing" Target="../drawings/vmlDrawing1.vml"/><Relationship Id="rId4" Type="http://schemas.openxmlformats.org/officeDocument/2006/relationships/image" Target="../media/image53.emf"/></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8.xml"/><Relationship Id="rId1" Type="http://schemas.openxmlformats.org/officeDocument/2006/relationships/vmlDrawing" Target="../drawings/vmlDrawing2.vml"/><Relationship Id="rId5" Type="http://schemas.openxmlformats.org/officeDocument/2006/relationships/image" Target="../media/image54.emf"/><Relationship Id="rId4" Type="http://schemas.openxmlformats.org/officeDocument/2006/relationships/oleObject" Target="../embeddings/oleObject2.bin"/></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8.xml"/><Relationship Id="rId1" Type="http://schemas.openxmlformats.org/officeDocument/2006/relationships/vmlDrawing" Target="../drawings/vmlDrawing3.vml"/><Relationship Id="rId5" Type="http://schemas.openxmlformats.org/officeDocument/2006/relationships/image" Target="../media/image55.emf"/><Relationship Id="rId4" Type="http://schemas.openxmlformats.org/officeDocument/2006/relationships/oleObject" Target="../embeddings/oleObject3.bin"/></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8.xml"/><Relationship Id="rId1" Type="http://schemas.openxmlformats.org/officeDocument/2006/relationships/vmlDrawing" Target="../drawings/vmlDrawing4.vml"/><Relationship Id="rId5" Type="http://schemas.openxmlformats.org/officeDocument/2006/relationships/image" Target="../media/image56.emf"/><Relationship Id="rId4" Type="http://schemas.openxmlformats.org/officeDocument/2006/relationships/oleObject" Target="../embeddings/oleObject4.bin"/></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8.xml"/><Relationship Id="rId1" Type="http://schemas.openxmlformats.org/officeDocument/2006/relationships/vmlDrawing" Target="../drawings/vmlDrawing5.vml"/><Relationship Id="rId5" Type="http://schemas.openxmlformats.org/officeDocument/2006/relationships/image" Target="../media/image57.emf"/><Relationship Id="rId4" Type="http://schemas.openxmlformats.org/officeDocument/2006/relationships/oleObject" Target="../embeddings/oleObject5.bin"/></Relationships>
</file>

<file path=ppt/slides/_rels/slide6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8.xml"/><Relationship Id="rId1" Type="http://schemas.openxmlformats.org/officeDocument/2006/relationships/vmlDrawing" Target="../drawings/vmlDrawing6.vml"/><Relationship Id="rId5" Type="http://schemas.openxmlformats.org/officeDocument/2006/relationships/image" Target="../media/image60.emf"/><Relationship Id="rId4" Type="http://schemas.openxmlformats.org/officeDocument/2006/relationships/oleObject" Target="../embeddings/oleObject6.bin"/></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8.xml"/><Relationship Id="rId1" Type="http://schemas.openxmlformats.org/officeDocument/2006/relationships/vmlDrawing" Target="../drawings/vmlDrawing7.vml"/><Relationship Id="rId5" Type="http://schemas.openxmlformats.org/officeDocument/2006/relationships/image" Target="../media/image65.png"/><Relationship Id="rId4" Type="http://schemas.openxmlformats.org/officeDocument/2006/relationships/oleObject" Target="../embeddings/oleObject7.bin"/></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607953" y="1577116"/>
            <a:ext cx="5890161" cy="1630108"/>
          </a:xfrm>
          <a:prstGeom prst="rect">
            <a:avLst/>
          </a:prstGeom>
          <a:solidFill>
            <a:schemeClr val="tx2">
              <a:lumMod val="20000"/>
              <a:lumOff val="80000"/>
            </a:schemeClr>
          </a:solidFill>
          <a:ln>
            <a:solidFill>
              <a:schemeClr val="accent1"/>
            </a:solidFill>
          </a:ln>
        </p:spPr>
        <p:txBody>
          <a:bodyPr vert="horz" lIns="91440" tIns="45720" rIns="91440" bIns="45720" rtlCol="0" anchor="t">
            <a:noAutofit/>
          </a:bodyPr>
          <a:lstStyle>
            <a:lvl1pPr algn="l" defTabSz="914400" rtl="0" eaLnBrk="1" latinLnBrk="0" hangingPunct="1">
              <a:spcBef>
                <a:spcPct val="0"/>
              </a:spcBef>
              <a:buNone/>
              <a:defRPr sz="2400" kern="1200">
                <a:solidFill>
                  <a:schemeClr val="bg1"/>
                </a:solidFill>
                <a:latin typeface="Corbel" pitchFamily="34" charset="0"/>
                <a:ea typeface="+mj-ea"/>
                <a:cs typeface="+mj-cs"/>
              </a:defRPr>
            </a:lvl1pPr>
          </a:lstStyle>
          <a:p>
            <a:pPr algn="ctr"/>
            <a:r>
              <a:rPr lang="en-US" sz="3200" b="1" dirty="0" smtClean="0">
                <a:solidFill>
                  <a:schemeClr val="tx1"/>
                </a:solidFill>
              </a:rPr>
              <a:t>Treatment and Prevention of HIV in Infants and Children: </a:t>
            </a:r>
          </a:p>
          <a:p>
            <a:pPr algn="ctr"/>
            <a:r>
              <a:rPr lang="en-US" sz="3200" b="1" dirty="0" smtClean="0">
                <a:solidFill>
                  <a:schemeClr val="tx1"/>
                </a:solidFill>
              </a:rPr>
              <a:t>A Global Approach</a:t>
            </a:r>
            <a:br>
              <a:rPr lang="en-US" sz="3200" b="1" dirty="0" smtClean="0">
                <a:solidFill>
                  <a:schemeClr val="tx1"/>
                </a:solidFill>
              </a:rPr>
            </a:br>
            <a:endParaRPr lang="en-US" sz="3200" b="1" dirty="0">
              <a:solidFill>
                <a:schemeClr val="tx1"/>
              </a:solidFill>
            </a:endParaRPr>
          </a:p>
        </p:txBody>
      </p:sp>
      <p:sp>
        <p:nvSpPr>
          <p:cNvPr id="8" name="Subtitle 2"/>
          <p:cNvSpPr txBox="1">
            <a:spLocks/>
          </p:cNvSpPr>
          <p:nvPr/>
        </p:nvSpPr>
        <p:spPr bwMode="auto">
          <a:xfrm>
            <a:off x="2222280" y="3275462"/>
            <a:ext cx="4661505" cy="1255594"/>
          </a:xfrm>
          <a:prstGeom prst="rect">
            <a:avLst/>
          </a:prstGeom>
          <a:solidFill>
            <a:schemeClr val="tx2">
              <a:lumMod val="20000"/>
              <a:lumOff val="80000"/>
            </a:schemeClr>
          </a:solidFill>
          <a:ln>
            <a:solidFill>
              <a:schemeClr val="accent1"/>
            </a:solidFill>
          </a:ln>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defRPr>
            </a:lvl2pPr>
            <a:lvl3pPr marL="914400" indent="0" algn="ctr" rtl="0" eaLnBrk="0" fontAlgn="base" hangingPunct="0">
              <a:spcBef>
                <a:spcPct val="20000"/>
              </a:spcBef>
              <a:spcAft>
                <a:spcPct val="0"/>
              </a:spcAft>
              <a:buNone/>
              <a:defRPr sz="2400">
                <a:solidFill>
                  <a:schemeClr val="tx1"/>
                </a:solidFill>
                <a:latin typeface="+mn-lt"/>
              </a:defRPr>
            </a:lvl3pPr>
            <a:lvl4pPr marL="1371600" indent="0" algn="ctr" rtl="0" eaLnBrk="0" fontAlgn="base" hangingPunct="0">
              <a:spcBef>
                <a:spcPct val="20000"/>
              </a:spcBef>
              <a:spcAft>
                <a:spcPct val="0"/>
              </a:spcAft>
              <a:buNone/>
              <a:defRPr sz="2000">
                <a:solidFill>
                  <a:schemeClr val="tx1"/>
                </a:solidFill>
                <a:latin typeface="+mn-lt"/>
              </a:defRPr>
            </a:lvl4pPr>
            <a:lvl5pPr marL="1828800" indent="0" algn="ctr" rtl="0" eaLnBrk="0" fontAlgn="base" hangingPunct="0">
              <a:spcBef>
                <a:spcPct val="20000"/>
              </a:spcBef>
              <a:spcAft>
                <a:spcPct val="0"/>
              </a:spcAft>
              <a:buNone/>
              <a:defRPr sz="2000">
                <a:solidFill>
                  <a:schemeClr val="tx1"/>
                </a:solidFill>
                <a:latin typeface="+mn-lt"/>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pPr marL="39688" marR="0" lvl="0" indent="0" algn="ctr" defTabSz="914400" rtl="0" eaLnBrk="0" fontAlgn="base" latinLnBrk="0" hangingPunct="0">
              <a:lnSpc>
                <a:spcPct val="100000"/>
              </a:lnSpc>
              <a:spcBef>
                <a:spcPts val="1400"/>
              </a:spcBef>
              <a:spcAft>
                <a:spcPct val="0"/>
              </a:spcAft>
              <a:buClrTx/>
              <a:buSzTx/>
              <a:buFontTx/>
              <a:buNone/>
              <a:tabLst/>
              <a:defRPr/>
            </a:pPr>
            <a:r>
              <a:rPr kumimoji="0" lang="en-US" sz="1400" b="1" i="1" u="none" strike="noStrike" kern="0" cap="none" spc="0" normalizeH="0" baseline="0" noProof="0" dirty="0" smtClean="0">
                <a:ln>
                  <a:noFill/>
                </a:ln>
                <a:solidFill>
                  <a:srgbClr val="C00000"/>
                </a:solidFill>
                <a:effectLst/>
                <a:uLnTx/>
                <a:uFillTx/>
                <a:latin typeface="Arial"/>
                <a:ea typeface="+mn-ea"/>
                <a:cs typeface="Arial" charset="0"/>
                <a:sym typeface="Arial" charset="0"/>
              </a:rPr>
              <a:t>Lineo Thahane, MD</a:t>
            </a:r>
          </a:p>
          <a:p>
            <a:pPr marL="39688" marR="0" lvl="0" indent="0" algn="ctr" defTabSz="914400" rtl="0" eaLnBrk="0" fontAlgn="base" latinLnBrk="0" hangingPunct="0">
              <a:lnSpc>
                <a:spcPct val="100000"/>
              </a:lnSpc>
              <a:spcBef>
                <a:spcPts val="600"/>
              </a:spcBef>
              <a:spcAft>
                <a:spcPct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latin typeface="Arial"/>
                <a:ea typeface="+mn-ea"/>
                <a:cs typeface="Arial" charset="0"/>
                <a:sym typeface="Arial" charset="0"/>
              </a:rPr>
              <a:t>Children’s National Medical Center</a:t>
            </a:r>
          </a:p>
          <a:p>
            <a:pPr marL="39688" marR="0" lvl="0" indent="0" algn="ctr" defTabSz="914400" rtl="0" eaLnBrk="0" fontAlgn="base" latinLnBrk="0" hangingPunct="0">
              <a:lnSpc>
                <a:spcPct val="100000"/>
              </a:lnSpc>
              <a:spcBef>
                <a:spcPts val="600"/>
              </a:spcBef>
              <a:spcAft>
                <a:spcPct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Arial"/>
                <a:ea typeface="+mn-ea"/>
                <a:cs typeface="Arial" charset="0"/>
                <a:sym typeface="Arial" charset="0"/>
              </a:rPr>
              <a:t>Global Child Health Elective</a:t>
            </a:r>
          </a:p>
          <a:p>
            <a:pPr marL="39688" marR="0" lvl="0" indent="0" algn="ctr" defTabSz="914400" rtl="0" eaLnBrk="0" fontAlgn="base" latinLnBrk="0" hangingPunct="0">
              <a:lnSpc>
                <a:spcPct val="100000"/>
              </a:lnSpc>
              <a:spcBef>
                <a:spcPts val="600"/>
              </a:spcBef>
              <a:spcAft>
                <a:spcPct val="0"/>
              </a:spcAft>
              <a:buClrTx/>
              <a:buSzTx/>
              <a:buFontTx/>
              <a:buNone/>
              <a:tabLst/>
              <a:defRPr/>
            </a:pPr>
            <a:r>
              <a:rPr lang="en-US" altLang="en-US" sz="1200" kern="0" dirty="0" smtClean="0">
                <a:solidFill>
                  <a:srgbClr val="000000"/>
                </a:solidFill>
                <a:latin typeface="Arial"/>
                <a:cs typeface="Arial" charset="0"/>
                <a:sym typeface="Arial" charset="0"/>
              </a:rPr>
              <a:t>October 2015</a:t>
            </a:r>
            <a:endParaRPr kumimoji="0" lang="en-US" altLang="en-US" sz="1400" b="0" i="0" u="none" strike="noStrike" kern="0" cap="none" spc="0" normalizeH="0" baseline="0" noProof="0" dirty="0" smtClean="0">
              <a:ln>
                <a:noFill/>
              </a:ln>
              <a:solidFill>
                <a:srgbClr val="000000"/>
              </a:solidFill>
              <a:effectLst/>
              <a:uLnTx/>
              <a:uFillTx/>
              <a:latin typeface="Arial"/>
              <a:ea typeface="+mn-ea"/>
              <a:cs typeface="+mn-cs"/>
            </a:endParaRPr>
          </a:p>
        </p:txBody>
      </p:sp>
      <p:pic>
        <p:nvPicPr>
          <p:cNvPr id="9" name="Picture 7"/>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531056"/>
            <a:ext cx="1600200" cy="2341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600" dirty="0" smtClean="0">
                <a:solidFill>
                  <a:srgbClr val="FFFF00"/>
                </a:solidFill>
              </a:rPr>
              <a:t>Case</a:t>
            </a:r>
            <a:endParaRPr lang="en-US" sz="3600" dirty="0">
              <a:solidFill>
                <a:srgbClr val="FFFF00"/>
              </a:solidFill>
            </a:endParaRPr>
          </a:p>
        </p:txBody>
      </p:sp>
      <p:sp>
        <p:nvSpPr>
          <p:cNvPr id="4" name="Rectangle 5"/>
          <p:cNvSpPr>
            <a:spLocks noGrp="1" noChangeArrowheads="1"/>
          </p:cNvSpPr>
          <p:nvPr>
            <p:ph type="body" sz="quarter" idx="13"/>
          </p:nvPr>
        </p:nvSpPr>
        <p:spPr>
          <a:xfrm>
            <a:off x="511174" y="1311275"/>
            <a:ext cx="8223307" cy="5075877"/>
          </a:xfrm>
          <a:ln/>
        </p:spPr>
        <p:txBody>
          <a:bodyPr lIns="25400" tIns="25400" rIns="5078" bIns="25400">
            <a:normAutofit/>
          </a:bodyPr>
          <a:lstStyle/>
          <a:p>
            <a:r>
              <a:rPr lang="en-US" sz="3200" dirty="0" err="1"/>
              <a:t>Katleho</a:t>
            </a:r>
            <a:r>
              <a:rPr lang="en-US" sz="3200" dirty="0"/>
              <a:t>, a </a:t>
            </a:r>
            <a:r>
              <a:rPr lang="en-US" sz="3200" dirty="0" smtClean="0"/>
              <a:t>3-year-old, </a:t>
            </a:r>
            <a:r>
              <a:rPr lang="en-US" sz="3200" dirty="0"/>
              <a:t>has recently tested positive for </a:t>
            </a:r>
            <a:r>
              <a:rPr lang="en-US" sz="3200" dirty="0" smtClean="0"/>
              <a:t>HIV-1 via rapid testing.  </a:t>
            </a:r>
            <a:r>
              <a:rPr lang="en-US" sz="3200" dirty="0"/>
              <a:t>She has herpes zoster, but is otherwise healthy.  Her CD4 count is </a:t>
            </a:r>
            <a:r>
              <a:rPr lang="en-US" sz="3200" dirty="0" smtClean="0"/>
              <a:t>410.</a:t>
            </a:r>
            <a:endParaRPr lang="en-US" sz="3200" dirty="0"/>
          </a:p>
          <a:p>
            <a:pPr marL="782638" lvl="1"/>
            <a:r>
              <a:rPr lang="en-US" sz="2800" b="1" i="1" dirty="0">
                <a:solidFill>
                  <a:srgbClr val="92D050"/>
                </a:solidFill>
              </a:rPr>
              <a:t>Should you start her on ARVs</a:t>
            </a:r>
            <a:r>
              <a:rPr lang="en-US" sz="2800" b="1" i="1" dirty="0" smtClean="0">
                <a:solidFill>
                  <a:srgbClr val="92D050"/>
                </a:solidFill>
              </a:rPr>
              <a:t>?</a:t>
            </a:r>
          </a:p>
          <a:p>
            <a:pPr marL="782638" lvl="1"/>
            <a:r>
              <a:rPr lang="en-US" sz="2800" dirty="0"/>
              <a:t>If she is eligible to start ARVs, how should you prepare her family for initiation</a:t>
            </a:r>
            <a:r>
              <a:rPr lang="en-US" sz="2800" dirty="0" smtClean="0"/>
              <a:t>?</a:t>
            </a:r>
            <a:endParaRPr lang="en-US" sz="2800" b="1" i="1" dirty="0">
              <a:solidFill>
                <a:srgbClr val="FF0000"/>
              </a:solidFill>
            </a:endParaRPr>
          </a:p>
          <a:p>
            <a:pPr marL="782638" lvl="1"/>
            <a:r>
              <a:rPr lang="en-US" sz="2800" dirty="0"/>
              <a:t>Which ARVs should you start her on?</a:t>
            </a:r>
          </a:p>
          <a:p>
            <a:pPr marL="782638" lvl="1"/>
            <a:r>
              <a:rPr lang="en-US" sz="2800" dirty="0"/>
              <a:t>How should you follow her?</a:t>
            </a:r>
          </a:p>
        </p:txBody>
      </p:sp>
    </p:spTree>
    <p:extLst>
      <p:ext uri="{BB962C8B-B14F-4D97-AF65-F5344CB8AC3E}">
        <p14:creationId xmlns:p14="http://schemas.microsoft.com/office/powerpoint/2010/main" val="40292450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600" dirty="0" smtClean="0">
                <a:solidFill>
                  <a:srgbClr val="FFFF00"/>
                </a:solidFill>
              </a:rPr>
              <a:t>Eligibility: Summary</a:t>
            </a:r>
            <a:endParaRPr lang="en-US" sz="3600" dirty="0">
              <a:solidFill>
                <a:srgbClr val="FFFF00"/>
              </a:solidFill>
            </a:endParaRPr>
          </a:p>
        </p:txBody>
      </p:sp>
      <p:graphicFrame>
        <p:nvGraphicFramePr>
          <p:cNvPr id="4" name="Group 65"/>
          <p:cNvGraphicFramePr>
            <a:graphicFrameLocks noGrp="1"/>
          </p:cNvGraphicFramePr>
          <p:nvPr>
            <p:ph idx="4294967295"/>
            <p:extLst>
              <p:ext uri="{D42A27DB-BD31-4B8C-83A1-F6EECF244321}">
                <p14:modId xmlns:p14="http://schemas.microsoft.com/office/powerpoint/2010/main" val="3302816694"/>
              </p:ext>
            </p:extLst>
          </p:nvPr>
        </p:nvGraphicFramePr>
        <p:xfrm>
          <a:off x="0" y="2133600"/>
          <a:ext cx="9144000" cy="3937516"/>
        </p:xfrm>
        <a:graphic>
          <a:graphicData uri="http://schemas.openxmlformats.org/drawingml/2006/table">
            <a:tbl>
              <a:tblPr/>
              <a:tblGrid>
                <a:gridCol w="2098967"/>
                <a:gridCol w="1511257"/>
                <a:gridCol w="2821398"/>
                <a:gridCol w="2712378"/>
              </a:tblGrid>
              <a:tr h="1104571">
                <a:tc>
                  <a:txBody>
                    <a:bodyPr/>
                    <a:lstStyle/>
                    <a:p>
                      <a:pPr marL="39688" marR="0" lvl="0" indent="0" algn="l" defTabSz="914400" rtl="0" eaLnBrk="1" fontAlgn="base" latinLnBrk="0" hangingPunct="1">
                        <a:lnSpc>
                          <a:spcPct val="100000"/>
                        </a:lnSpc>
                        <a:spcBef>
                          <a:spcPct val="0"/>
                        </a:spcBef>
                        <a:spcAft>
                          <a:spcPct val="0"/>
                        </a:spcAft>
                        <a:buClr>
                          <a:srgbClr val="996633"/>
                        </a:buClr>
                        <a:buSzPct val="50000"/>
                        <a:buFont typeface="Wingdings 2" pitchFamily="18" charset="2"/>
                        <a:buNone/>
                        <a:tabLst/>
                      </a:pPr>
                      <a:endParaRPr kumimoji="0" lang="en-US" sz="2400" b="0" i="0" u="none" strike="noStrike" cap="none" normalizeH="0" baseline="0" dirty="0" smtClean="0">
                        <a:ln>
                          <a:noFill/>
                        </a:ln>
                        <a:solidFill>
                          <a:schemeClr val="tx1"/>
                        </a:solidFill>
                        <a:effectLst/>
                        <a:latin typeface="Arial" charset="0"/>
                        <a:sym typeface="Arial" charset="0"/>
                      </a:endParaRPr>
                    </a:p>
                  </a:txBody>
                  <a:tcPr marL="50800" marR="50800" marT="50800" marB="5080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39688" marR="0" lvl="0" indent="0" algn="ctr" defTabSz="914400" rtl="0" eaLnBrk="1" fontAlgn="base" latinLnBrk="0" hangingPunct="1">
                        <a:lnSpc>
                          <a:spcPct val="100000"/>
                        </a:lnSpc>
                        <a:spcBef>
                          <a:spcPct val="0"/>
                        </a:spcBef>
                        <a:spcAft>
                          <a:spcPct val="0"/>
                        </a:spcAft>
                        <a:buClr>
                          <a:srgbClr val="996633"/>
                        </a:buClr>
                        <a:buSzPct val="50000"/>
                        <a:buFont typeface="Wingdings 2" pitchFamily="18" charset="2"/>
                        <a:buNone/>
                        <a:tabLst/>
                      </a:pPr>
                      <a:r>
                        <a:rPr kumimoji="0" lang="en-US" sz="2400" b="0" i="0" u="none" strike="noStrike" cap="none" normalizeH="0" baseline="0" dirty="0" smtClean="0">
                          <a:ln>
                            <a:noFill/>
                          </a:ln>
                          <a:solidFill>
                            <a:schemeClr val="tx1"/>
                          </a:solidFill>
                          <a:effectLst/>
                          <a:latin typeface="Arial" charset="0"/>
                          <a:sym typeface="Arial" charset="0"/>
                        </a:rPr>
                        <a:t>0-12 months</a:t>
                      </a: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39688" marR="0" lvl="0" indent="0" algn="ctr" defTabSz="914400" rtl="0" eaLnBrk="1" fontAlgn="base" latinLnBrk="0" hangingPunct="1">
                        <a:lnSpc>
                          <a:spcPct val="100000"/>
                        </a:lnSpc>
                        <a:spcBef>
                          <a:spcPct val="0"/>
                        </a:spcBef>
                        <a:spcAft>
                          <a:spcPct val="0"/>
                        </a:spcAft>
                        <a:buClr>
                          <a:srgbClr val="996633"/>
                        </a:buClr>
                        <a:buSzPct val="50000"/>
                        <a:buFont typeface="Wingdings 2" pitchFamily="18" charset="2"/>
                        <a:buNone/>
                        <a:tabLst/>
                      </a:pPr>
                      <a:r>
                        <a:rPr kumimoji="0" lang="en-US" sz="2400" b="0" i="0" u="none" strike="noStrike" cap="none" normalizeH="0" baseline="0" dirty="0" smtClean="0">
                          <a:ln>
                            <a:noFill/>
                          </a:ln>
                          <a:solidFill>
                            <a:schemeClr val="tx1"/>
                          </a:solidFill>
                          <a:effectLst/>
                          <a:latin typeface="Arial" charset="0"/>
                          <a:sym typeface="Arial" charset="0"/>
                        </a:rPr>
                        <a:t>1-10 </a:t>
                      </a:r>
                      <a:r>
                        <a:rPr kumimoji="0" lang="en-US" sz="2400" b="0" i="0" u="none" strike="noStrike" cap="none" normalizeH="0" baseline="0" dirty="0" smtClean="0">
                          <a:ln>
                            <a:noFill/>
                          </a:ln>
                          <a:solidFill>
                            <a:schemeClr val="tx1"/>
                          </a:solidFill>
                          <a:effectLst/>
                          <a:latin typeface="Arial" charset="0"/>
                          <a:sym typeface="Arial" charset="0"/>
                        </a:rPr>
                        <a:t>years</a:t>
                      </a: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39688" marR="0" lvl="0" indent="0" algn="ctr" defTabSz="914400" rtl="0" eaLnBrk="1" fontAlgn="base" latinLnBrk="0" hangingPunct="1">
                        <a:lnSpc>
                          <a:spcPct val="100000"/>
                        </a:lnSpc>
                        <a:spcBef>
                          <a:spcPct val="0"/>
                        </a:spcBef>
                        <a:spcAft>
                          <a:spcPct val="0"/>
                        </a:spcAft>
                        <a:buClr>
                          <a:srgbClr val="996633"/>
                        </a:buClr>
                        <a:buSzPct val="50000"/>
                        <a:buFont typeface="Wingdings" pitchFamily="2" charset="2"/>
                        <a:buNone/>
                        <a:tabLst/>
                      </a:pPr>
                      <a:r>
                        <a:rPr kumimoji="0" lang="en-US" sz="2400" b="0" i="0" u="none" strike="noStrike" cap="none" normalizeH="0" baseline="0" dirty="0" smtClean="0">
                          <a:ln>
                            <a:noFill/>
                          </a:ln>
                          <a:solidFill>
                            <a:schemeClr val="tx1"/>
                          </a:solidFill>
                          <a:effectLst/>
                          <a:latin typeface="Arial" charset="0"/>
                          <a:sym typeface="Arial" charset="0"/>
                        </a:rPr>
                        <a:t> </a:t>
                      </a:r>
                      <a:r>
                        <a:rPr kumimoji="0" lang="en-US" sz="2400" b="0" i="0" u="none" strike="noStrike" cap="none" normalizeH="0" baseline="0" dirty="0" smtClean="0">
                          <a:ln>
                            <a:noFill/>
                          </a:ln>
                          <a:solidFill>
                            <a:schemeClr val="tx1"/>
                          </a:solidFill>
                          <a:effectLst/>
                          <a:latin typeface="Arial" charset="0"/>
                          <a:sym typeface="Arial" charset="0"/>
                        </a:rPr>
                        <a:t>10-19</a:t>
                      </a:r>
                      <a:endParaRPr kumimoji="0" lang="en-US" sz="2400" b="0" i="0" u="none" strike="noStrike" cap="none" normalizeH="0" baseline="0" dirty="0" smtClean="0">
                        <a:ln>
                          <a:noFill/>
                        </a:ln>
                        <a:solidFill>
                          <a:schemeClr val="tx1"/>
                        </a:solidFill>
                        <a:effectLst/>
                        <a:latin typeface="Arial" charset="0"/>
                        <a:sym typeface="Arial" charset="0"/>
                      </a:endParaRPr>
                    </a:p>
                    <a:p>
                      <a:pPr marL="39688" marR="0" lvl="0" indent="0" algn="ctr" defTabSz="914400" rtl="0" eaLnBrk="1" fontAlgn="base" latinLnBrk="0" hangingPunct="1">
                        <a:lnSpc>
                          <a:spcPct val="100000"/>
                        </a:lnSpc>
                        <a:spcBef>
                          <a:spcPct val="0"/>
                        </a:spcBef>
                        <a:spcAft>
                          <a:spcPct val="0"/>
                        </a:spcAft>
                        <a:buClr>
                          <a:srgbClr val="996633"/>
                        </a:buClr>
                        <a:buSzPct val="50000"/>
                        <a:buFont typeface="Wingdings" pitchFamily="2" charset="2"/>
                        <a:buNone/>
                        <a:tabLst/>
                      </a:pPr>
                      <a:r>
                        <a:rPr kumimoji="0" lang="en-US" sz="2400" b="0" i="0" u="none" strike="noStrike" cap="none" normalizeH="0" baseline="0" dirty="0" smtClean="0">
                          <a:ln>
                            <a:noFill/>
                          </a:ln>
                          <a:solidFill>
                            <a:schemeClr val="tx1"/>
                          </a:solidFill>
                          <a:effectLst/>
                          <a:latin typeface="Arial" charset="0"/>
                          <a:sym typeface="Arial" charset="0"/>
                        </a:rPr>
                        <a:t>years</a:t>
                      </a:r>
                    </a:p>
                  </a:txBody>
                  <a:tcPr marL="50800" marR="50800" marT="50800" marB="5080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r h="894986">
                <a:tc>
                  <a:txBody>
                    <a:bodyPr/>
                    <a:lstStyle/>
                    <a:p>
                      <a:pPr marL="39688" marR="0" lvl="0" indent="0" algn="l" defTabSz="914400" rtl="0" eaLnBrk="1" fontAlgn="base" latinLnBrk="0" hangingPunct="1">
                        <a:lnSpc>
                          <a:spcPct val="100000"/>
                        </a:lnSpc>
                        <a:spcBef>
                          <a:spcPct val="0"/>
                        </a:spcBef>
                        <a:spcAft>
                          <a:spcPct val="0"/>
                        </a:spcAft>
                        <a:buClr>
                          <a:srgbClr val="996633"/>
                        </a:buClr>
                        <a:buSzPct val="50000"/>
                        <a:buFont typeface="Wingdings 2" pitchFamily="18" charset="2"/>
                        <a:buNone/>
                        <a:tabLst/>
                      </a:pPr>
                      <a:r>
                        <a:rPr kumimoji="0" lang="en-US" sz="2400" b="0" i="0" u="none" strike="noStrike" cap="none" normalizeH="0" baseline="0" dirty="0" smtClean="0">
                          <a:ln>
                            <a:noFill/>
                          </a:ln>
                          <a:solidFill>
                            <a:schemeClr val="tx1"/>
                          </a:solidFill>
                          <a:effectLst/>
                          <a:latin typeface="Arial" charset="0"/>
                          <a:sym typeface="Arial" charset="0"/>
                        </a:rPr>
                        <a:t>CD4 %</a:t>
                      </a:r>
                    </a:p>
                  </a:txBody>
                  <a:tcPr marL="50800" marR="50800" marT="50800" marB="5080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39688" marR="0" lvl="0" indent="0" algn="ctr" defTabSz="914400" rtl="0" eaLnBrk="1" fontAlgn="base" latinLnBrk="0" hangingPunct="1">
                        <a:lnSpc>
                          <a:spcPct val="100000"/>
                        </a:lnSpc>
                        <a:spcBef>
                          <a:spcPct val="0"/>
                        </a:spcBef>
                        <a:spcAft>
                          <a:spcPct val="0"/>
                        </a:spcAft>
                        <a:buClr>
                          <a:srgbClr val="996633"/>
                        </a:buClr>
                        <a:buSzPct val="50000"/>
                        <a:buFont typeface="Wingdings 2" pitchFamily="18" charset="2"/>
                        <a:buNone/>
                        <a:tabLst/>
                      </a:pPr>
                      <a:r>
                        <a:rPr kumimoji="0" lang="en-US" sz="2400" b="1" i="0" u="none" strike="noStrike" cap="none" normalizeH="0" baseline="0" dirty="0" smtClean="0">
                          <a:ln>
                            <a:noFill/>
                          </a:ln>
                          <a:solidFill>
                            <a:srgbClr val="FF0000"/>
                          </a:solidFill>
                          <a:effectLst/>
                          <a:latin typeface="Arial" charset="0"/>
                          <a:sym typeface="Arial" charset="0"/>
                        </a:rPr>
                        <a:t>All</a:t>
                      </a: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39688" marR="0" lvl="0" indent="0" algn="ctr" defTabSz="914400" rtl="0" eaLnBrk="1" fontAlgn="base" latinLnBrk="0" hangingPunct="1">
                        <a:lnSpc>
                          <a:spcPct val="100000"/>
                        </a:lnSpc>
                        <a:spcBef>
                          <a:spcPct val="0"/>
                        </a:spcBef>
                        <a:spcAft>
                          <a:spcPct val="0"/>
                        </a:spcAft>
                        <a:buClr>
                          <a:srgbClr val="996633"/>
                        </a:buClr>
                        <a:buSzPct val="50000"/>
                        <a:buFont typeface="Wingdings 2" pitchFamily="18" charset="2"/>
                        <a:buNone/>
                        <a:tabLst/>
                      </a:pPr>
                      <a:r>
                        <a:rPr kumimoji="0" lang="en-US" sz="2400" b="1" i="0" u="none" strike="noStrike" cap="none" normalizeH="0" baseline="0" dirty="0" smtClean="0">
                          <a:ln>
                            <a:noFill/>
                          </a:ln>
                          <a:solidFill>
                            <a:srgbClr val="FF0000"/>
                          </a:solidFill>
                          <a:effectLst/>
                          <a:latin typeface="Arial" charset="0"/>
                          <a:sym typeface="Arial" charset="0"/>
                        </a:rPr>
                        <a:t>All</a:t>
                      </a:r>
                    </a:p>
                    <a:p>
                      <a:pPr marL="39688" marR="0" lvl="0" indent="0" algn="ctr" defTabSz="914400" rtl="0" eaLnBrk="1" fontAlgn="base" latinLnBrk="0" hangingPunct="1">
                        <a:lnSpc>
                          <a:spcPct val="100000"/>
                        </a:lnSpc>
                        <a:spcBef>
                          <a:spcPct val="0"/>
                        </a:spcBef>
                        <a:spcAft>
                          <a:spcPct val="0"/>
                        </a:spcAft>
                        <a:buClr>
                          <a:srgbClr val="996633"/>
                        </a:buClr>
                        <a:buSzPct val="50000"/>
                        <a:buFont typeface="Wingdings 2" pitchFamily="18" charset="2"/>
                        <a:buNone/>
                        <a:tabLst/>
                      </a:pPr>
                      <a:r>
                        <a:rPr kumimoji="0" lang="en-US" sz="2000" b="0" i="0" u="none" strike="noStrike" cap="none" normalizeH="0" baseline="0" dirty="0" smtClean="0">
                          <a:ln>
                            <a:noFill/>
                          </a:ln>
                          <a:solidFill>
                            <a:srgbClr val="FF0000"/>
                          </a:solidFill>
                          <a:effectLst/>
                          <a:latin typeface="Arial" charset="0"/>
                          <a:sym typeface="Arial" charset="0"/>
                        </a:rPr>
                        <a:t>(prioritize ≤ 25%) </a:t>
                      </a: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39688" marR="0" lvl="0" indent="0" algn="ctr" defTabSz="914400" rtl="0" eaLnBrk="1" fontAlgn="base" latinLnBrk="0" hangingPunct="1">
                        <a:lnSpc>
                          <a:spcPct val="100000"/>
                        </a:lnSpc>
                        <a:spcBef>
                          <a:spcPct val="0"/>
                        </a:spcBef>
                        <a:spcAft>
                          <a:spcPct val="0"/>
                        </a:spcAft>
                        <a:buClr>
                          <a:srgbClr val="996633"/>
                        </a:buClr>
                        <a:buSzPct val="50000"/>
                        <a:buFont typeface="Wingdings 2" pitchFamily="18" charset="2"/>
                        <a:buNone/>
                        <a:tabLst/>
                      </a:pPr>
                      <a:r>
                        <a:rPr kumimoji="0" lang="en-US" sz="2400" b="0" i="0" u="none" strike="noStrike" cap="none" normalizeH="0" baseline="0" dirty="0" smtClean="0">
                          <a:ln>
                            <a:noFill/>
                          </a:ln>
                          <a:solidFill>
                            <a:srgbClr val="FF0000"/>
                          </a:solidFill>
                          <a:effectLst/>
                          <a:latin typeface="Arial" charset="0"/>
                          <a:sym typeface="Arial" charset="0"/>
                        </a:rPr>
                        <a:t>n/a</a:t>
                      </a:r>
                    </a:p>
                  </a:txBody>
                  <a:tcPr marL="50800" marR="50800" marT="50800" marB="5080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r>
              <a:tr h="928972">
                <a:tc>
                  <a:txBody>
                    <a:bodyPr/>
                    <a:lstStyle/>
                    <a:p>
                      <a:pPr marL="39688" marR="0" lvl="0" indent="0" algn="l" defTabSz="914400" rtl="0" eaLnBrk="1" fontAlgn="base" latinLnBrk="0" hangingPunct="1">
                        <a:lnSpc>
                          <a:spcPct val="100000"/>
                        </a:lnSpc>
                        <a:spcBef>
                          <a:spcPct val="0"/>
                        </a:spcBef>
                        <a:spcAft>
                          <a:spcPct val="0"/>
                        </a:spcAft>
                        <a:buClr>
                          <a:srgbClr val="996633"/>
                        </a:buClr>
                        <a:buSzPct val="50000"/>
                        <a:buFont typeface="Wingdings 2" pitchFamily="18" charset="2"/>
                        <a:buNone/>
                        <a:tabLst/>
                      </a:pPr>
                      <a:r>
                        <a:rPr kumimoji="0" lang="en-US" sz="2400" b="0" i="0" u="none" strike="noStrike" cap="none" normalizeH="0" baseline="0" smtClean="0">
                          <a:ln>
                            <a:noFill/>
                          </a:ln>
                          <a:solidFill>
                            <a:schemeClr val="tx1"/>
                          </a:solidFill>
                          <a:effectLst/>
                          <a:latin typeface="Arial" charset="0"/>
                          <a:sym typeface="Arial" charset="0"/>
                        </a:rPr>
                        <a:t>CD4 count </a:t>
                      </a:r>
                    </a:p>
                  </a:txBody>
                  <a:tcPr marL="50800" marR="50800" marT="50800" marB="5080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39688" marR="0" lvl="0" indent="0" algn="ctr" defTabSz="914400" rtl="0" eaLnBrk="1" fontAlgn="base" latinLnBrk="0" hangingPunct="1">
                        <a:lnSpc>
                          <a:spcPct val="100000"/>
                        </a:lnSpc>
                        <a:spcBef>
                          <a:spcPct val="0"/>
                        </a:spcBef>
                        <a:spcAft>
                          <a:spcPct val="0"/>
                        </a:spcAft>
                        <a:buClr>
                          <a:srgbClr val="996633"/>
                        </a:buClr>
                        <a:buSzPct val="50000"/>
                        <a:buFont typeface="Wingdings 2" pitchFamily="18" charset="2"/>
                        <a:buNone/>
                        <a:tabLst/>
                      </a:pPr>
                      <a:r>
                        <a:rPr kumimoji="0" lang="en-US" sz="2400" b="1" i="0" u="none" strike="noStrike" cap="none" normalizeH="0" baseline="0" dirty="0" smtClean="0">
                          <a:ln>
                            <a:noFill/>
                          </a:ln>
                          <a:solidFill>
                            <a:srgbClr val="FF0000"/>
                          </a:solidFill>
                          <a:effectLst/>
                          <a:latin typeface="Arial" charset="0"/>
                          <a:sym typeface="Arial" charset="0"/>
                        </a:rPr>
                        <a:t>All</a:t>
                      </a: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39688" marR="0" lvl="0" indent="0" algn="ctr" defTabSz="914400" rtl="0" eaLnBrk="1" fontAlgn="base" latinLnBrk="0" hangingPunct="1">
                        <a:lnSpc>
                          <a:spcPct val="100000"/>
                        </a:lnSpc>
                        <a:spcBef>
                          <a:spcPct val="0"/>
                        </a:spcBef>
                        <a:spcAft>
                          <a:spcPct val="0"/>
                        </a:spcAft>
                        <a:buClr>
                          <a:srgbClr val="996633"/>
                        </a:buClr>
                        <a:buSzPct val="50000"/>
                        <a:buFont typeface="Wingdings 2" pitchFamily="18" charset="2"/>
                        <a:buNone/>
                        <a:tabLst/>
                      </a:pPr>
                      <a:r>
                        <a:rPr kumimoji="0" lang="en-US" sz="2400" b="1" i="0" u="none" strike="noStrike" cap="none" normalizeH="0" baseline="0" dirty="0" smtClean="0">
                          <a:ln>
                            <a:noFill/>
                          </a:ln>
                          <a:solidFill>
                            <a:srgbClr val="FF0000"/>
                          </a:solidFill>
                          <a:effectLst/>
                          <a:latin typeface="Arial" charset="0"/>
                          <a:sym typeface="Arial" charset="0"/>
                        </a:rPr>
                        <a:t>All</a:t>
                      </a:r>
                    </a:p>
                    <a:p>
                      <a:pPr marL="39688" marR="0" lvl="0" indent="0" algn="ctr" defTabSz="914400" rtl="0" eaLnBrk="1" fontAlgn="base" latinLnBrk="0" hangingPunct="1">
                        <a:lnSpc>
                          <a:spcPct val="100000"/>
                        </a:lnSpc>
                        <a:spcBef>
                          <a:spcPct val="0"/>
                        </a:spcBef>
                        <a:spcAft>
                          <a:spcPct val="0"/>
                        </a:spcAft>
                        <a:buClr>
                          <a:srgbClr val="996633"/>
                        </a:buClr>
                        <a:buSzPct val="50000"/>
                        <a:buFont typeface="Wingdings 2" pitchFamily="18" charset="2"/>
                        <a:buNone/>
                        <a:tabLst/>
                      </a:pPr>
                      <a:r>
                        <a:rPr kumimoji="0" lang="en-US" sz="2000" b="0" i="0" u="none" strike="noStrike" cap="none" normalizeH="0" baseline="0" dirty="0" smtClean="0">
                          <a:ln>
                            <a:noFill/>
                          </a:ln>
                          <a:solidFill>
                            <a:srgbClr val="FF0000"/>
                          </a:solidFill>
                          <a:effectLst/>
                          <a:latin typeface="Arial" charset="0"/>
                          <a:sym typeface="Arial" charset="0"/>
                        </a:rPr>
                        <a:t>(prioritize ≤</a:t>
                      </a:r>
                      <a:r>
                        <a:rPr kumimoji="0" lang="en-US" sz="2000" b="0" i="0" u="none" strike="noStrike" cap="none" normalizeH="0" baseline="0" dirty="0" smtClean="0">
                          <a:ln>
                            <a:noFill/>
                          </a:ln>
                          <a:solidFill>
                            <a:srgbClr val="FF0000"/>
                          </a:solidFill>
                          <a:effectLst/>
                          <a:latin typeface="Arial" charset="0"/>
                          <a:sym typeface="Arial" charset="0"/>
                        </a:rPr>
                        <a:t>750 if &lt; 5yrs, ≤ 350 if &gt; 5yrs) </a:t>
                      </a:r>
                      <a:endParaRPr kumimoji="0" lang="en-US" sz="2000" b="0" i="0" u="none" strike="noStrike" cap="none" normalizeH="0" baseline="0" dirty="0" smtClean="0">
                        <a:ln>
                          <a:noFill/>
                        </a:ln>
                        <a:solidFill>
                          <a:srgbClr val="FF0000"/>
                        </a:solidFill>
                        <a:effectLst/>
                        <a:latin typeface="Arial" charset="0"/>
                        <a:sym typeface="Arial" charset="0"/>
                      </a:endParaRP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39688" marR="0" lvl="0" indent="0" algn="ctr" defTabSz="914400" rtl="0" eaLnBrk="1" fontAlgn="base" latinLnBrk="0" hangingPunct="1">
                        <a:lnSpc>
                          <a:spcPct val="100000"/>
                        </a:lnSpc>
                        <a:spcBef>
                          <a:spcPct val="0"/>
                        </a:spcBef>
                        <a:spcAft>
                          <a:spcPct val="0"/>
                        </a:spcAft>
                        <a:buClr>
                          <a:srgbClr val="996633"/>
                        </a:buClr>
                        <a:buSzPct val="50000"/>
                        <a:buFont typeface="Wingdings 2" pitchFamily="18" charset="2"/>
                        <a:buNone/>
                        <a:tabLst/>
                      </a:pPr>
                      <a:r>
                        <a:rPr kumimoji="0" lang="en-US" sz="2400" b="1" i="0" u="none" strike="noStrike" cap="none" normalizeH="0" baseline="0" dirty="0" smtClean="0">
                          <a:ln>
                            <a:noFill/>
                          </a:ln>
                          <a:solidFill>
                            <a:srgbClr val="FF0000"/>
                          </a:solidFill>
                          <a:effectLst/>
                          <a:latin typeface="Arial" charset="0"/>
                          <a:sym typeface="Arial" charset="0"/>
                        </a:rPr>
                        <a:t>All</a:t>
                      </a:r>
                      <a:endParaRPr kumimoji="0" lang="en-US" sz="2400" b="1" i="0" u="none" strike="noStrike" cap="none" normalizeH="0" baseline="0" dirty="0" smtClean="0">
                        <a:ln>
                          <a:noFill/>
                        </a:ln>
                        <a:solidFill>
                          <a:srgbClr val="FF0000"/>
                        </a:solidFill>
                        <a:effectLst/>
                        <a:latin typeface="Arial" charset="0"/>
                        <a:sym typeface="Arial" charset="0"/>
                      </a:endParaRPr>
                    </a:p>
                    <a:p>
                      <a:pPr marL="39688" marR="0" lvl="0" indent="0" algn="ctr" defTabSz="914400" rtl="0" eaLnBrk="1" fontAlgn="base" latinLnBrk="0" hangingPunct="1">
                        <a:lnSpc>
                          <a:spcPct val="100000"/>
                        </a:lnSpc>
                        <a:spcBef>
                          <a:spcPct val="0"/>
                        </a:spcBef>
                        <a:spcAft>
                          <a:spcPct val="0"/>
                        </a:spcAft>
                        <a:buClr>
                          <a:srgbClr val="996633"/>
                        </a:buClr>
                        <a:buSzPct val="50000"/>
                        <a:buFont typeface="Wingdings 2" pitchFamily="18" charset="2"/>
                        <a:buNone/>
                        <a:tabLst/>
                      </a:pPr>
                      <a:r>
                        <a:rPr kumimoji="0" lang="en-US" sz="2000" b="0" i="0" u="none" strike="noStrike" cap="none" normalizeH="0" baseline="0" dirty="0" smtClean="0">
                          <a:ln>
                            <a:noFill/>
                          </a:ln>
                          <a:solidFill>
                            <a:srgbClr val="FF0000"/>
                          </a:solidFill>
                          <a:effectLst/>
                          <a:latin typeface="Arial" charset="0"/>
                          <a:sym typeface="Arial" charset="0"/>
                        </a:rPr>
                        <a:t>(prioritize ≤350)</a:t>
                      </a:r>
                    </a:p>
                  </a:txBody>
                  <a:tcPr marL="50800" marR="50800" marT="50800" marB="5080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r>
              <a:tr h="860999">
                <a:tc>
                  <a:txBody>
                    <a:bodyPr/>
                    <a:lstStyle/>
                    <a:p>
                      <a:pPr marL="39688" marR="0" lvl="0" indent="0" algn="l" defTabSz="914400" rtl="0" eaLnBrk="1" fontAlgn="base" latinLnBrk="0" hangingPunct="1">
                        <a:lnSpc>
                          <a:spcPct val="100000"/>
                        </a:lnSpc>
                        <a:spcBef>
                          <a:spcPct val="0"/>
                        </a:spcBef>
                        <a:spcAft>
                          <a:spcPct val="0"/>
                        </a:spcAft>
                        <a:buClr>
                          <a:srgbClr val="996633"/>
                        </a:buClr>
                        <a:buSzPct val="50000"/>
                        <a:buFont typeface="Wingdings 2" pitchFamily="18" charset="2"/>
                        <a:buNone/>
                        <a:tabLst/>
                      </a:pPr>
                      <a:r>
                        <a:rPr kumimoji="0" lang="en-US" sz="2400" b="0" i="0" u="none" strike="noStrike" cap="none" normalizeH="0" baseline="0" dirty="0" smtClean="0">
                          <a:ln>
                            <a:noFill/>
                          </a:ln>
                          <a:solidFill>
                            <a:schemeClr val="tx1"/>
                          </a:solidFill>
                          <a:effectLst/>
                          <a:latin typeface="Arial" charset="0"/>
                          <a:sym typeface="Arial" charset="0"/>
                        </a:rPr>
                        <a:t>WHO Stage</a:t>
                      </a:r>
                    </a:p>
                  </a:txBody>
                  <a:tcPr marL="50800" marR="50800" marT="50800" marB="5080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39688" marR="0" lvl="0" indent="0" algn="ctr" defTabSz="914400" rtl="0" eaLnBrk="1" fontAlgn="base" latinLnBrk="0" hangingPunct="1">
                        <a:lnSpc>
                          <a:spcPct val="100000"/>
                        </a:lnSpc>
                        <a:spcBef>
                          <a:spcPct val="0"/>
                        </a:spcBef>
                        <a:spcAft>
                          <a:spcPct val="0"/>
                        </a:spcAft>
                        <a:buClr>
                          <a:srgbClr val="996633"/>
                        </a:buClr>
                        <a:buSzPct val="50000"/>
                        <a:buFont typeface="Wingdings 2" pitchFamily="18" charset="2"/>
                        <a:buNone/>
                        <a:tabLst/>
                      </a:pPr>
                      <a:r>
                        <a:rPr kumimoji="0" lang="en-US" sz="2400" b="1" i="0" u="none" strike="noStrike" cap="none" normalizeH="0" baseline="0" dirty="0" smtClean="0">
                          <a:ln>
                            <a:noFill/>
                          </a:ln>
                          <a:solidFill>
                            <a:srgbClr val="FF0000"/>
                          </a:solidFill>
                          <a:effectLst/>
                          <a:latin typeface="Arial" charset="0"/>
                          <a:sym typeface="Arial" charset="0"/>
                        </a:rPr>
                        <a:t>All</a:t>
                      </a: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39688" marR="0" lvl="0" indent="0" algn="ctr" defTabSz="914400" rtl="0" eaLnBrk="1" fontAlgn="base" latinLnBrk="0" hangingPunct="1">
                        <a:lnSpc>
                          <a:spcPct val="100000"/>
                        </a:lnSpc>
                        <a:spcBef>
                          <a:spcPct val="0"/>
                        </a:spcBef>
                        <a:spcAft>
                          <a:spcPct val="0"/>
                        </a:spcAft>
                        <a:buClr>
                          <a:srgbClr val="996633"/>
                        </a:buClr>
                        <a:buSzPct val="50000"/>
                        <a:buFont typeface="Wingdings 2" pitchFamily="18" charset="2"/>
                        <a:buNone/>
                        <a:tabLst/>
                      </a:pPr>
                      <a:r>
                        <a:rPr kumimoji="0" lang="en-US" sz="2400" b="1" i="0" u="none" strike="noStrike" cap="none" normalizeH="0" baseline="0" dirty="0" smtClean="0">
                          <a:ln>
                            <a:noFill/>
                          </a:ln>
                          <a:solidFill>
                            <a:srgbClr val="FF0000"/>
                          </a:solidFill>
                          <a:effectLst/>
                          <a:latin typeface="Arial" charset="0"/>
                          <a:sym typeface="Arial" charset="0"/>
                        </a:rPr>
                        <a:t>All</a:t>
                      </a:r>
                    </a:p>
                    <a:p>
                      <a:pPr marL="39688" marR="0" lvl="0" indent="0" algn="ctr" defTabSz="914400" rtl="0" eaLnBrk="1" fontAlgn="base" latinLnBrk="0" hangingPunct="1">
                        <a:lnSpc>
                          <a:spcPct val="100000"/>
                        </a:lnSpc>
                        <a:spcBef>
                          <a:spcPct val="0"/>
                        </a:spcBef>
                        <a:spcAft>
                          <a:spcPct val="0"/>
                        </a:spcAft>
                        <a:buClr>
                          <a:srgbClr val="996633"/>
                        </a:buClr>
                        <a:buSzPct val="50000"/>
                        <a:buFont typeface="Wingdings 2" pitchFamily="18" charset="2"/>
                        <a:buNone/>
                        <a:tabLst/>
                      </a:pPr>
                      <a:r>
                        <a:rPr kumimoji="0" lang="en-US" sz="2000" b="0" i="0" u="none" strike="noStrike" cap="none" normalizeH="0" baseline="0" dirty="0" smtClean="0">
                          <a:ln>
                            <a:noFill/>
                          </a:ln>
                          <a:solidFill>
                            <a:srgbClr val="FF0000"/>
                          </a:solidFill>
                          <a:effectLst/>
                          <a:latin typeface="Arial" charset="0"/>
                          <a:sym typeface="Arial" charset="0"/>
                        </a:rPr>
                        <a:t>(prioritize Stage 3, 4)</a:t>
                      </a: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39688" marR="0" lvl="0" indent="0" algn="ctr" defTabSz="914400" rtl="0" eaLnBrk="1" fontAlgn="base" latinLnBrk="0" hangingPunct="1">
                        <a:lnSpc>
                          <a:spcPct val="100000"/>
                        </a:lnSpc>
                        <a:spcBef>
                          <a:spcPct val="0"/>
                        </a:spcBef>
                        <a:spcAft>
                          <a:spcPct val="0"/>
                        </a:spcAft>
                        <a:buClr>
                          <a:srgbClr val="996633"/>
                        </a:buClr>
                        <a:buSzPct val="50000"/>
                        <a:buFont typeface="Wingdings 2" pitchFamily="18" charset="2"/>
                        <a:buNone/>
                        <a:tabLst/>
                      </a:pPr>
                      <a:r>
                        <a:rPr kumimoji="0" lang="en-US" sz="2400" b="1" i="0" u="none" strike="noStrike" cap="none" normalizeH="0" baseline="0" dirty="0" smtClean="0">
                          <a:ln>
                            <a:noFill/>
                          </a:ln>
                          <a:solidFill>
                            <a:srgbClr val="FF0000"/>
                          </a:solidFill>
                          <a:effectLst/>
                          <a:latin typeface="Arial" charset="0"/>
                          <a:sym typeface="Arial" charset="0"/>
                        </a:rPr>
                        <a:t>All</a:t>
                      </a:r>
                    </a:p>
                    <a:p>
                      <a:pPr marL="39688" marR="0" lvl="0" indent="0" algn="ctr" defTabSz="914400" rtl="0" eaLnBrk="1" fontAlgn="base" latinLnBrk="0" hangingPunct="1">
                        <a:lnSpc>
                          <a:spcPct val="100000"/>
                        </a:lnSpc>
                        <a:spcBef>
                          <a:spcPct val="0"/>
                        </a:spcBef>
                        <a:spcAft>
                          <a:spcPct val="0"/>
                        </a:spcAft>
                        <a:buClr>
                          <a:srgbClr val="996633"/>
                        </a:buClr>
                        <a:buSzPct val="50000"/>
                        <a:buFont typeface="Wingdings 2" pitchFamily="18" charset="2"/>
                        <a:buNone/>
                        <a:tabLst/>
                      </a:pPr>
                      <a:r>
                        <a:rPr kumimoji="0" lang="en-US" sz="2000" b="0" i="0" u="none" strike="noStrike" cap="none" normalizeH="0" baseline="0" dirty="0" smtClean="0">
                          <a:ln>
                            <a:noFill/>
                          </a:ln>
                          <a:solidFill>
                            <a:srgbClr val="FF0000"/>
                          </a:solidFill>
                          <a:effectLst/>
                          <a:latin typeface="Arial" charset="0"/>
                          <a:sym typeface="Arial" charset="0"/>
                        </a:rPr>
                        <a:t>(prioritize Stage 3, 4)</a:t>
                      </a:r>
                      <a:endParaRPr kumimoji="0" lang="en-US" sz="2000" b="0" i="0" u="none" strike="noStrike" cap="none" normalizeH="0" baseline="0" dirty="0" smtClean="0">
                        <a:ln>
                          <a:noFill/>
                        </a:ln>
                        <a:solidFill>
                          <a:srgbClr val="FF0000"/>
                        </a:solidFill>
                        <a:effectLst/>
                        <a:latin typeface="Arial" charset="0"/>
                        <a:sym typeface="Arial" charset="0"/>
                      </a:endParaRPr>
                    </a:p>
                  </a:txBody>
                  <a:tcPr marL="50800" marR="50800" marT="50800" marB="5080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r>
            </a:tbl>
          </a:graphicData>
        </a:graphic>
      </p:graphicFrame>
    </p:spTree>
    <p:extLst>
      <p:ext uri="{BB962C8B-B14F-4D97-AF65-F5344CB8AC3E}">
        <p14:creationId xmlns:p14="http://schemas.microsoft.com/office/powerpoint/2010/main" val="27869988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600" dirty="0" smtClean="0">
                <a:solidFill>
                  <a:srgbClr val="FFFF00"/>
                </a:solidFill>
              </a:rPr>
              <a:t>Case</a:t>
            </a:r>
            <a:endParaRPr lang="en-US" sz="3600" dirty="0">
              <a:solidFill>
                <a:srgbClr val="FFFF00"/>
              </a:solidFill>
            </a:endParaRPr>
          </a:p>
        </p:txBody>
      </p:sp>
      <p:sp>
        <p:nvSpPr>
          <p:cNvPr id="4" name="Rectangle 5"/>
          <p:cNvSpPr>
            <a:spLocks noGrp="1" noChangeArrowheads="1"/>
          </p:cNvSpPr>
          <p:nvPr>
            <p:ph type="body" sz="quarter" idx="13"/>
          </p:nvPr>
        </p:nvSpPr>
        <p:spPr>
          <a:xfrm>
            <a:off x="511174" y="1311275"/>
            <a:ext cx="8223307" cy="5075877"/>
          </a:xfrm>
          <a:ln/>
        </p:spPr>
        <p:txBody>
          <a:bodyPr lIns="25400" tIns="25400" rIns="5078" bIns="25400">
            <a:normAutofit/>
          </a:bodyPr>
          <a:lstStyle/>
          <a:p>
            <a:r>
              <a:rPr lang="en-US" sz="3200" dirty="0" err="1"/>
              <a:t>Katleho</a:t>
            </a:r>
            <a:r>
              <a:rPr lang="en-US" sz="3200" dirty="0"/>
              <a:t>, a </a:t>
            </a:r>
            <a:r>
              <a:rPr lang="en-US" sz="3200" dirty="0" smtClean="0"/>
              <a:t>3-year-old, </a:t>
            </a:r>
            <a:r>
              <a:rPr lang="en-US" sz="3200" dirty="0"/>
              <a:t>has recently tested positive for </a:t>
            </a:r>
            <a:r>
              <a:rPr lang="en-US" sz="3200" dirty="0" smtClean="0"/>
              <a:t>HIV-1 via rapid testing.  </a:t>
            </a:r>
            <a:r>
              <a:rPr lang="en-US" sz="3200" dirty="0"/>
              <a:t>She has herpes zoster, but is otherwise healthy.  Her CD4 count is </a:t>
            </a:r>
            <a:r>
              <a:rPr lang="en-US" sz="3200" dirty="0" smtClean="0"/>
              <a:t>410.</a:t>
            </a:r>
            <a:endParaRPr lang="en-US" sz="3200" dirty="0"/>
          </a:p>
          <a:p>
            <a:pPr marL="782638" lvl="1"/>
            <a:r>
              <a:rPr lang="en-US" sz="2800" i="1" dirty="0">
                <a:solidFill>
                  <a:schemeClr val="bg1"/>
                </a:solidFill>
              </a:rPr>
              <a:t>Should you start her on ARVs</a:t>
            </a:r>
            <a:r>
              <a:rPr lang="en-US" sz="2800" i="1" dirty="0" smtClean="0">
                <a:solidFill>
                  <a:schemeClr val="bg1"/>
                </a:solidFill>
              </a:rPr>
              <a:t>?</a:t>
            </a:r>
          </a:p>
          <a:p>
            <a:pPr marL="782638" lvl="1"/>
            <a:r>
              <a:rPr lang="en-US" sz="2800" b="1" dirty="0">
                <a:solidFill>
                  <a:srgbClr val="92D050"/>
                </a:solidFill>
              </a:rPr>
              <a:t>If she is eligible to start ARVs, how should you prepare her family for initiation</a:t>
            </a:r>
            <a:r>
              <a:rPr lang="en-US" sz="2800" b="1" dirty="0" smtClean="0">
                <a:solidFill>
                  <a:srgbClr val="92D050"/>
                </a:solidFill>
              </a:rPr>
              <a:t>?</a:t>
            </a:r>
            <a:endParaRPr lang="en-US" sz="2800" b="1" i="1" dirty="0">
              <a:solidFill>
                <a:srgbClr val="92D050"/>
              </a:solidFill>
            </a:endParaRPr>
          </a:p>
          <a:p>
            <a:pPr marL="782638" lvl="1"/>
            <a:r>
              <a:rPr lang="en-US" sz="2800" dirty="0"/>
              <a:t>Which ARVs should you start her on?</a:t>
            </a:r>
          </a:p>
          <a:p>
            <a:pPr marL="782638" lvl="1"/>
            <a:r>
              <a:rPr lang="en-US" sz="2800" dirty="0"/>
              <a:t>How should you follow her?</a:t>
            </a:r>
          </a:p>
        </p:txBody>
      </p:sp>
    </p:spTree>
    <p:extLst>
      <p:ext uri="{BB962C8B-B14F-4D97-AF65-F5344CB8AC3E}">
        <p14:creationId xmlns:p14="http://schemas.microsoft.com/office/powerpoint/2010/main" val="13433332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4000" dirty="0" smtClean="0">
                <a:solidFill>
                  <a:srgbClr val="FFFF00"/>
                </a:solidFill>
              </a:rPr>
              <a:t>Preparation for ARV Therapy</a:t>
            </a:r>
            <a:endParaRPr lang="en-US" sz="4000" dirty="0">
              <a:solidFill>
                <a:srgbClr val="FFFF00"/>
              </a:solidFill>
            </a:endParaRPr>
          </a:p>
        </p:txBody>
      </p:sp>
      <p:sp>
        <p:nvSpPr>
          <p:cNvPr id="4" name="Rectangle 3"/>
          <p:cNvSpPr>
            <a:spLocks noGrp="1" noChangeArrowheads="1"/>
          </p:cNvSpPr>
          <p:nvPr>
            <p:ph type="body" sz="quarter" idx="13"/>
          </p:nvPr>
        </p:nvSpPr>
        <p:spPr/>
        <p:txBody>
          <a:bodyPr>
            <a:noAutofit/>
          </a:bodyPr>
          <a:lstStyle/>
          <a:p>
            <a:pPr marL="457200" indent="-457200" eaLnBrk="1" hangingPunct="1">
              <a:buFont typeface="Arial" pitchFamily="34" charset="0"/>
              <a:buChar char="•"/>
            </a:pPr>
            <a:r>
              <a:rPr lang="en-US" sz="2800" dirty="0" smtClean="0"/>
              <a:t>Confirm the diagnosis</a:t>
            </a:r>
          </a:p>
          <a:p>
            <a:pPr lvl="1" eaLnBrk="1" hangingPunct="1">
              <a:buFont typeface="Wingdings" pitchFamily="2" charset="2"/>
              <a:buChar char="Ø"/>
            </a:pPr>
            <a:r>
              <a:rPr lang="en-US" sz="2400" dirty="0" smtClean="0"/>
              <a:t>In infants &lt; 18 months, may initiate based on the “Presumptive clinical diagnosis of severe HIV disease” while awaiting confirmatory test results</a:t>
            </a:r>
          </a:p>
          <a:p>
            <a:pPr marL="457200" indent="-457200" eaLnBrk="1" hangingPunct="1">
              <a:buFont typeface="Arial" pitchFamily="34" charset="0"/>
              <a:buChar char="•"/>
            </a:pPr>
            <a:r>
              <a:rPr lang="en-US" sz="2800" dirty="0" smtClean="0"/>
              <a:t>Identify and fully counsel the primary caregiver </a:t>
            </a:r>
          </a:p>
          <a:p>
            <a:pPr lvl="1" eaLnBrk="1" hangingPunct="1">
              <a:buFont typeface="Wingdings" pitchFamily="2" charset="2"/>
              <a:buChar char="Ø"/>
            </a:pPr>
            <a:r>
              <a:rPr lang="en-US" sz="2400" dirty="0" smtClean="0"/>
              <a:t>Take time, allow questions</a:t>
            </a:r>
          </a:p>
          <a:p>
            <a:pPr marL="457200" indent="-457200" eaLnBrk="1" hangingPunct="1">
              <a:buFont typeface="Arial" pitchFamily="34" charset="0"/>
              <a:buChar char="•"/>
            </a:pPr>
            <a:r>
              <a:rPr lang="en-US" sz="2800" dirty="0" smtClean="0"/>
              <a:t>Confirm availability of support services: family, social, laboratory, inpatient care, etc.</a:t>
            </a:r>
          </a:p>
          <a:p>
            <a:pPr marL="457200" indent="-457200" eaLnBrk="1" hangingPunct="1">
              <a:spcAft>
                <a:spcPct val="20000"/>
              </a:spcAft>
              <a:buFont typeface="Arial" pitchFamily="34" charset="0"/>
              <a:buChar char="•"/>
            </a:pPr>
            <a:r>
              <a:rPr lang="en-US" sz="2800" dirty="0" smtClean="0"/>
              <a:t>Discuss disclosure to the infected child and to significant others</a:t>
            </a:r>
          </a:p>
        </p:txBody>
      </p:sp>
    </p:spTree>
    <p:extLst>
      <p:ext uri="{BB962C8B-B14F-4D97-AF65-F5344CB8AC3E}">
        <p14:creationId xmlns:p14="http://schemas.microsoft.com/office/powerpoint/2010/main" val="3337721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fade">
                                      <p:cBhvr>
                                        <p:cTn id="18" dur="500"/>
                                        <p:tgtEl>
                                          <p:spTgt spid="4">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500"/>
                                        <p:tgtEl>
                                          <p:spTgt spid="4">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xEl>
                                              <p:pRg st="5" end="5"/>
                                            </p:txEl>
                                          </p:spTgt>
                                        </p:tgtEl>
                                        <p:attrNameLst>
                                          <p:attrName>style.visibility</p:attrName>
                                        </p:attrNameLst>
                                      </p:cBhvr>
                                      <p:to>
                                        <p:strVal val="visible"/>
                                      </p:to>
                                    </p:set>
                                    <p:animEffect transition="in" filter="fade">
                                      <p:cBhvr>
                                        <p:cTn id="28"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4000" dirty="0" smtClean="0">
                <a:solidFill>
                  <a:srgbClr val="FFFF00"/>
                </a:solidFill>
              </a:rPr>
              <a:t>Preparation for ARV Therapy</a:t>
            </a:r>
            <a:endParaRPr lang="en-US" sz="4000" dirty="0">
              <a:solidFill>
                <a:srgbClr val="FFFF00"/>
              </a:solidFill>
            </a:endParaRPr>
          </a:p>
        </p:txBody>
      </p:sp>
      <p:sp>
        <p:nvSpPr>
          <p:cNvPr id="4" name="Rectangle 6"/>
          <p:cNvSpPr>
            <a:spLocks noGrp="1" noChangeArrowheads="1"/>
          </p:cNvSpPr>
          <p:nvPr>
            <p:ph type="body" sz="quarter" idx="13"/>
          </p:nvPr>
        </p:nvSpPr>
        <p:spPr>
          <a:noFill/>
          <a:ln/>
        </p:spPr>
        <p:txBody>
          <a:bodyPr lIns="25400" tIns="25400" rIns="5078" bIns="25400">
            <a:noAutofit/>
          </a:bodyPr>
          <a:lstStyle/>
          <a:p>
            <a:pPr>
              <a:lnSpc>
                <a:spcPct val="100000"/>
              </a:lnSpc>
            </a:pPr>
            <a:r>
              <a:rPr lang="en-US" sz="3200" dirty="0"/>
              <a:t>Start </a:t>
            </a:r>
            <a:r>
              <a:rPr lang="en-US" sz="3200" dirty="0" smtClean="0"/>
              <a:t>co-</a:t>
            </a:r>
            <a:r>
              <a:rPr lang="en-US" sz="3200" dirty="0" err="1" smtClean="0"/>
              <a:t>trimoxazole</a:t>
            </a:r>
            <a:r>
              <a:rPr lang="en-US" sz="3200" dirty="0" smtClean="0"/>
              <a:t> prophylaxis</a:t>
            </a:r>
            <a:endParaRPr lang="en-US" sz="3200" dirty="0"/>
          </a:p>
          <a:p>
            <a:pPr lvl="1"/>
            <a:r>
              <a:rPr lang="en-US" sz="2800" dirty="0" smtClean="0"/>
              <a:t>Exposed infants: start at 4-6 weeks, until HIV infection excluded</a:t>
            </a:r>
          </a:p>
          <a:p>
            <a:pPr lvl="1"/>
            <a:r>
              <a:rPr lang="en-US" sz="2800" dirty="0" smtClean="0"/>
              <a:t>Infected </a:t>
            </a:r>
            <a:r>
              <a:rPr lang="en-US" sz="2800" dirty="0" smtClean="0"/>
              <a:t>infants, children and adolescents:  provide to all, </a:t>
            </a:r>
            <a:r>
              <a:rPr lang="en-US" sz="2800" dirty="0" smtClean="0"/>
              <a:t>regardless of CD4 or clinical stage</a:t>
            </a:r>
          </a:p>
          <a:p>
            <a:pPr lvl="2">
              <a:buFont typeface="Wingdings" panose="05000000000000000000" pitchFamily="2" charset="2"/>
              <a:buChar char="Ø"/>
            </a:pPr>
            <a:r>
              <a:rPr lang="en-US" dirty="0" smtClean="0">
                <a:solidFill>
                  <a:schemeClr val="bg1"/>
                </a:solidFill>
              </a:rPr>
              <a:t>Prioritize:  children &lt;5 years, stage 3</a:t>
            </a:r>
            <a:r>
              <a:rPr lang="en-US" dirty="0" smtClean="0">
                <a:solidFill>
                  <a:schemeClr val="bg1"/>
                </a:solidFill>
              </a:rPr>
              <a:t>, or </a:t>
            </a:r>
            <a:r>
              <a:rPr lang="en-US" dirty="0" smtClean="0">
                <a:solidFill>
                  <a:schemeClr val="bg1"/>
                </a:solidFill>
              </a:rPr>
              <a:t>4, CD4 ≤ 350 or universal &amp; continue until adulthood </a:t>
            </a:r>
            <a:r>
              <a:rPr lang="en-US" dirty="0" smtClean="0">
                <a:solidFill>
                  <a:schemeClr val="bg1"/>
                </a:solidFill>
              </a:rPr>
              <a:t>(high prevalence settings)</a:t>
            </a:r>
          </a:p>
          <a:p>
            <a:pPr marL="0" indent="0">
              <a:lnSpc>
                <a:spcPct val="100000"/>
              </a:lnSpc>
              <a:buNone/>
            </a:pPr>
            <a:endParaRPr lang="en-US" sz="1800" dirty="0"/>
          </a:p>
        </p:txBody>
      </p:sp>
    </p:spTree>
    <p:extLst>
      <p:ext uri="{BB962C8B-B14F-4D97-AF65-F5344CB8AC3E}">
        <p14:creationId xmlns:p14="http://schemas.microsoft.com/office/powerpoint/2010/main" val="2428633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2"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solidFill>
                  <a:srgbClr val="FFFF00"/>
                </a:solidFill>
              </a:rPr>
              <a:t>Preparation for ARV Therapy</a:t>
            </a:r>
            <a:endParaRPr lang="en-US" sz="4000" dirty="0">
              <a:solidFill>
                <a:srgbClr val="FFFF00"/>
              </a:solidFill>
            </a:endParaRPr>
          </a:p>
        </p:txBody>
      </p:sp>
      <p:sp>
        <p:nvSpPr>
          <p:cNvPr id="3" name="Content Placeholder 2"/>
          <p:cNvSpPr>
            <a:spLocks noGrp="1"/>
          </p:cNvSpPr>
          <p:nvPr>
            <p:ph type="body" sz="quarter" idx="13"/>
          </p:nvPr>
        </p:nvSpPr>
        <p:spPr/>
        <p:txBody>
          <a:bodyPr>
            <a:normAutofit/>
          </a:bodyPr>
          <a:lstStyle/>
          <a:p>
            <a:pPr marL="457200" indent="-457200">
              <a:buFont typeface="Arial" pitchFamily="34" charset="0"/>
              <a:buChar char="•"/>
            </a:pPr>
            <a:r>
              <a:rPr lang="en-US" sz="3200" dirty="0"/>
              <a:t>Treat acute infections</a:t>
            </a:r>
          </a:p>
          <a:p>
            <a:pPr marL="457200" indent="-457200">
              <a:lnSpc>
                <a:spcPct val="100000"/>
              </a:lnSpc>
              <a:buFont typeface="Arial" pitchFamily="34" charset="0"/>
              <a:buChar char="•"/>
            </a:pPr>
            <a:r>
              <a:rPr lang="en-US" sz="3200" dirty="0"/>
              <a:t>Treat opportunistic infections</a:t>
            </a:r>
          </a:p>
          <a:p>
            <a:pPr marL="457200" indent="-457200">
              <a:lnSpc>
                <a:spcPct val="100000"/>
              </a:lnSpc>
              <a:buFont typeface="Arial" pitchFamily="34" charset="0"/>
              <a:buChar char="•"/>
            </a:pPr>
            <a:r>
              <a:rPr lang="en-US" sz="3200" dirty="0"/>
              <a:t>Evaluate / </a:t>
            </a:r>
            <a:r>
              <a:rPr lang="en-US" sz="3200" dirty="0" smtClean="0"/>
              <a:t>manage </a:t>
            </a:r>
            <a:r>
              <a:rPr lang="en-US" sz="3200" dirty="0"/>
              <a:t>TB, malnutrition</a:t>
            </a:r>
          </a:p>
          <a:p>
            <a:pPr marL="457200" indent="-457200">
              <a:lnSpc>
                <a:spcPct val="100000"/>
              </a:lnSpc>
              <a:buFont typeface="Arial" pitchFamily="34" charset="0"/>
              <a:buChar char="•"/>
            </a:pPr>
            <a:r>
              <a:rPr lang="en-US" sz="3200" dirty="0"/>
              <a:t>Adherence readiness evaluation</a:t>
            </a:r>
          </a:p>
          <a:p>
            <a:pPr marL="496888" lvl="1" indent="0">
              <a:lnSpc>
                <a:spcPct val="100000"/>
              </a:lnSpc>
              <a:buNone/>
            </a:pPr>
            <a:endParaRPr lang="en-US" sz="3200" i="1" dirty="0" smtClean="0">
              <a:solidFill>
                <a:srgbClr val="92D050"/>
              </a:solidFill>
            </a:endParaRPr>
          </a:p>
          <a:p>
            <a:pPr marL="496888" lvl="1" indent="0">
              <a:lnSpc>
                <a:spcPct val="100000"/>
              </a:lnSpc>
              <a:buNone/>
            </a:pPr>
            <a:r>
              <a:rPr lang="en-US" sz="3200" i="1" dirty="0" smtClean="0">
                <a:solidFill>
                  <a:srgbClr val="92D050"/>
                </a:solidFill>
              </a:rPr>
              <a:t>Starting </a:t>
            </a:r>
            <a:r>
              <a:rPr lang="en-US" sz="3200" i="1" dirty="0">
                <a:solidFill>
                  <a:srgbClr val="92D050"/>
                </a:solidFill>
              </a:rPr>
              <a:t>ARVs is </a:t>
            </a:r>
            <a:r>
              <a:rPr lang="en-US" sz="3200" i="1" dirty="0" smtClean="0">
                <a:solidFill>
                  <a:srgbClr val="92D050"/>
                </a:solidFill>
              </a:rPr>
              <a:t>almost never </a:t>
            </a:r>
            <a:r>
              <a:rPr lang="en-US" sz="3200" i="1" dirty="0">
                <a:solidFill>
                  <a:srgbClr val="92D050"/>
                </a:solidFill>
              </a:rPr>
              <a:t>an emergency</a:t>
            </a:r>
          </a:p>
          <a:p>
            <a:endParaRPr lang="en-US" sz="3200" dirty="0"/>
          </a:p>
        </p:txBody>
      </p:sp>
    </p:spTree>
    <p:extLst>
      <p:ext uri="{BB962C8B-B14F-4D97-AF65-F5344CB8AC3E}">
        <p14:creationId xmlns:p14="http://schemas.microsoft.com/office/powerpoint/2010/main" val="26258374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600" dirty="0" smtClean="0">
                <a:solidFill>
                  <a:srgbClr val="FFFF00"/>
                </a:solidFill>
              </a:rPr>
              <a:t>Adherence, Adherence, Adherence</a:t>
            </a:r>
            <a:endParaRPr lang="en-US" sz="3600" dirty="0">
              <a:solidFill>
                <a:srgbClr val="FFFF00"/>
              </a:solidFill>
            </a:endParaRPr>
          </a:p>
        </p:txBody>
      </p:sp>
      <p:sp>
        <p:nvSpPr>
          <p:cNvPr id="2" name="Content Placeholder 1"/>
          <p:cNvSpPr>
            <a:spLocks noGrp="1"/>
          </p:cNvSpPr>
          <p:nvPr>
            <p:ph type="body" sz="quarter" idx="13"/>
          </p:nvPr>
        </p:nvSpPr>
        <p:spPr/>
        <p:txBody>
          <a:bodyPr>
            <a:normAutofit/>
          </a:bodyPr>
          <a:lstStyle/>
          <a:p>
            <a:r>
              <a:rPr lang="en-GB" sz="2800" dirty="0"/>
              <a:t>The best chance of success with ARV therapy is with the first regimen, </a:t>
            </a:r>
            <a:r>
              <a:rPr lang="en-US" sz="2800" dirty="0"/>
              <a:t>therefore: </a:t>
            </a:r>
            <a:r>
              <a:rPr lang="en-US" sz="2800" b="1" dirty="0"/>
              <a:t>choose well, prepare </a:t>
            </a:r>
            <a:r>
              <a:rPr lang="en-US" sz="2800" b="1" dirty="0" smtClean="0"/>
              <a:t>well</a:t>
            </a:r>
          </a:p>
          <a:p>
            <a:pPr lvl="1"/>
            <a:r>
              <a:rPr lang="en-US" sz="2400" dirty="0" smtClean="0"/>
              <a:t>Consider formulations, including taste and simplicity</a:t>
            </a:r>
            <a:endParaRPr lang="en-US" sz="2400" dirty="0"/>
          </a:p>
          <a:p>
            <a:r>
              <a:rPr lang="en-US" b="1" dirty="0" smtClean="0"/>
              <a:t>Adherence Plan and Contract:</a:t>
            </a:r>
            <a:endParaRPr lang="en-US" b="1" dirty="0"/>
          </a:p>
        </p:txBody>
      </p:sp>
      <p:pic>
        <p:nvPicPr>
          <p:cNvPr id="5" name="Picture 4"/>
          <p:cNvPicPr/>
          <p:nvPr/>
        </p:nvPicPr>
        <p:blipFill rotWithShape="1">
          <a:blip r:embed="rId2">
            <a:extLst>
              <a:ext uri="{28A0092B-C50C-407E-A947-70E740481C1C}">
                <a14:useLocalDpi xmlns:a14="http://schemas.microsoft.com/office/drawing/2010/main" val="0"/>
              </a:ext>
            </a:extLst>
          </a:blip>
          <a:srcRect l="7548" t="7871" r="7749" b="61907"/>
          <a:stretch/>
        </p:blipFill>
        <p:spPr bwMode="auto">
          <a:xfrm>
            <a:off x="967207" y="3200400"/>
            <a:ext cx="5791200" cy="3657600"/>
          </a:xfrm>
          <a:prstGeom prst="rect">
            <a:avLst/>
          </a:prstGeom>
          <a:noFill/>
          <a:ln>
            <a:solidFill>
              <a:schemeClr val="tx1"/>
            </a:solidFill>
          </a:ln>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7326347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600" dirty="0" smtClean="0">
                <a:solidFill>
                  <a:srgbClr val="FFFF00"/>
                </a:solidFill>
              </a:rPr>
              <a:t>Case</a:t>
            </a:r>
            <a:endParaRPr lang="en-US" sz="3600" dirty="0">
              <a:solidFill>
                <a:srgbClr val="FFFF00"/>
              </a:solidFill>
            </a:endParaRPr>
          </a:p>
        </p:txBody>
      </p:sp>
      <p:sp>
        <p:nvSpPr>
          <p:cNvPr id="4" name="Rectangle 5"/>
          <p:cNvSpPr>
            <a:spLocks noGrp="1" noChangeArrowheads="1"/>
          </p:cNvSpPr>
          <p:nvPr>
            <p:ph type="body" sz="quarter" idx="13"/>
          </p:nvPr>
        </p:nvSpPr>
        <p:spPr>
          <a:xfrm>
            <a:off x="511174" y="1311275"/>
            <a:ext cx="8223307" cy="5075877"/>
          </a:xfrm>
          <a:ln/>
        </p:spPr>
        <p:txBody>
          <a:bodyPr lIns="25400" tIns="25400" rIns="5078" bIns="25400">
            <a:normAutofit/>
          </a:bodyPr>
          <a:lstStyle/>
          <a:p>
            <a:r>
              <a:rPr lang="en-US" sz="3200" dirty="0" err="1"/>
              <a:t>Katleho</a:t>
            </a:r>
            <a:r>
              <a:rPr lang="en-US" sz="3200" dirty="0"/>
              <a:t>, a </a:t>
            </a:r>
            <a:r>
              <a:rPr lang="en-US" sz="3200" dirty="0" smtClean="0"/>
              <a:t>3-year-old, </a:t>
            </a:r>
            <a:r>
              <a:rPr lang="en-US" sz="3200" dirty="0"/>
              <a:t>has recently tested positive for </a:t>
            </a:r>
            <a:r>
              <a:rPr lang="en-US" sz="3200" dirty="0" smtClean="0"/>
              <a:t>HIV-1 via rapid testing.  </a:t>
            </a:r>
            <a:r>
              <a:rPr lang="en-US" sz="3200" dirty="0"/>
              <a:t>She has herpes zoster, but is otherwise healthy.  Her CD4 count is </a:t>
            </a:r>
            <a:r>
              <a:rPr lang="en-US" sz="3200" dirty="0" smtClean="0"/>
              <a:t>410.</a:t>
            </a:r>
            <a:endParaRPr lang="en-US" sz="3200" dirty="0"/>
          </a:p>
          <a:p>
            <a:pPr marL="782638" lvl="1"/>
            <a:r>
              <a:rPr lang="en-US" sz="2800" i="1" dirty="0">
                <a:solidFill>
                  <a:schemeClr val="bg1"/>
                </a:solidFill>
              </a:rPr>
              <a:t>Should you start her on ARVs</a:t>
            </a:r>
            <a:r>
              <a:rPr lang="en-US" sz="2800" i="1" dirty="0" smtClean="0">
                <a:solidFill>
                  <a:schemeClr val="bg1"/>
                </a:solidFill>
              </a:rPr>
              <a:t>?</a:t>
            </a:r>
          </a:p>
          <a:p>
            <a:pPr marL="782638" lvl="1"/>
            <a:r>
              <a:rPr lang="en-US" sz="2800" dirty="0"/>
              <a:t>If she is eligible to start ARVs, how should you prepare her family for initiation</a:t>
            </a:r>
            <a:r>
              <a:rPr lang="en-US" sz="2800" dirty="0" smtClean="0"/>
              <a:t>?</a:t>
            </a:r>
            <a:endParaRPr lang="en-US" sz="2800" b="1" i="1" dirty="0">
              <a:solidFill>
                <a:srgbClr val="FF0000"/>
              </a:solidFill>
            </a:endParaRPr>
          </a:p>
          <a:p>
            <a:pPr marL="782638" lvl="1"/>
            <a:r>
              <a:rPr lang="en-US" sz="2800" b="1" dirty="0">
                <a:solidFill>
                  <a:srgbClr val="92D050"/>
                </a:solidFill>
              </a:rPr>
              <a:t>Which ARVs should you start her on?</a:t>
            </a:r>
          </a:p>
          <a:p>
            <a:pPr marL="782638" lvl="1"/>
            <a:r>
              <a:rPr lang="en-US" sz="2800" dirty="0"/>
              <a:t>How should you follow her?</a:t>
            </a:r>
          </a:p>
        </p:txBody>
      </p:sp>
    </p:spTree>
    <p:extLst>
      <p:ext uri="{BB962C8B-B14F-4D97-AF65-F5344CB8AC3E}">
        <p14:creationId xmlns:p14="http://schemas.microsoft.com/office/powerpoint/2010/main" val="13433332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600" dirty="0" smtClean="0">
                <a:solidFill>
                  <a:srgbClr val="FFFF00"/>
                </a:solidFill>
              </a:rPr>
              <a:t>First Line ARV Treatment</a:t>
            </a:r>
            <a:endParaRPr lang="en-US" sz="3600" dirty="0">
              <a:solidFill>
                <a:srgbClr val="FFFF00"/>
              </a:solidFill>
            </a:endParaRPr>
          </a:p>
        </p:txBody>
      </p:sp>
      <p:sp>
        <p:nvSpPr>
          <p:cNvPr id="4" name="Rectangle 5"/>
          <p:cNvSpPr>
            <a:spLocks noGrp="1" noChangeArrowheads="1"/>
          </p:cNvSpPr>
          <p:nvPr>
            <p:ph type="body" sz="quarter" idx="13"/>
          </p:nvPr>
        </p:nvSpPr>
        <p:spPr>
          <a:ln/>
        </p:spPr>
        <p:txBody>
          <a:bodyPr lIns="25400" tIns="25400" rIns="5078" bIns="25400">
            <a:normAutofit/>
          </a:bodyPr>
          <a:lstStyle/>
          <a:p>
            <a:r>
              <a:rPr lang="en-US" sz="2400" u="sng" dirty="0">
                <a:latin typeface="Arial Bold" charset="0"/>
                <a:cs typeface="Arial Bold" charset="0"/>
                <a:sym typeface="Arial Bold" charset="0"/>
              </a:rPr>
              <a:t>HIV-1 infected </a:t>
            </a:r>
            <a:r>
              <a:rPr lang="en-US" sz="2400" u="sng" dirty="0" smtClean="0">
                <a:latin typeface="Arial Bold" charset="0"/>
                <a:cs typeface="Arial Bold" charset="0"/>
                <a:sym typeface="Arial Bold" charset="0"/>
              </a:rPr>
              <a:t>child &lt; 3 years</a:t>
            </a:r>
            <a:r>
              <a:rPr lang="en-US" sz="2400" dirty="0" smtClean="0">
                <a:latin typeface="Arial Bold" charset="0"/>
                <a:cs typeface="Arial Bold" charset="0"/>
                <a:sym typeface="Arial Bold" charset="0"/>
              </a:rPr>
              <a:t>: </a:t>
            </a:r>
            <a:endParaRPr lang="en-US" sz="3600" dirty="0"/>
          </a:p>
        </p:txBody>
      </p:sp>
      <p:graphicFrame>
        <p:nvGraphicFramePr>
          <p:cNvPr id="5" name="Group 28"/>
          <p:cNvGraphicFramePr>
            <a:graphicFrameLocks noGrp="1"/>
          </p:cNvGraphicFramePr>
          <p:nvPr>
            <p:extLst>
              <p:ext uri="{D42A27DB-BD31-4B8C-83A1-F6EECF244321}">
                <p14:modId xmlns:p14="http://schemas.microsoft.com/office/powerpoint/2010/main" val="3978590213"/>
              </p:ext>
            </p:extLst>
          </p:nvPr>
        </p:nvGraphicFramePr>
        <p:xfrm>
          <a:off x="914400" y="2016760"/>
          <a:ext cx="7620000" cy="3393440"/>
        </p:xfrm>
        <a:graphic>
          <a:graphicData uri="http://schemas.openxmlformats.org/drawingml/2006/table">
            <a:tbl>
              <a:tblPr/>
              <a:tblGrid>
                <a:gridCol w="2763838"/>
                <a:gridCol w="2166937"/>
                <a:gridCol w="2689225"/>
              </a:tblGrid>
              <a:tr h="3200400">
                <a:tc>
                  <a:txBody>
                    <a:bodyPr/>
                    <a:lstStyle/>
                    <a:p>
                      <a:pPr marL="39688" marR="0" lvl="0" indent="0" algn="ctr" defTabSz="914400" rtl="0" eaLnBrk="1" fontAlgn="base" latinLnBrk="0" hangingPunct="1">
                        <a:lnSpc>
                          <a:spcPct val="100000"/>
                        </a:lnSpc>
                        <a:spcBef>
                          <a:spcPct val="0"/>
                        </a:spcBef>
                        <a:spcAft>
                          <a:spcPct val="0"/>
                        </a:spcAft>
                        <a:buClr>
                          <a:srgbClr val="996633"/>
                        </a:buClr>
                        <a:buSzPct val="50000"/>
                        <a:buFont typeface="Wingdings 2" pitchFamily="18" charset="2"/>
                        <a:buNone/>
                        <a:tabLst/>
                      </a:pPr>
                      <a:endParaRPr kumimoji="0" lang="en-US" sz="2400" b="0" i="0" u="none" strike="noStrike" cap="none" normalizeH="0" baseline="0" dirty="0" smtClean="0">
                        <a:ln>
                          <a:noFill/>
                        </a:ln>
                        <a:solidFill>
                          <a:schemeClr val="tx1"/>
                        </a:solidFill>
                        <a:effectLst/>
                        <a:latin typeface="Arial" charset="0"/>
                        <a:sym typeface="Arial" charset="0"/>
                      </a:endParaRPr>
                    </a:p>
                    <a:p>
                      <a:pPr marL="39688" marR="0" lvl="0" indent="0" algn="ctr" defTabSz="914400" rtl="0" eaLnBrk="1" fontAlgn="base" latinLnBrk="0" hangingPunct="1">
                        <a:lnSpc>
                          <a:spcPct val="100000"/>
                        </a:lnSpc>
                        <a:spcBef>
                          <a:spcPct val="0"/>
                        </a:spcBef>
                        <a:spcAft>
                          <a:spcPct val="0"/>
                        </a:spcAft>
                        <a:buClr>
                          <a:srgbClr val="996633"/>
                        </a:buClr>
                        <a:buSzPct val="50000"/>
                        <a:buFont typeface="Wingdings 2" pitchFamily="18" charset="2"/>
                        <a:buNone/>
                        <a:tabLst/>
                      </a:pPr>
                      <a:endParaRPr kumimoji="0" lang="en-US" sz="2400" b="0" i="0" u="none" strike="noStrike" cap="none" normalizeH="0" baseline="0" dirty="0" smtClean="0">
                        <a:ln>
                          <a:noFill/>
                        </a:ln>
                        <a:solidFill>
                          <a:schemeClr val="tx1"/>
                        </a:solidFill>
                        <a:effectLst/>
                        <a:latin typeface="Arial" charset="0"/>
                        <a:sym typeface="Arial" charset="0"/>
                      </a:endParaRPr>
                    </a:p>
                    <a:p>
                      <a:pPr marL="39688" marR="0" lvl="0" indent="0" algn="ctr" defTabSz="914400" rtl="0" eaLnBrk="1" fontAlgn="base" latinLnBrk="0" hangingPunct="1">
                        <a:lnSpc>
                          <a:spcPct val="100000"/>
                        </a:lnSpc>
                        <a:spcBef>
                          <a:spcPct val="0"/>
                        </a:spcBef>
                        <a:spcAft>
                          <a:spcPct val="0"/>
                        </a:spcAft>
                        <a:buClr>
                          <a:srgbClr val="996633"/>
                        </a:buClr>
                        <a:buSzPct val="50000"/>
                        <a:buFont typeface="Wingdings 2" pitchFamily="18" charset="2"/>
                        <a:buNone/>
                        <a:tabLst/>
                        <a:defRPr/>
                      </a:pPr>
                      <a:r>
                        <a:rPr kumimoji="0" lang="en-US" sz="2400" b="1" i="0" u="none" strike="noStrike" cap="none" normalizeH="0" baseline="0" dirty="0" err="1" smtClean="0">
                          <a:ln>
                            <a:noFill/>
                          </a:ln>
                          <a:solidFill>
                            <a:schemeClr val="tx1"/>
                          </a:solidFill>
                          <a:effectLst/>
                          <a:latin typeface="Arial" charset="0"/>
                          <a:sym typeface="Arial" charset="0"/>
                        </a:rPr>
                        <a:t>Abacavir</a:t>
                      </a:r>
                      <a:r>
                        <a:rPr kumimoji="0" lang="en-US" sz="2400" b="1" i="0" u="none" strike="noStrike" cap="none" normalizeH="0" baseline="0" dirty="0" smtClean="0">
                          <a:ln>
                            <a:noFill/>
                          </a:ln>
                          <a:solidFill>
                            <a:schemeClr val="tx1"/>
                          </a:solidFill>
                          <a:effectLst/>
                          <a:latin typeface="Arial" charset="0"/>
                          <a:sym typeface="Arial" charset="0"/>
                        </a:rPr>
                        <a:t> (ABC)</a:t>
                      </a:r>
                    </a:p>
                    <a:p>
                      <a:pPr marL="39688" marR="0" lvl="0" indent="0" algn="ctr" defTabSz="914400" rtl="0" eaLnBrk="1" fontAlgn="base" latinLnBrk="0" hangingPunct="1">
                        <a:lnSpc>
                          <a:spcPct val="100000"/>
                        </a:lnSpc>
                        <a:spcBef>
                          <a:spcPct val="0"/>
                        </a:spcBef>
                        <a:spcAft>
                          <a:spcPct val="0"/>
                        </a:spcAft>
                        <a:buClr>
                          <a:srgbClr val="996633"/>
                        </a:buClr>
                        <a:buSzPct val="50000"/>
                        <a:buFont typeface="Wingdings 2" pitchFamily="18" charset="2"/>
                        <a:buNone/>
                        <a:tabLst/>
                        <a:defRPr/>
                      </a:pPr>
                      <a:endParaRPr kumimoji="0" lang="en-US" sz="2400" b="1" i="0" u="none" strike="noStrike" cap="none" normalizeH="0" baseline="0" dirty="0" smtClean="0">
                        <a:ln>
                          <a:noFill/>
                        </a:ln>
                        <a:solidFill>
                          <a:schemeClr val="tx1"/>
                        </a:solidFill>
                        <a:effectLst/>
                        <a:latin typeface="Arial" charset="0"/>
                        <a:sym typeface="Arial" charset="0"/>
                      </a:endParaRPr>
                    </a:p>
                    <a:p>
                      <a:pPr marL="39688" marR="0" lvl="0" indent="0" algn="ctr" defTabSz="914400" rtl="0" eaLnBrk="1" fontAlgn="base" latinLnBrk="0" hangingPunct="1">
                        <a:lnSpc>
                          <a:spcPct val="100000"/>
                        </a:lnSpc>
                        <a:spcBef>
                          <a:spcPct val="0"/>
                        </a:spcBef>
                        <a:spcAft>
                          <a:spcPct val="0"/>
                        </a:spcAft>
                        <a:buClr>
                          <a:srgbClr val="996633"/>
                        </a:buClr>
                        <a:buSzPct val="50000"/>
                        <a:buFont typeface="Wingdings 2" pitchFamily="18" charset="2"/>
                        <a:buNone/>
                        <a:tabLst/>
                      </a:pPr>
                      <a:r>
                        <a:rPr kumimoji="0" lang="en-US" sz="2400" b="0" i="0" u="none" strike="noStrike" cap="none" normalizeH="0" baseline="0" dirty="0" smtClean="0">
                          <a:ln>
                            <a:noFill/>
                          </a:ln>
                          <a:solidFill>
                            <a:schemeClr val="tx1"/>
                          </a:solidFill>
                          <a:effectLst/>
                          <a:latin typeface="Arial" charset="0"/>
                          <a:sym typeface="Arial" charset="0"/>
                        </a:rPr>
                        <a:t>or</a:t>
                      </a:r>
                    </a:p>
                    <a:p>
                      <a:pPr marL="39688" marR="0" lvl="0" indent="0" algn="ctr" defTabSz="914400" rtl="0" eaLnBrk="1" fontAlgn="base" latinLnBrk="0" hangingPunct="1">
                        <a:lnSpc>
                          <a:spcPct val="100000"/>
                        </a:lnSpc>
                        <a:spcBef>
                          <a:spcPct val="0"/>
                        </a:spcBef>
                        <a:spcAft>
                          <a:spcPct val="0"/>
                        </a:spcAft>
                        <a:buClr>
                          <a:srgbClr val="996633"/>
                        </a:buClr>
                        <a:buSzPct val="50000"/>
                        <a:buFont typeface="Wingdings 2" pitchFamily="18" charset="2"/>
                        <a:buNone/>
                        <a:tabLst/>
                      </a:pPr>
                      <a:endParaRPr kumimoji="0" lang="en-US" sz="2400" b="0" i="0" u="none" strike="noStrike" cap="none" normalizeH="0" baseline="0" dirty="0" smtClean="0">
                        <a:ln>
                          <a:noFill/>
                        </a:ln>
                        <a:solidFill>
                          <a:schemeClr val="tx1"/>
                        </a:solidFill>
                        <a:effectLst/>
                        <a:latin typeface="Arial" charset="0"/>
                        <a:sym typeface="Arial" charset="0"/>
                      </a:endParaRPr>
                    </a:p>
                    <a:p>
                      <a:pPr marL="39688" marR="0" lvl="0" indent="0" algn="ctr" defTabSz="914400" rtl="0" eaLnBrk="1" fontAlgn="base" latinLnBrk="0" hangingPunct="1">
                        <a:lnSpc>
                          <a:spcPct val="100000"/>
                        </a:lnSpc>
                        <a:spcBef>
                          <a:spcPct val="0"/>
                        </a:spcBef>
                        <a:spcAft>
                          <a:spcPct val="0"/>
                        </a:spcAft>
                        <a:buClr>
                          <a:srgbClr val="996633"/>
                        </a:buClr>
                        <a:buSzPct val="50000"/>
                        <a:buFont typeface="Wingdings 2" pitchFamily="18" charset="2"/>
                        <a:buNone/>
                        <a:tabLst/>
                        <a:defRPr/>
                      </a:pPr>
                      <a:r>
                        <a:rPr kumimoji="0" lang="en-US" sz="2400" b="1" i="0" u="none" strike="noStrike" cap="none" normalizeH="0" baseline="0" dirty="0" err="1" smtClean="0">
                          <a:ln>
                            <a:noFill/>
                          </a:ln>
                          <a:solidFill>
                            <a:schemeClr val="tx1"/>
                          </a:solidFill>
                          <a:effectLst/>
                          <a:latin typeface="Arial" charset="0"/>
                          <a:sym typeface="Arial" charset="0"/>
                        </a:rPr>
                        <a:t>Zidovudine</a:t>
                      </a:r>
                      <a:r>
                        <a:rPr kumimoji="0" lang="en-US" sz="2400" b="1" i="0" u="none" strike="noStrike" cap="none" normalizeH="0" baseline="0" dirty="0" smtClean="0">
                          <a:ln>
                            <a:noFill/>
                          </a:ln>
                          <a:solidFill>
                            <a:schemeClr val="tx1"/>
                          </a:solidFill>
                          <a:effectLst/>
                          <a:latin typeface="Arial" charset="0"/>
                          <a:sym typeface="Arial" charset="0"/>
                        </a:rPr>
                        <a:t> (AZT)</a:t>
                      </a:r>
                    </a:p>
                    <a:p>
                      <a:pPr marL="39688" marR="0" lvl="0" indent="0" algn="ctr" defTabSz="914400" rtl="0" eaLnBrk="1" fontAlgn="base" latinLnBrk="0" hangingPunct="1">
                        <a:lnSpc>
                          <a:spcPct val="100000"/>
                        </a:lnSpc>
                        <a:spcBef>
                          <a:spcPct val="0"/>
                        </a:spcBef>
                        <a:spcAft>
                          <a:spcPct val="0"/>
                        </a:spcAft>
                        <a:buClr>
                          <a:srgbClr val="996633"/>
                        </a:buClr>
                        <a:buSzPct val="50000"/>
                        <a:buFont typeface="Wingdings 2" pitchFamily="18" charset="2"/>
                        <a:buNone/>
                        <a:tabLst/>
                        <a:defRPr/>
                      </a:pPr>
                      <a:endParaRPr kumimoji="0" lang="en-US" sz="2400" b="1" i="0" u="none" strike="noStrike" cap="none" normalizeH="0" baseline="0" dirty="0" smtClean="0">
                        <a:ln>
                          <a:noFill/>
                        </a:ln>
                        <a:solidFill>
                          <a:schemeClr val="tx1"/>
                        </a:solidFill>
                        <a:effectLst/>
                        <a:latin typeface="Arial" charset="0"/>
                        <a:sym typeface="Arial" charset="0"/>
                      </a:endParaRPr>
                    </a:p>
                    <a:p>
                      <a:pPr marL="39688" marR="0" lvl="0" indent="0" algn="ctr" defTabSz="914400" rtl="0" eaLnBrk="1" fontAlgn="base" latinLnBrk="0" hangingPunct="1">
                        <a:lnSpc>
                          <a:spcPct val="100000"/>
                        </a:lnSpc>
                        <a:spcBef>
                          <a:spcPct val="0"/>
                        </a:spcBef>
                        <a:spcAft>
                          <a:spcPct val="0"/>
                        </a:spcAft>
                        <a:buClr>
                          <a:srgbClr val="996633"/>
                        </a:buClr>
                        <a:buSzPct val="50000"/>
                        <a:buFont typeface="Wingdings 2" pitchFamily="18" charset="2"/>
                        <a:buNone/>
                        <a:tabLst/>
                      </a:pPr>
                      <a:endParaRPr kumimoji="0" lang="en-US" sz="2400" b="0" i="0" u="none" strike="noStrike" cap="none" normalizeH="0" baseline="0" dirty="0" smtClean="0">
                        <a:ln>
                          <a:noFill/>
                        </a:ln>
                        <a:solidFill>
                          <a:schemeClr val="tx1"/>
                        </a:solidFill>
                        <a:effectLst/>
                        <a:latin typeface="Arial" charset="0"/>
                        <a:sym typeface="Arial" charset="0"/>
                      </a:endParaRPr>
                    </a:p>
                  </a:txBody>
                  <a:tcPr marL="50800" marR="50800" marT="50800" marB="5080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39688" marR="0" lvl="0" indent="0" algn="ctr" defTabSz="914400" rtl="0" eaLnBrk="1" fontAlgn="base" latinLnBrk="0" hangingPunct="1">
                        <a:lnSpc>
                          <a:spcPct val="100000"/>
                        </a:lnSpc>
                        <a:spcBef>
                          <a:spcPct val="0"/>
                        </a:spcBef>
                        <a:spcAft>
                          <a:spcPct val="0"/>
                        </a:spcAft>
                        <a:buClr>
                          <a:srgbClr val="996633"/>
                        </a:buClr>
                        <a:buSzPct val="50000"/>
                        <a:buFont typeface="Wingdings 2" pitchFamily="18" charset="2"/>
                        <a:buNone/>
                        <a:tabLst/>
                      </a:pPr>
                      <a:endParaRPr kumimoji="0" lang="en-US" sz="2400" b="0" i="0" u="none" strike="noStrike" cap="none" normalizeH="0" baseline="0" dirty="0" smtClean="0">
                        <a:ln>
                          <a:noFill/>
                        </a:ln>
                        <a:solidFill>
                          <a:schemeClr val="tx1"/>
                        </a:solidFill>
                        <a:effectLst/>
                        <a:latin typeface="Arial" charset="0"/>
                        <a:sym typeface="Arial" charset="0"/>
                      </a:endParaRPr>
                    </a:p>
                    <a:p>
                      <a:pPr marL="39688" marR="0" lvl="0" indent="0" algn="ctr" defTabSz="914400" rtl="0" eaLnBrk="1" fontAlgn="base" latinLnBrk="0" hangingPunct="1">
                        <a:lnSpc>
                          <a:spcPct val="100000"/>
                        </a:lnSpc>
                        <a:spcBef>
                          <a:spcPct val="0"/>
                        </a:spcBef>
                        <a:spcAft>
                          <a:spcPct val="0"/>
                        </a:spcAft>
                        <a:buClr>
                          <a:srgbClr val="996633"/>
                        </a:buClr>
                        <a:buSzPct val="50000"/>
                        <a:buFont typeface="Wingdings 2" pitchFamily="18" charset="2"/>
                        <a:buNone/>
                        <a:tabLst/>
                      </a:pPr>
                      <a:endParaRPr kumimoji="0" lang="en-US" sz="2400" b="0" i="0" u="none" strike="noStrike" cap="none" normalizeH="0" baseline="0" dirty="0" smtClean="0">
                        <a:ln>
                          <a:noFill/>
                        </a:ln>
                        <a:solidFill>
                          <a:schemeClr val="tx1"/>
                        </a:solidFill>
                        <a:effectLst/>
                        <a:latin typeface="Arial" charset="0"/>
                        <a:sym typeface="Arial" charset="0"/>
                      </a:endParaRPr>
                    </a:p>
                    <a:p>
                      <a:pPr marL="39688" marR="0" lvl="0" indent="0" algn="ctr" defTabSz="914400" rtl="0" eaLnBrk="1" fontAlgn="base" latinLnBrk="0" hangingPunct="1">
                        <a:lnSpc>
                          <a:spcPct val="100000"/>
                        </a:lnSpc>
                        <a:spcBef>
                          <a:spcPct val="0"/>
                        </a:spcBef>
                        <a:spcAft>
                          <a:spcPct val="0"/>
                        </a:spcAft>
                        <a:buClr>
                          <a:srgbClr val="996633"/>
                        </a:buClr>
                        <a:buSzPct val="50000"/>
                        <a:buFont typeface="Wingdings 2" pitchFamily="18" charset="2"/>
                        <a:buNone/>
                        <a:tabLst/>
                      </a:pPr>
                      <a:endParaRPr kumimoji="0" lang="en-US" sz="2400" b="0" i="0" u="none" strike="noStrike" cap="none" normalizeH="0" baseline="0" dirty="0" smtClean="0">
                        <a:ln>
                          <a:noFill/>
                        </a:ln>
                        <a:solidFill>
                          <a:schemeClr val="tx1"/>
                        </a:solidFill>
                        <a:effectLst/>
                        <a:latin typeface="Arial" charset="0"/>
                        <a:sym typeface="Arial" charset="0"/>
                      </a:endParaRPr>
                    </a:p>
                    <a:p>
                      <a:pPr marL="39688" marR="0" lvl="0" indent="0" algn="ctr" defTabSz="914400" rtl="0" eaLnBrk="1" fontAlgn="base" latinLnBrk="0" hangingPunct="1">
                        <a:lnSpc>
                          <a:spcPct val="100000"/>
                        </a:lnSpc>
                        <a:spcBef>
                          <a:spcPct val="0"/>
                        </a:spcBef>
                        <a:spcAft>
                          <a:spcPct val="0"/>
                        </a:spcAft>
                        <a:buClr>
                          <a:srgbClr val="996633"/>
                        </a:buClr>
                        <a:buSzPct val="50000"/>
                        <a:buFont typeface="Wingdings 2" pitchFamily="18" charset="2"/>
                        <a:buNone/>
                        <a:tabLst/>
                      </a:pPr>
                      <a:r>
                        <a:rPr kumimoji="0" lang="en-US" sz="2400" b="1" i="0" u="none" strike="noStrike" cap="none" normalizeH="0" baseline="0" dirty="0" smtClean="0">
                          <a:ln>
                            <a:noFill/>
                          </a:ln>
                          <a:solidFill>
                            <a:schemeClr val="tx1"/>
                          </a:solidFill>
                          <a:effectLst/>
                          <a:latin typeface="Arial" charset="0"/>
                          <a:sym typeface="Arial" charset="0"/>
                        </a:rPr>
                        <a:t>Lamivudine (3TC)</a:t>
                      </a: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39688" marR="0" lvl="0" indent="0" algn="ctr" defTabSz="914400" rtl="0" eaLnBrk="1" fontAlgn="base" latinLnBrk="0" hangingPunct="1">
                        <a:lnSpc>
                          <a:spcPct val="100000"/>
                        </a:lnSpc>
                        <a:spcBef>
                          <a:spcPct val="0"/>
                        </a:spcBef>
                        <a:spcAft>
                          <a:spcPct val="0"/>
                        </a:spcAft>
                        <a:buClr>
                          <a:srgbClr val="996633"/>
                        </a:buClr>
                        <a:buSzPct val="50000"/>
                        <a:buFont typeface="Wingdings 2" pitchFamily="18" charset="2"/>
                        <a:buNone/>
                        <a:tabLst/>
                      </a:pPr>
                      <a:endParaRPr kumimoji="0" lang="en-US" sz="2400" b="0" i="0" u="none" strike="noStrike" cap="none" normalizeH="0" baseline="0" dirty="0" smtClean="0">
                        <a:ln>
                          <a:noFill/>
                        </a:ln>
                        <a:solidFill>
                          <a:schemeClr val="tx1"/>
                        </a:solidFill>
                        <a:effectLst/>
                        <a:latin typeface="Arial" charset="0"/>
                        <a:sym typeface="Arial" charset="0"/>
                      </a:endParaRPr>
                    </a:p>
                    <a:p>
                      <a:pPr marL="39688" marR="0" lvl="0" indent="0" algn="ctr" defTabSz="914400" rtl="0" eaLnBrk="1" fontAlgn="base" latinLnBrk="0" hangingPunct="1">
                        <a:lnSpc>
                          <a:spcPct val="100000"/>
                        </a:lnSpc>
                        <a:spcBef>
                          <a:spcPct val="0"/>
                        </a:spcBef>
                        <a:spcAft>
                          <a:spcPct val="0"/>
                        </a:spcAft>
                        <a:buClr>
                          <a:srgbClr val="996633"/>
                        </a:buClr>
                        <a:buSzPct val="50000"/>
                        <a:buFont typeface="Wingdings 2" pitchFamily="18" charset="2"/>
                        <a:buNone/>
                        <a:tabLst/>
                      </a:pPr>
                      <a:r>
                        <a:rPr kumimoji="0" lang="en-US" sz="2400" b="1" i="0" u="none" strike="noStrike" cap="none" normalizeH="0" baseline="0" dirty="0" smtClean="0">
                          <a:ln>
                            <a:noFill/>
                          </a:ln>
                          <a:solidFill>
                            <a:schemeClr val="tx1"/>
                          </a:solidFill>
                          <a:effectLst/>
                          <a:latin typeface="Arial" charset="0"/>
                          <a:sym typeface="Arial" charset="0"/>
                        </a:rPr>
                        <a:t>LPV/r</a:t>
                      </a:r>
                      <a:r>
                        <a:rPr kumimoji="0" lang="en-US" sz="2400" b="1" i="0" u="none" strike="noStrike" cap="none" normalizeH="0" baseline="0" dirty="0" smtClean="0">
                          <a:ln>
                            <a:noFill/>
                          </a:ln>
                          <a:solidFill>
                            <a:srgbClr val="FF0000"/>
                          </a:solidFill>
                          <a:effectLst/>
                          <a:latin typeface="Arial" charset="0"/>
                          <a:sym typeface="Arial" charset="0"/>
                        </a:rPr>
                        <a:t>*</a:t>
                      </a:r>
                      <a:r>
                        <a:rPr kumimoji="0" lang="en-US" sz="2400" b="0" i="0" u="none" strike="noStrike" cap="none" normalizeH="0" baseline="0" dirty="0" smtClean="0">
                          <a:ln>
                            <a:noFill/>
                          </a:ln>
                          <a:solidFill>
                            <a:srgbClr val="FF3300"/>
                          </a:solidFill>
                          <a:effectLst/>
                          <a:latin typeface="Arial" charset="0"/>
                          <a:sym typeface="Arial" charset="0"/>
                        </a:rPr>
                        <a:t> </a:t>
                      </a:r>
                    </a:p>
                    <a:p>
                      <a:pPr marL="39688" marR="0" lvl="0" indent="0" algn="ctr" defTabSz="914400" rtl="0" eaLnBrk="1" fontAlgn="base" latinLnBrk="0" hangingPunct="1">
                        <a:lnSpc>
                          <a:spcPct val="100000"/>
                        </a:lnSpc>
                        <a:spcBef>
                          <a:spcPct val="0"/>
                        </a:spcBef>
                        <a:spcAft>
                          <a:spcPct val="0"/>
                        </a:spcAft>
                        <a:buClr>
                          <a:srgbClr val="996633"/>
                        </a:buClr>
                        <a:buSzPct val="50000"/>
                        <a:buFont typeface="Wingdings 2" pitchFamily="18" charset="2"/>
                        <a:buNone/>
                        <a:tabLst/>
                      </a:pPr>
                      <a:r>
                        <a:rPr kumimoji="0" lang="en-US" sz="2400" b="0" i="0" u="none" strike="noStrike" cap="none" normalizeH="0" baseline="0" dirty="0" smtClean="0">
                          <a:ln>
                            <a:noFill/>
                          </a:ln>
                          <a:solidFill>
                            <a:srgbClr val="FF0000"/>
                          </a:solidFill>
                          <a:effectLst/>
                          <a:latin typeface="Arial" charset="0"/>
                          <a:sym typeface="Arial" charset="0"/>
                        </a:rPr>
                        <a:t>(preferred)</a:t>
                      </a:r>
                    </a:p>
                    <a:p>
                      <a:pPr marL="39688" marR="0" lvl="0" indent="0" algn="ctr" defTabSz="914400" rtl="0" eaLnBrk="1" fontAlgn="base" latinLnBrk="0" hangingPunct="1">
                        <a:lnSpc>
                          <a:spcPct val="100000"/>
                        </a:lnSpc>
                        <a:spcBef>
                          <a:spcPct val="0"/>
                        </a:spcBef>
                        <a:spcAft>
                          <a:spcPct val="0"/>
                        </a:spcAft>
                        <a:buClr>
                          <a:srgbClr val="996633"/>
                        </a:buClr>
                        <a:buSzPct val="50000"/>
                        <a:buFont typeface="Wingdings 2" pitchFamily="18" charset="2"/>
                        <a:buNone/>
                        <a:tabLst/>
                      </a:pPr>
                      <a:endParaRPr kumimoji="0" lang="en-US" sz="2400" b="0" i="0" u="none" strike="noStrike" cap="none" normalizeH="0" baseline="0" dirty="0" smtClean="0">
                        <a:ln>
                          <a:noFill/>
                        </a:ln>
                        <a:solidFill>
                          <a:schemeClr val="tx1"/>
                        </a:solidFill>
                        <a:effectLst/>
                        <a:latin typeface="Arial" charset="0"/>
                        <a:sym typeface="Arial" charset="0"/>
                      </a:endParaRPr>
                    </a:p>
                    <a:p>
                      <a:pPr marL="39688" marR="0" lvl="0" indent="0" algn="ctr" defTabSz="914400" rtl="0" eaLnBrk="1" fontAlgn="base" latinLnBrk="0" hangingPunct="1">
                        <a:lnSpc>
                          <a:spcPct val="100000"/>
                        </a:lnSpc>
                        <a:spcBef>
                          <a:spcPct val="0"/>
                        </a:spcBef>
                        <a:spcAft>
                          <a:spcPct val="0"/>
                        </a:spcAft>
                        <a:buClr>
                          <a:srgbClr val="996633"/>
                        </a:buClr>
                        <a:buSzPct val="50000"/>
                        <a:buFont typeface="Wingdings 2" pitchFamily="18" charset="2"/>
                        <a:buNone/>
                        <a:tabLst/>
                      </a:pPr>
                      <a:r>
                        <a:rPr kumimoji="0" lang="en-US" sz="2400" b="0" i="0" u="none" strike="noStrike" cap="none" normalizeH="0" baseline="0" dirty="0" smtClean="0">
                          <a:ln>
                            <a:noFill/>
                          </a:ln>
                          <a:solidFill>
                            <a:schemeClr val="tx1"/>
                          </a:solidFill>
                          <a:effectLst/>
                          <a:latin typeface="Arial" charset="0"/>
                          <a:sym typeface="Arial" charset="0"/>
                        </a:rPr>
                        <a:t>or </a:t>
                      </a:r>
                    </a:p>
                    <a:p>
                      <a:pPr marL="39688" marR="0" lvl="0" indent="0" algn="ctr" defTabSz="914400" rtl="0" eaLnBrk="1" fontAlgn="base" latinLnBrk="0" hangingPunct="1">
                        <a:lnSpc>
                          <a:spcPct val="100000"/>
                        </a:lnSpc>
                        <a:spcBef>
                          <a:spcPct val="0"/>
                        </a:spcBef>
                        <a:spcAft>
                          <a:spcPct val="0"/>
                        </a:spcAft>
                        <a:buClr>
                          <a:srgbClr val="996633"/>
                        </a:buClr>
                        <a:buSzPct val="50000"/>
                        <a:buFont typeface="Wingdings 2" pitchFamily="18" charset="2"/>
                        <a:buNone/>
                        <a:tabLst/>
                      </a:pPr>
                      <a:endParaRPr kumimoji="0" lang="en-US" sz="2400" b="0" i="0" u="none" strike="noStrike" cap="none" normalizeH="0" baseline="0" dirty="0" smtClean="0">
                        <a:ln>
                          <a:noFill/>
                        </a:ln>
                        <a:solidFill>
                          <a:schemeClr val="tx1"/>
                        </a:solidFill>
                        <a:effectLst/>
                        <a:latin typeface="Arial" charset="0"/>
                        <a:sym typeface="Arial" charset="0"/>
                      </a:endParaRPr>
                    </a:p>
                    <a:p>
                      <a:pPr marL="39688" marR="0" lvl="0" indent="0" algn="ctr" defTabSz="914400" rtl="0" eaLnBrk="1" fontAlgn="base" latinLnBrk="0" hangingPunct="1">
                        <a:lnSpc>
                          <a:spcPct val="100000"/>
                        </a:lnSpc>
                        <a:spcBef>
                          <a:spcPct val="0"/>
                        </a:spcBef>
                        <a:spcAft>
                          <a:spcPct val="0"/>
                        </a:spcAft>
                        <a:buClr>
                          <a:srgbClr val="996633"/>
                        </a:buClr>
                        <a:buSzPct val="50000"/>
                        <a:buFont typeface="Wingdings 2" pitchFamily="18" charset="2"/>
                        <a:buNone/>
                        <a:tabLst/>
                      </a:pPr>
                      <a:r>
                        <a:rPr kumimoji="0" lang="en-US" sz="2400" b="1" i="0" u="none" strike="noStrike" cap="none" normalizeH="0" baseline="0" dirty="0" err="1" smtClean="0">
                          <a:ln>
                            <a:noFill/>
                          </a:ln>
                          <a:solidFill>
                            <a:schemeClr val="tx1"/>
                          </a:solidFill>
                          <a:effectLst/>
                          <a:latin typeface="Arial" charset="0"/>
                          <a:sym typeface="Arial" charset="0"/>
                        </a:rPr>
                        <a:t>Nevirapine</a:t>
                      </a:r>
                      <a:r>
                        <a:rPr kumimoji="0" lang="en-US" sz="2400" b="1" i="0" u="none" strike="noStrike" cap="none" normalizeH="0" baseline="0" dirty="0" smtClean="0">
                          <a:ln>
                            <a:noFill/>
                          </a:ln>
                          <a:solidFill>
                            <a:schemeClr val="tx1"/>
                          </a:solidFill>
                          <a:effectLst/>
                          <a:latin typeface="Arial" charset="0"/>
                          <a:sym typeface="Arial" charset="0"/>
                        </a:rPr>
                        <a:t> (NVP) </a:t>
                      </a:r>
                      <a:r>
                        <a:rPr kumimoji="0" lang="en-US" sz="2400" b="0" i="0" u="none" strike="noStrike" cap="none" normalizeH="0" baseline="0" dirty="0" smtClean="0">
                          <a:ln>
                            <a:noFill/>
                          </a:ln>
                          <a:solidFill>
                            <a:srgbClr val="FF0000"/>
                          </a:solidFill>
                          <a:effectLst/>
                          <a:latin typeface="Arial" charset="0"/>
                          <a:sym typeface="Arial" charset="0"/>
                        </a:rPr>
                        <a:t>(alternative)</a:t>
                      </a:r>
                    </a:p>
                  </a:txBody>
                  <a:tcPr marL="50800" marR="50800" marT="50800" marB="5080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r>
            </a:tbl>
          </a:graphicData>
        </a:graphic>
      </p:graphicFrame>
      <p:sp>
        <p:nvSpPr>
          <p:cNvPr id="6" name="Rectangle 20"/>
          <p:cNvSpPr>
            <a:spLocks/>
          </p:cNvSpPr>
          <p:nvPr/>
        </p:nvSpPr>
        <p:spPr bwMode="auto">
          <a:xfrm>
            <a:off x="1066800" y="5638800"/>
            <a:ext cx="7366000" cy="1066800"/>
          </a:xfrm>
          <a:prstGeom prst="rect">
            <a:avLst/>
          </a:prstGeom>
          <a:solidFill>
            <a:srgbClr val="FFFF00"/>
          </a:solidFill>
          <a:ln w="12700">
            <a:solidFill>
              <a:schemeClr val="tx1"/>
            </a:solidFill>
            <a:miter lim="800000"/>
            <a:headEnd/>
            <a:tailEnd/>
          </a:ln>
        </p:spPr>
        <p:txBody>
          <a:bodyPr lIns="0" tIns="0" rIns="40639" bIns="0"/>
          <a:lstStyle/>
          <a:p>
            <a:pPr marL="39688" eaLnBrk="1" hangingPunct="1">
              <a:spcBef>
                <a:spcPts val="600"/>
              </a:spcBef>
            </a:pPr>
            <a:r>
              <a:rPr lang="en-US" sz="2000" b="1" dirty="0" smtClean="0">
                <a:solidFill>
                  <a:srgbClr val="FF0000"/>
                </a:solidFill>
                <a:cs typeface="Arial" charset="0"/>
                <a:sym typeface="Arial" charset="0"/>
              </a:rPr>
              <a:t>*</a:t>
            </a:r>
            <a:r>
              <a:rPr lang="en-US" sz="2000" dirty="0" smtClean="0">
                <a:solidFill>
                  <a:srgbClr val="FF0000"/>
                </a:solidFill>
                <a:cs typeface="Arial" charset="0"/>
                <a:sym typeface="Arial" charset="0"/>
              </a:rPr>
              <a:t>Reduced risk of discontinuing treatment, </a:t>
            </a:r>
            <a:r>
              <a:rPr lang="en-US" sz="2000" dirty="0" err="1" smtClean="0">
                <a:solidFill>
                  <a:srgbClr val="FF0000"/>
                </a:solidFill>
                <a:cs typeface="Arial" charset="0"/>
                <a:sym typeface="Arial" charset="0"/>
              </a:rPr>
              <a:t>virological</a:t>
            </a:r>
            <a:r>
              <a:rPr lang="en-US" sz="2000" dirty="0" smtClean="0">
                <a:solidFill>
                  <a:srgbClr val="FF0000"/>
                </a:solidFill>
                <a:cs typeface="Arial" charset="0"/>
                <a:sym typeface="Arial" charset="0"/>
              </a:rPr>
              <a:t> failure or death; increasing evidence of NNRTI resistance among young children, especially in the context of PMTCT</a:t>
            </a:r>
            <a:endParaRPr lang="en-US" sz="2000" b="1" dirty="0">
              <a:solidFill>
                <a:srgbClr val="FF0000"/>
              </a:solidFill>
              <a:cs typeface="Arial" charset="0"/>
              <a:sym typeface="Arial" charset="0"/>
            </a:endParaRPr>
          </a:p>
        </p:txBody>
      </p:sp>
    </p:spTree>
    <p:extLst>
      <p:ext uri="{BB962C8B-B14F-4D97-AF65-F5344CB8AC3E}">
        <p14:creationId xmlns:p14="http://schemas.microsoft.com/office/powerpoint/2010/main" val="29958144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600" dirty="0" smtClean="0">
                <a:solidFill>
                  <a:srgbClr val="FFFF00"/>
                </a:solidFill>
              </a:rPr>
              <a:t>First Line ARV Treatment</a:t>
            </a:r>
            <a:endParaRPr lang="en-US" sz="3600" dirty="0">
              <a:solidFill>
                <a:srgbClr val="FFFF00"/>
              </a:solidFill>
            </a:endParaRPr>
          </a:p>
        </p:txBody>
      </p:sp>
      <p:sp>
        <p:nvSpPr>
          <p:cNvPr id="4" name="Rectangle 5"/>
          <p:cNvSpPr>
            <a:spLocks noGrp="1" noChangeArrowheads="1"/>
          </p:cNvSpPr>
          <p:nvPr>
            <p:ph type="body" sz="quarter" idx="13"/>
          </p:nvPr>
        </p:nvSpPr>
        <p:spPr>
          <a:ln/>
        </p:spPr>
        <p:txBody>
          <a:bodyPr lIns="25400" tIns="25400" rIns="5078" bIns="25400">
            <a:normAutofit/>
          </a:bodyPr>
          <a:lstStyle/>
          <a:p>
            <a:r>
              <a:rPr lang="en-US" sz="2400" u="sng" dirty="0" smtClean="0">
                <a:latin typeface="Arial Bold" charset="0"/>
                <a:cs typeface="Arial Bold" charset="0"/>
                <a:sym typeface="Arial Bold" charset="0"/>
              </a:rPr>
              <a:t>Child 3-10 years, or weight &lt; 35kg</a:t>
            </a:r>
            <a:r>
              <a:rPr lang="en-US" sz="2400" dirty="0" smtClean="0">
                <a:latin typeface="Arial Bold" charset="0"/>
                <a:cs typeface="Arial Bold" charset="0"/>
                <a:sym typeface="Arial Bold" charset="0"/>
              </a:rPr>
              <a:t>: </a:t>
            </a:r>
            <a:endParaRPr lang="en-US" sz="3600" dirty="0"/>
          </a:p>
        </p:txBody>
      </p:sp>
      <p:graphicFrame>
        <p:nvGraphicFramePr>
          <p:cNvPr id="5" name="Group 28"/>
          <p:cNvGraphicFramePr>
            <a:graphicFrameLocks noGrp="1"/>
          </p:cNvGraphicFramePr>
          <p:nvPr>
            <p:extLst>
              <p:ext uri="{D42A27DB-BD31-4B8C-83A1-F6EECF244321}">
                <p14:modId xmlns:p14="http://schemas.microsoft.com/office/powerpoint/2010/main" val="2556617420"/>
              </p:ext>
            </p:extLst>
          </p:nvPr>
        </p:nvGraphicFramePr>
        <p:xfrm>
          <a:off x="673100" y="2133600"/>
          <a:ext cx="8153400" cy="3291840"/>
        </p:xfrm>
        <a:graphic>
          <a:graphicData uri="http://schemas.openxmlformats.org/drawingml/2006/table">
            <a:tbl>
              <a:tblPr/>
              <a:tblGrid>
                <a:gridCol w="2772156"/>
                <a:gridCol w="2935224"/>
                <a:gridCol w="2446020"/>
              </a:tblGrid>
              <a:tr h="955040">
                <a:tc>
                  <a:txBody>
                    <a:bodyPr/>
                    <a:lstStyle/>
                    <a:p>
                      <a:pPr marL="39688" marR="0" lvl="0" indent="0" algn="ctr" defTabSz="914400" rtl="0" eaLnBrk="1" fontAlgn="base" latinLnBrk="0" hangingPunct="1">
                        <a:lnSpc>
                          <a:spcPct val="100000"/>
                        </a:lnSpc>
                        <a:spcBef>
                          <a:spcPct val="0"/>
                        </a:spcBef>
                        <a:spcAft>
                          <a:spcPct val="0"/>
                        </a:spcAft>
                        <a:buClr>
                          <a:srgbClr val="996633"/>
                        </a:buClr>
                        <a:buSzPct val="50000"/>
                        <a:buFont typeface="Wingdings 2" pitchFamily="18" charset="2"/>
                        <a:buNone/>
                        <a:tabLst/>
                        <a:defRPr/>
                      </a:pPr>
                      <a:endParaRPr kumimoji="0" lang="en-US" sz="2400" b="1" i="0" u="none" strike="noStrike" cap="none" normalizeH="0" baseline="0" dirty="0" smtClean="0">
                        <a:ln>
                          <a:noFill/>
                        </a:ln>
                        <a:solidFill>
                          <a:schemeClr val="tx1"/>
                        </a:solidFill>
                        <a:effectLst/>
                        <a:latin typeface="Arial" charset="0"/>
                        <a:sym typeface="Arial" charset="0"/>
                      </a:endParaRPr>
                    </a:p>
                    <a:p>
                      <a:pPr marL="39688" marR="0" lvl="0" indent="0" algn="ctr" defTabSz="914400" rtl="0" eaLnBrk="1" fontAlgn="base" latinLnBrk="0" hangingPunct="1">
                        <a:lnSpc>
                          <a:spcPct val="100000"/>
                        </a:lnSpc>
                        <a:spcBef>
                          <a:spcPct val="0"/>
                        </a:spcBef>
                        <a:spcAft>
                          <a:spcPct val="0"/>
                        </a:spcAft>
                        <a:buClr>
                          <a:srgbClr val="996633"/>
                        </a:buClr>
                        <a:buSzPct val="50000"/>
                        <a:buFont typeface="Wingdings 2" pitchFamily="18" charset="2"/>
                        <a:buNone/>
                        <a:tabLst/>
                        <a:defRPr/>
                      </a:pPr>
                      <a:r>
                        <a:rPr kumimoji="0" lang="en-US" sz="2400" b="1" i="0" u="none" strike="noStrike" cap="none" normalizeH="0" baseline="0" dirty="0" err="1" smtClean="0">
                          <a:ln>
                            <a:noFill/>
                          </a:ln>
                          <a:solidFill>
                            <a:schemeClr val="tx1"/>
                          </a:solidFill>
                          <a:effectLst/>
                          <a:latin typeface="Arial" charset="0"/>
                          <a:sym typeface="Arial" charset="0"/>
                        </a:rPr>
                        <a:t>Abacavir</a:t>
                      </a:r>
                      <a:r>
                        <a:rPr kumimoji="0" lang="en-US" sz="2400" b="1" i="0" u="none" strike="noStrike" cap="none" normalizeH="0" baseline="0" dirty="0" smtClean="0">
                          <a:ln>
                            <a:noFill/>
                          </a:ln>
                          <a:solidFill>
                            <a:schemeClr val="tx1"/>
                          </a:solidFill>
                          <a:effectLst/>
                          <a:latin typeface="Arial" charset="0"/>
                          <a:sym typeface="Arial" charset="0"/>
                        </a:rPr>
                        <a:t> (ABC)</a:t>
                      </a:r>
                    </a:p>
                  </a:txBody>
                  <a:tcPr marL="50800" marR="50800" marT="50800" marB="5080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39688" marR="0" lvl="0" indent="0" algn="ctr" defTabSz="914400" rtl="0" eaLnBrk="1" fontAlgn="base" latinLnBrk="0" hangingPunct="1">
                        <a:lnSpc>
                          <a:spcPct val="100000"/>
                        </a:lnSpc>
                        <a:spcBef>
                          <a:spcPct val="0"/>
                        </a:spcBef>
                        <a:spcAft>
                          <a:spcPct val="0"/>
                        </a:spcAft>
                        <a:buClr>
                          <a:srgbClr val="996633"/>
                        </a:buClr>
                        <a:buSzPct val="50000"/>
                        <a:buFont typeface="Wingdings 2" pitchFamily="18" charset="2"/>
                        <a:buNone/>
                        <a:tabLst/>
                      </a:pPr>
                      <a:endParaRPr kumimoji="0" lang="en-US" sz="2400" b="1" i="0" u="none" strike="noStrike" cap="none" normalizeH="0" baseline="0" dirty="0" smtClean="0">
                        <a:ln>
                          <a:noFill/>
                        </a:ln>
                        <a:solidFill>
                          <a:schemeClr val="tx1"/>
                        </a:solidFill>
                        <a:effectLst/>
                        <a:latin typeface="Arial" charset="0"/>
                        <a:sym typeface="Arial" charset="0"/>
                      </a:endParaRPr>
                    </a:p>
                    <a:p>
                      <a:pPr marL="39688" marR="0" lvl="0" indent="0" algn="ctr" defTabSz="914400" rtl="0" eaLnBrk="1" fontAlgn="base" latinLnBrk="0" hangingPunct="1">
                        <a:lnSpc>
                          <a:spcPct val="100000"/>
                        </a:lnSpc>
                        <a:spcBef>
                          <a:spcPct val="0"/>
                        </a:spcBef>
                        <a:spcAft>
                          <a:spcPct val="0"/>
                        </a:spcAft>
                        <a:buClr>
                          <a:srgbClr val="996633"/>
                        </a:buClr>
                        <a:buSzPct val="50000"/>
                        <a:buFont typeface="Wingdings 2" pitchFamily="18" charset="2"/>
                        <a:buNone/>
                        <a:tabLst/>
                      </a:pPr>
                      <a:r>
                        <a:rPr kumimoji="0" lang="en-US" sz="2400" b="1" i="0" u="none" strike="noStrike" cap="none" normalizeH="0" baseline="0" dirty="0" smtClean="0">
                          <a:ln>
                            <a:noFill/>
                          </a:ln>
                          <a:solidFill>
                            <a:schemeClr val="tx1"/>
                          </a:solidFill>
                          <a:effectLst/>
                          <a:latin typeface="Arial" charset="0"/>
                          <a:sym typeface="Arial" charset="0"/>
                        </a:rPr>
                        <a:t>Lamivudine (3TC)</a:t>
                      </a: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39688" marR="0" lvl="0" indent="0" algn="ctr" defTabSz="914400" rtl="0" eaLnBrk="1" fontAlgn="base" latinLnBrk="0" hangingPunct="1">
                        <a:lnSpc>
                          <a:spcPct val="100000"/>
                        </a:lnSpc>
                        <a:spcBef>
                          <a:spcPct val="0"/>
                        </a:spcBef>
                        <a:spcAft>
                          <a:spcPct val="0"/>
                        </a:spcAft>
                        <a:buClr>
                          <a:srgbClr val="996633"/>
                        </a:buClr>
                        <a:buSzPct val="50000"/>
                        <a:buFont typeface="Wingdings 2" pitchFamily="18" charset="2"/>
                        <a:buNone/>
                        <a:tabLst/>
                      </a:pPr>
                      <a:r>
                        <a:rPr kumimoji="0" lang="en-US" sz="2400" b="1" i="0" u="none" strike="noStrike" cap="none" normalizeH="0" baseline="0" dirty="0" err="1" smtClean="0">
                          <a:ln>
                            <a:noFill/>
                          </a:ln>
                          <a:solidFill>
                            <a:schemeClr val="tx1"/>
                          </a:solidFill>
                          <a:effectLst/>
                          <a:latin typeface="Arial" charset="0"/>
                          <a:sym typeface="Arial" charset="0"/>
                        </a:rPr>
                        <a:t>Efavirenz</a:t>
                      </a:r>
                      <a:r>
                        <a:rPr kumimoji="0" lang="en-US" sz="2400" b="1" i="0" u="none" strike="noStrike" cap="none" normalizeH="0" baseline="0" dirty="0" smtClean="0">
                          <a:ln>
                            <a:noFill/>
                          </a:ln>
                          <a:solidFill>
                            <a:schemeClr val="tx1"/>
                          </a:solidFill>
                          <a:effectLst/>
                          <a:latin typeface="Arial" charset="0"/>
                          <a:sym typeface="Arial" charset="0"/>
                        </a:rPr>
                        <a:t> (EFV)</a:t>
                      </a:r>
                      <a:endParaRPr kumimoji="0" lang="en-US" sz="2400" b="0" i="0" u="none" strike="noStrike" cap="none" normalizeH="0" baseline="0" dirty="0" smtClean="0">
                        <a:ln>
                          <a:noFill/>
                        </a:ln>
                        <a:solidFill>
                          <a:schemeClr val="tx1"/>
                        </a:solidFill>
                        <a:effectLst/>
                        <a:latin typeface="Arial" charset="0"/>
                        <a:sym typeface="Arial" charset="0"/>
                      </a:endParaRPr>
                    </a:p>
                    <a:p>
                      <a:pPr marL="39688" marR="0" lvl="0" indent="0" algn="ctr" defTabSz="914400" rtl="0" eaLnBrk="1" fontAlgn="base" latinLnBrk="0" hangingPunct="1">
                        <a:lnSpc>
                          <a:spcPct val="100000"/>
                        </a:lnSpc>
                        <a:spcBef>
                          <a:spcPct val="0"/>
                        </a:spcBef>
                        <a:spcAft>
                          <a:spcPct val="0"/>
                        </a:spcAft>
                        <a:buClr>
                          <a:srgbClr val="996633"/>
                        </a:buClr>
                        <a:buSzPct val="50000"/>
                        <a:buFont typeface="Wingdings 2" pitchFamily="18" charset="2"/>
                        <a:buNone/>
                        <a:tabLst/>
                      </a:pPr>
                      <a:r>
                        <a:rPr kumimoji="0" lang="en-US" sz="2400" b="0" i="0" u="none" strike="noStrike" cap="none" normalizeH="0" baseline="0" dirty="0" smtClean="0">
                          <a:ln>
                            <a:noFill/>
                          </a:ln>
                          <a:solidFill>
                            <a:srgbClr val="FF0000"/>
                          </a:solidFill>
                          <a:effectLst/>
                          <a:latin typeface="Arial" charset="0"/>
                          <a:sym typeface="Arial" charset="0"/>
                        </a:rPr>
                        <a:t>(preferred)</a:t>
                      </a:r>
                    </a:p>
                  </a:txBody>
                  <a:tcPr marL="50800" marR="50800" marT="50800" marB="5080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r>
              <a:tr h="822960">
                <a:tc>
                  <a:txBody>
                    <a:bodyPr/>
                    <a:lstStyle/>
                    <a:p>
                      <a:pPr marL="39688" marR="0" lvl="0" indent="0" algn="l" defTabSz="914400" rtl="0" eaLnBrk="1" fontAlgn="base" latinLnBrk="0" hangingPunct="1">
                        <a:lnSpc>
                          <a:spcPct val="100000"/>
                        </a:lnSpc>
                        <a:spcBef>
                          <a:spcPct val="0"/>
                        </a:spcBef>
                        <a:spcAft>
                          <a:spcPct val="0"/>
                        </a:spcAft>
                        <a:buClr>
                          <a:srgbClr val="996633"/>
                        </a:buClr>
                        <a:buSzPct val="50000"/>
                        <a:buFont typeface="Wingdings 2" pitchFamily="18" charset="2"/>
                        <a:buNone/>
                        <a:tabLst/>
                      </a:pPr>
                      <a:r>
                        <a:rPr kumimoji="0" lang="en-US" sz="2000" b="0" i="0" u="sng" strike="noStrike" cap="none" normalizeH="0" baseline="0" dirty="0" smtClean="0">
                          <a:ln>
                            <a:noFill/>
                          </a:ln>
                          <a:solidFill>
                            <a:schemeClr val="tx1"/>
                          </a:solidFill>
                          <a:effectLst/>
                          <a:latin typeface="Arial" charset="0"/>
                          <a:sym typeface="Arial" charset="0"/>
                        </a:rPr>
                        <a:t>Alternatives:</a:t>
                      </a:r>
                    </a:p>
                    <a:p>
                      <a:pPr marL="39688" marR="0" lvl="0" indent="0" algn="ctr" defTabSz="914400" rtl="0" eaLnBrk="1" fontAlgn="base" latinLnBrk="0" hangingPunct="1">
                        <a:lnSpc>
                          <a:spcPct val="100000"/>
                        </a:lnSpc>
                        <a:spcBef>
                          <a:spcPct val="0"/>
                        </a:spcBef>
                        <a:spcAft>
                          <a:spcPct val="0"/>
                        </a:spcAft>
                        <a:buClr>
                          <a:srgbClr val="996633"/>
                        </a:buClr>
                        <a:buSzPct val="50000"/>
                        <a:buFont typeface="Wingdings 2" pitchFamily="18" charset="2"/>
                        <a:buNone/>
                        <a:tabLst/>
                      </a:pPr>
                      <a:r>
                        <a:rPr kumimoji="0" lang="en-US" sz="2000" b="0" i="0" u="none" strike="noStrike" cap="none" normalizeH="0" baseline="0" dirty="0" err="1" smtClean="0">
                          <a:ln>
                            <a:noFill/>
                          </a:ln>
                          <a:solidFill>
                            <a:schemeClr val="tx1"/>
                          </a:solidFill>
                          <a:effectLst/>
                          <a:latin typeface="Arial" charset="0"/>
                          <a:sym typeface="Arial" charset="0"/>
                        </a:rPr>
                        <a:t>Zidovudine</a:t>
                      </a:r>
                      <a:r>
                        <a:rPr kumimoji="0" lang="en-US" sz="2000" b="0" i="0" u="none" strike="noStrike" cap="none" normalizeH="0" baseline="0" dirty="0" smtClean="0">
                          <a:ln>
                            <a:noFill/>
                          </a:ln>
                          <a:solidFill>
                            <a:schemeClr val="tx1"/>
                          </a:solidFill>
                          <a:effectLst/>
                          <a:latin typeface="Arial" charset="0"/>
                          <a:sym typeface="Arial" charset="0"/>
                        </a:rPr>
                        <a:t> (AZT)</a:t>
                      </a:r>
                    </a:p>
                    <a:p>
                      <a:pPr marL="39688" marR="0" lvl="0" indent="0" algn="ctr" defTabSz="914400" rtl="0" eaLnBrk="1" fontAlgn="base" latinLnBrk="0" hangingPunct="1">
                        <a:lnSpc>
                          <a:spcPct val="100000"/>
                        </a:lnSpc>
                        <a:spcBef>
                          <a:spcPct val="0"/>
                        </a:spcBef>
                        <a:spcAft>
                          <a:spcPct val="0"/>
                        </a:spcAft>
                        <a:buClr>
                          <a:srgbClr val="996633"/>
                        </a:buClr>
                        <a:buSzPct val="50000"/>
                        <a:buFont typeface="Wingdings 2" pitchFamily="18" charset="2"/>
                        <a:buNone/>
                        <a:tabLst/>
                      </a:pPr>
                      <a:endParaRPr kumimoji="0" lang="en-US" sz="2000" b="0" i="0" u="none" strike="noStrike" cap="none" normalizeH="0" baseline="0" dirty="0" smtClean="0">
                        <a:ln>
                          <a:noFill/>
                        </a:ln>
                        <a:solidFill>
                          <a:schemeClr val="tx1"/>
                        </a:solidFill>
                        <a:effectLst/>
                        <a:latin typeface="Arial" charset="0"/>
                        <a:sym typeface="Arial" charset="0"/>
                      </a:endParaRPr>
                    </a:p>
                  </a:txBody>
                  <a:tcPr marL="50800" marR="50800" marT="50800" marB="5080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lnTlToBr>
                      <a:noFill/>
                    </a:lnTlToBr>
                    <a:lnBlToTr>
                      <a:noFill/>
                    </a:lnBlToTr>
                    <a:solidFill>
                      <a:schemeClr val="tx2">
                        <a:lumMod val="20000"/>
                        <a:lumOff val="80000"/>
                      </a:schemeClr>
                    </a:solidFill>
                  </a:tcPr>
                </a:tc>
                <a:tc>
                  <a:txBody>
                    <a:bodyPr/>
                    <a:lstStyle/>
                    <a:p>
                      <a:pPr marL="39688" marR="0" lvl="0" indent="0" algn="ctr" defTabSz="914400" rtl="0" eaLnBrk="1" fontAlgn="base" latinLnBrk="0" hangingPunct="1">
                        <a:lnSpc>
                          <a:spcPct val="100000"/>
                        </a:lnSpc>
                        <a:spcBef>
                          <a:spcPct val="0"/>
                        </a:spcBef>
                        <a:spcAft>
                          <a:spcPct val="0"/>
                        </a:spcAft>
                        <a:buClr>
                          <a:srgbClr val="996633"/>
                        </a:buClr>
                        <a:buSzPct val="50000"/>
                        <a:buFont typeface="Wingdings 2" pitchFamily="18" charset="2"/>
                        <a:buNone/>
                        <a:tabLst/>
                      </a:pPr>
                      <a:endParaRPr kumimoji="0" lang="en-US" sz="2000" b="0" i="0" u="none" strike="noStrike" cap="none" normalizeH="0" baseline="0" dirty="0" smtClean="0">
                        <a:ln>
                          <a:noFill/>
                        </a:ln>
                        <a:solidFill>
                          <a:schemeClr val="tx1"/>
                        </a:solidFill>
                        <a:effectLst/>
                        <a:latin typeface="Arial" charset="0"/>
                        <a:sym typeface="Arial" charset="0"/>
                      </a:endParaRPr>
                    </a:p>
                    <a:p>
                      <a:pPr marL="39688" marR="0" lvl="0" indent="0" algn="ctr" defTabSz="914400" rtl="0" eaLnBrk="1" fontAlgn="base" latinLnBrk="0" hangingPunct="1">
                        <a:lnSpc>
                          <a:spcPct val="100000"/>
                        </a:lnSpc>
                        <a:spcBef>
                          <a:spcPct val="0"/>
                        </a:spcBef>
                        <a:spcAft>
                          <a:spcPct val="0"/>
                        </a:spcAft>
                        <a:buClr>
                          <a:srgbClr val="996633"/>
                        </a:buClr>
                        <a:buSzPct val="50000"/>
                        <a:buFont typeface="Wingdings 2" pitchFamily="18" charset="2"/>
                        <a:buNone/>
                        <a:tabLst/>
                      </a:pPr>
                      <a:r>
                        <a:rPr kumimoji="0" lang="en-US" sz="2000" b="0" i="0" u="none" strike="noStrike" cap="none" normalizeH="0" baseline="0" dirty="0" smtClean="0">
                          <a:ln>
                            <a:noFill/>
                          </a:ln>
                          <a:solidFill>
                            <a:schemeClr val="tx1"/>
                          </a:solidFill>
                          <a:effectLst/>
                          <a:latin typeface="Arial" charset="0"/>
                          <a:sym typeface="Arial" charset="0"/>
                        </a:rPr>
                        <a:t>Lamivudine (3TC)</a:t>
                      </a:r>
                    </a:p>
                    <a:p>
                      <a:pPr marL="39688" marR="0" lvl="0" indent="0" algn="ctr" defTabSz="914400" rtl="0" eaLnBrk="1" fontAlgn="base" latinLnBrk="0" hangingPunct="1">
                        <a:lnSpc>
                          <a:spcPct val="100000"/>
                        </a:lnSpc>
                        <a:spcBef>
                          <a:spcPct val="0"/>
                        </a:spcBef>
                        <a:spcAft>
                          <a:spcPct val="0"/>
                        </a:spcAft>
                        <a:buClr>
                          <a:srgbClr val="996633"/>
                        </a:buClr>
                        <a:buSzPct val="50000"/>
                        <a:buFont typeface="Wingdings 2" pitchFamily="18" charset="2"/>
                        <a:buNone/>
                        <a:tabLst/>
                      </a:pPr>
                      <a:endParaRPr kumimoji="0" lang="en-US" sz="2000" b="0" i="0" u="none" strike="noStrike" cap="none" normalizeH="0" baseline="0" dirty="0" smtClean="0">
                        <a:ln>
                          <a:noFill/>
                        </a:ln>
                        <a:solidFill>
                          <a:schemeClr val="tx1"/>
                        </a:solidFill>
                        <a:effectLst/>
                        <a:latin typeface="Arial" charset="0"/>
                        <a:sym typeface="Arial" charset="0"/>
                      </a:endParaRP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lnTlToBr>
                      <a:noFill/>
                    </a:lnTlToBr>
                    <a:lnBlToTr>
                      <a:noFill/>
                    </a:lnBlToTr>
                    <a:solidFill>
                      <a:schemeClr val="tx2">
                        <a:lumMod val="20000"/>
                        <a:lumOff val="80000"/>
                      </a:schemeClr>
                    </a:solidFill>
                  </a:tcPr>
                </a:tc>
                <a:tc>
                  <a:txBody>
                    <a:bodyPr/>
                    <a:lstStyle/>
                    <a:p>
                      <a:pPr marL="39688" marR="0" lvl="0" indent="0" algn="ctr" defTabSz="914400" rtl="0" eaLnBrk="1" fontAlgn="base" latinLnBrk="0" hangingPunct="1">
                        <a:lnSpc>
                          <a:spcPct val="100000"/>
                        </a:lnSpc>
                        <a:spcBef>
                          <a:spcPct val="0"/>
                        </a:spcBef>
                        <a:spcAft>
                          <a:spcPct val="0"/>
                        </a:spcAft>
                        <a:buClr>
                          <a:srgbClr val="996633"/>
                        </a:buClr>
                        <a:buSzPct val="50000"/>
                        <a:buFont typeface="Wingdings 2" pitchFamily="18" charset="2"/>
                        <a:buNone/>
                        <a:tabLst/>
                      </a:pPr>
                      <a:endParaRPr kumimoji="0" lang="en-US" sz="2400" b="0" i="0" u="none" strike="noStrike" cap="none" normalizeH="0" baseline="0" dirty="0" smtClean="0">
                        <a:ln>
                          <a:noFill/>
                        </a:ln>
                        <a:solidFill>
                          <a:srgbClr val="FF0000"/>
                        </a:solidFill>
                        <a:effectLst/>
                        <a:latin typeface="Arial" charset="0"/>
                        <a:sym typeface="Arial" charset="0"/>
                      </a:endParaRPr>
                    </a:p>
                    <a:p>
                      <a:pPr marL="39688" marR="0" lvl="0" indent="0" algn="ctr" defTabSz="914400" rtl="0" eaLnBrk="1" fontAlgn="base" latinLnBrk="0" hangingPunct="1">
                        <a:lnSpc>
                          <a:spcPct val="100000"/>
                        </a:lnSpc>
                        <a:spcBef>
                          <a:spcPct val="0"/>
                        </a:spcBef>
                        <a:spcAft>
                          <a:spcPct val="0"/>
                        </a:spcAft>
                        <a:buClr>
                          <a:srgbClr val="996633"/>
                        </a:buClr>
                        <a:buSzPct val="50000"/>
                        <a:buFont typeface="Wingdings 2" pitchFamily="18" charset="2"/>
                        <a:buNone/>
                        <a:tabLst/>
                      </a:pPr>
                      <a:r>
                        <a:rPr kumimoji="0" lang="en-US" sz="2000" b="0" i="0" u="none" strike="noStrike" cap="none" normalizeH="0" baseline="0" dirty="0" smtClean="0">
                          <a:ln>
                            <a:noFill/>
                          </a:ln>
                          <a:solidFill>
                            <a:schemeClr val="tx1"/>
                          </a:solidFill>
                          <a:effectLst/>
                          <a:latin typeface="Arial" charset="0"/>
                          <a:sym typeface="Arial" charset="0"/>
                        </a:rPr>
                        <a:t>EFV/NVP</a:t>
                      </a:r>
                    </a:p>
                  </a:txBody>
                  <a:tcPr marL="50800" marR="50800" marT="50800" marB="5080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lnTlToBr>
                      <a:noFill/>
                    </a:lnTlToBr>
                    <a:lnBlToTr>
                      <a:noFill/>
                    </a:lnBlToTr>
                    <a:solidFill>
                      <a:schemeClr val="tx2">
                        <a:lumMod val="20000"/>
                        <a:lumOff val="80000"/>
                      </a:schemeClr>
                    </a:solidFill>
                  </a:tcPr>
                </a:tc>
              </a:tr>
              <a:tr h="1178560">
                <a:tc>
                  <a:txBody>
                    <a:bodyPr/>
                    <a:lstStyle/>
                    <a:p>
                      <a:pPr marL="39688" marR="0" lvl="0" indent="0" algn="ctr" defTabSz="914400" rtl="0" eaLnBrk="1" fontAlgn="base" latinLnBrk="0" hangingPunct="1">
                        <a:lnSpc>
                          <a:spcPct val="100000"/>
                        </a:lnSpc>
                        <a:spcBef>
                          <a:spcPct val="0"/>
                        </a:spcBef>
                        <a:spcAft>
                          <a:spcPct val="0"/>
                        </a:spcAft>
                        <a:buClr>
                          <a:srgbClr val="996633"/>
                        </a:buClr>
                        <a:buSzPct val="50000"/>
                        <a:buFont typeface="Wingdings 2" pitchFamily="18" charset="2"/>
                        <a:buNone/>
                        <a:tabLst/>
                        <a:defRPr/>
                      </a:pPr>
                      <a:endParaRPr kumimoji="0" lang="en-US" sz="2000" b="0" i="0" u="none" strike="noStrike" cap="none" normalizeH="0" baseline="0" dirty="0" smtClean="0">
                        <a:ln>
                          <a:noFill/>
                        </a:ln>
                        <a:solidFill>
                          <a:schemeClr val="tx1"/>
                        </a:solidFill>
                        <a:effectLst/>
                        <a:latin typeface="Arial" charset="0"/>
                        <a:sym typeface="Arial" charset="0"/>
                      </a:endParaRPr>
                    </a:p>
                    <a:p>
                      <a:pPr marL="39688" marR="0" lvl="0" indent="0" algn="ctr" defTabSz="914400" rtl="0" eaLnBrk="1" fontAlgn="base" latinLnBrk="0" hangingPunct="1">
                        <a:lnSpc>
                          <a:spcPct val="100000"/>
                        </a:lnSpc>
                        <a:spcBef>
                          <a:spcPct val="0"/>
                        </a:spcBef>
                        <a:spcAft>
                          <a:spcPct val="0"/>
                        </a:spcAft>
                        <a:buClr>
                          <a:srgbClr val="996633"/>
                        </a:buClr>
                        <a:buSzPct val="50000"/>
                        <a:buFont typeface="Wingdings 2" pitchFamily="18" charset="2"/>
                        <a:buNone/>
                        <a:tabLst/>
                        <a:defRPr/>
                      </a:pPr>
                      <a:r>
                        <a:rPr kumimoji="0" lang="en-US" sz="2000" b="0" i="0" u="none" strike="noStrike" cap="none" normalizeH="0" baseline="0" dirty="0" err="1" smtClean="0">
                          <a:ln>
                            <a:noFill/>
                          </a:ln>
                          <a:solidFill>
                            <a:schemeClr val="tx1"/>
                          </a:solidFill>
                          <a:effectLst/>
                          <a:latin typeface="Arial" charset="0"/>
                          <a:sym typeface="Arial" charset="0"/>
                        </a:rPr>
                        <a:t>Tenofovir</a:t>
                      </a:r>
                      <a:r>
                        <a:rPr kumimoji="0" lang="en-US" sz="2000" b="0" i="0" u="none" strike="noStrike" cap="none" normalizeH="0" baseline="0" dirty="0" smtClean="0">
                          <a:ln>
                            <a:noFill/>
                          </a:ln>
                          <a:solidFill>
                            <a:schemeClr val="tx1"/>
                          </a:solidFill>
                          <a:effectLst/>
                          <a:latin typeface="Arial" charset="0"/>
                          <a:sym typeface="Arial" charset="0"/>
                        </a:rPr>
                        <a:t> (TDF)</a:t>
                      </a:r>
                    </a:p>
                    <a:p>
                      <a:pPr marL="39688" marR="0" lvl="0" indent="0" algn="ctr" defTabSz="914400" rtl="0" eaLnBrk="1" fontAlgn="base" latinLnBrk="0" hangingPunct="1">
                        <a:lnSpc>
                          <a:spcPct val="100000"/>
                        </a:lnSpc>
                        <a:spcBef>
                          <a:spcPct val="0"/>
                        </a:spcBef>
                        <a:spcAft>
                          <a:spcPct val="0"/>
                        </a:spcAft>
                        <a:buClr>
                          <a:srgbClr val="996633"/>
                        </a:buClr>
                        <a:buSzPct val="50000"/>
                        <a:buFont typeface="Wingdings 2" pitchFamily="18" charset="2"/>
                        <a:buNone/>
                        <a:tabLst/>
                      </a:pPr>
                      <a:endParaRPr kumimoji="0" lang="en-US" sz="2000" b="0" i="0" u="none" strike="noStrike" cap="none" normalizeH="0" baseline="0" dirty="0" smtClean="0">
                        <a:ln>
                          <a:noFill/>
                        </a:ln>
                        <a:solidFill>
                          <a:schemeClr val="tx1"/>
                        </a:solidFill>
                        <a:effectLst/>
                        <a:latin typeface="Arial" charset="0"/>
                        <a:sym typeface="Arial" charset="0"/>
                      </a:endParaRPr>
                    </a:p>
                  </a:txBody>
                  <a:tcPr marL="50800" marR="50800" marT="50800" marB="5080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ash"/>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39688" marR="0" lvl="0" indent="0" algn="ctr" defTabSz="914400" rtl="0" eaLnBrk="1" fontAlgn="base" latinLnBrk="0" hangingPunct="1">
                        <a:lnSpc>
                          <a:spcPct val="100000"/>
                        </a:lnSpc>
                        <a:spcBef>
                          <a:spcPct val="0"/>
                        </a:spcBef>
                        <a:spcAft>
                          <a:spcPct val="0"/>
                        </a:spcAft>
                        <a:buClr>
                          <a:srgbClr val="996633"/>
                        </a:buClr>
                        <a:buSzPct val="50000"/>
                        <a:buFont typeface="Wingdings 2" pitchFamily="18" charset="2"/>
                        <a:buNone/>
                        <a:tabLst/>
                        <a:defRPr/>
                      </a:pPr>
                      <a:endParaRPr kumimoji="0" lang="en-US" sz="2000" b="0" i="0" u="none" strike="noStrike" cap="none" normalizeH="0" baseline="0" dirty="0" smtClean="0">
                        <a:ln>
                          <a:noFill/>
                        </a:ln>
                        <a:solidFill>
                          <a:schemeClr val="tx1"/>
                        </a:solidFill>
                        <a:effectLst/>
                        <a:latin typeface="Arial" charset="0"/>
                        <a:sym typeface="Arial" charset="0"/>
                      </a:endParaRPr>
                    </a:p>
                    <a:p>
                      <a:pPr marL="39688" marR="0" lvl="0" indent="0" algn="ctr" defTabSz="914400" rtl="0" eaLnBrk="1" fontAlgn="base" latinLnBrk="0" hangingPunct="1">
                        <a:lnSpc>
                          <a:spcPct val="100000"/>
                        </a:lnSpc>
                        <a:spcBef>
                          <a:spcPct val="0"/>
                        </a:spcBef>
                        <a:spcAft>
                          <a:spcPct val="0"/>
                        </a:spcAft>
                        <a:buClr>
                          <a:srgbClr val="996633"/>
                        </a:buClr>
                        <a:buSzPct val="50000"/>
                        <a:buFont typeface="Wingdings 2" pitchFamily="18" charset="2"/>
                        <a:buNone/>
                        <a:tabLst/>
                        <a:defRPr/>
                      </a:pPr>
                      <a:r>
                        <a:rPr kumimoji="0" lang="en-US" sz="2000" b="0" i="0" u="none" strike="noStrike" cap="none" normalizeH="0" baseline="0" dirty="0" smtClean="0">
                          <a:ln>
                            <a:noFill/>
                          </a:ln>
                          <a:solidFill>
                            <a:schemeClr val="tx1"/>
                          </a:solidFill>
                          <a:effectLst/>
                          <a:latin typeface="Arial" charset="0"/>
                          <a:sym typeface="Arial" charset="0"/>
                        </a:rPr>
                        <a:t>Lamivudine (3TC)/ </a:t>
                      </a:r>
                      <a:r>
                        <a:rPr kumimoji="0" lang="en-US" sz="2000" b="0" i="0" u="none" strike="noStrike" cap="none" normalizeH="0" baseline="0" dirty="0" err="1" smtClean="0">
                          <a:ln>
                            <a:noFill/>
                          </a:ln>
                          <a:solidFill>
                            <a:schemeClr val="tx1"/>
                          </a:solidFill>
                          <a:effectLst/>
                          <a:latin typeface="Arial" charset="0"/>
                          <a:sym typeface="Arial" charset="0"/>
                        </a:rPr>
                        <a:t>Emtricitabine</a:t>
                      </a:r>
                      <a:r>
                        <a:rPr kumimoji="0" lang="en-US" sz="2000" b="0" i="0" u="none" strike="noStrike" cap="none" normalizeH="0" baseline="0" dirty="0" smtClean="0">
                          <a:ln>
                            <a:noFill/>
                          </a:ln>
                          <a:solidFill>
                            <a:schemeClr val="tx1"/>
                          </a:solidFill>
                          <a:effectLst/>
                          <a:latin typeface="Arial" charset="0"/>
                          <a:sym typeface="Arial" charset="0"/>
                        </a:rPr>
                        <a:t> (FTC)</a:t>
                      </a:r>
                    </a:p>
                    <a:p>
                      <a:pPr marL="39688" marR="0" lvl="0" indent="0" algn="ctr" defTabSz="914400" rtl="0" eaLnBrk="1" fontAlgn="base" latinLnBrk="0" hangingPunct="1">
                        <a:lnSpc>
                          <a:spcPct val="100000"/>
                        </a:lnSpc>
                        <a:spcBef>
                          <a:spcPct val="0"/>
                        </a:spcBef>
                        <a:spcAft>
                          <a:spcPct val="0"/>
                        </a:spcAft>
                        <a:buClr>
                          <a:srgbClr val="996633"/>
                        </a:buClr>
                        <a:buSzPct val="50000"/>
                        <a:buFont typeface="Wingdings 2" pitchFamily="18" charset="2"/>
                        <a:buNone/>
                        <a:tabLst/>
                      </a:pPr>
                      <a:endParaRPr kumimoji="0" lang="en-US" sz="2000" b="0" i="0" u="none" strike="noStrike" cap="none" normalizeH="0" baseline="0" dirty="0" smtClean="0">
                        <a:ln>
                          <a:noFill/>
                        </a:ln>
                        <a:solidFill>
                          <a:schemeClr val="tx1"/>
                        </a:solidFill>
                        <a:effectLst/>
                        <a:latin typeface="Arial" charset="0"/>
                        <a:sym typeface="Arial" charset="0"/>
                      </a:endParaRP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ash"/>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39688" marR="0" lvl="0" indent="0" algn="ctr" defTabSz="914400" rtl="0" eaLnBrk="1" fontAlgn="base" latinLnBrk="0" hangingPunct="1">
                        <a:lnSpc>
                          <a:spcPct val="100000"/>
                        </a:lnSpc>
                        <a:spcBef>
                          <a:spcPct val="0"/>
                        </a:spcBef>
                        <a:spcAft>
                          <a:spcPct val="0"/>
                        </a:spcAft>
                        <a:buClr>
                          <a:srgbClr val="996633"/>
                        </a:buClr>
                        <a:buSzPct val="50000"/>
                        <a:buFont typeface="Wingdings 2" pitchFamily="18" charset="2"/>
                        <a:buNone/>
                        <a:tabLst/>
                        <a:defRPr/>
                      </a:pPr>
                      <a:endParaRPr kumimoji="0" lang="en-US" sz="2400" b="0" i="0" u="none" strike="noStrike" cap="none" normalizeH="0" baseline="0" dirty="0" smtClean="0">
                        <a:ln>
                          <a:noFill/>
                        </a:ln>
                        <a:solidFill>
                          <a:schemeClr val="tx1"/>
                        </a:solidFill>
                        <a:effectLst/>
                        <a:latin typeface="Arial" charset="0"/>
                        <a:sym typeface="Arial" charset="0"/>
                      </a:endParaRPr>
                    </a:p>
                    <a:p>
                      <a:pPr marL="39688" marR="0" lvl="0" indent="0" algn="ctr" defTabSz="914400" rtl="0" eaLnBrk="1" fontAlgn="base" latinLnBrk="0" hangingPunct="1">
                        <a:lnSpc>
                          <a:spcPct val="100000"/>
                        </a:lnSpc>
                        <a:spcBef>
                          <a:spcPct val="0"/>
                        </a:spcBef>
                        <a:spcAft>
                          <a:spcPct val="0"/>
                        </a:spcAft>
                        <a:buClr>
                          <a:srgbClr val="996633"/>
                        </a:buClr>
                        <a:buSzPct val="50000"/>
                        <a:buFont typeface="Wingdings 2" pitchFamily="18" charset="2"/>
                        <a:buNone/>
                        <a:tabLst/>
                        <a:defRPr/>
                      </a:pPr>
                      <a:r>
                        <a:rPr kumimoji="0" lang="en-US" sz="2000" b="0" i="0" u="none" strike="noStrike" cap="none" normalizeH="0" baseline="0" dirty="0" smtClean="0">
                          <a:ln>
                            <a:noFill/>
                          </a:ln>
                          <a:solidFill>
                            <a:schemeClr val="tx1"/>
                          </a:solidFill>
                          <a:effectLst/>
                          <a:latin typeface="Arial" charset="0"/>
                          <a:sym typeface="Arial" charset="0"/>
                        </a:rPr>
                        <a:t>EFV/NVP</a:t>
                      </a:r>
                      <a:endParaRPr kumimoji="0" lang="en-US" sz="2400" b="0" i="0" u="none" strike="noStrike" cap="none" normalizeH="0" baseline="0" dirty="0" smtClean="0">
                        <a:ln>
                          <a:noFill/>
                        </a:ln>
                        <a:solidFill>
                          <a:schemeClr val="tx1"/>
                        </a:solidFill>
                        <a:effectLst/>
                        <a:latin typeface="Arial" charset="0"/>
                        <a:sym typeface="Arial" charset="0"/>
                      </a:endParaRPr>
                    </a:p>
                    <a:p>
                      <a:pPr marL="39688" marR="0" lvl="0" indent="0" algn="ctr" defTabSz="914400" rtl="0" eaLnBrk="1" fontAlgn="base" latinLnBrk="0" hangingPunct="1">
                        <a:lnSpc>
                          <a:spcPct val="100000"/>
                        </a:lnSpc>
                        <a:spcBef>
                          <a:spcPct val="0"/>
                        </a:spcBef>
                        <a:spcAft>
                          <a:spcPct val="0"/>
                        </a:spcAft>
                        <a:buClr>
                          <a:srgbClr val="996633"/>
                        </a:buClr>
                        <a:buSzPct val="50000"/>
                        <a:buFont typeface="Wingdings 2" pitchFamily="18" charset="2"/>
                        <a:buNone/>
                        <a:tabLst/>
                      </a:pPr>
                      <a:endParaRPr kumimoji="0" lang="en-US" sz="2400" b="0" i="0" u="none" strike="noStrike" cap="none" normalizeH="0" baseline="0" dirty="0" smtClean="0">
                        <a:ln>
                          <a:noFill/>
                        </a:ln>
                        <a:solidFill>
                          <a:schemeClr val="tx1"/>
                        </a:solidFill>
                        <a:effectLst/>
                        <a:latin typeface="Arial" charset="0"/>
                        <a:sym typeface="Arial" charset="0"/>
                      </a:endParaRPr>
                    </a:p>
                  </a:txBody>
                  <a:tcPr marL="50800" marR="50800" marT="50800" marB="5080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chemeClr val="tx1"/>
                      </a:solidFill>
                      <a:prstDash val="sysDash"/>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r>
            </a:tbl>
          </a:graphicData>
        </a:graphic>
      </p:graphicFrame>
      <p:sp>
        <p:nvSpPr>
          <p:cNvPr id="6" name="Rectangle 20"/>
          <p:cNvSpPr>
            <a:spLocks/>
          </p:cNvSpPr>
          <p:nvPr/>
        </p:nvSpPr>
        <p:spPr bwMode="auto">
          <a:xfrm>
            <a:off x="1066800" y="5562600"/>
            <a:ext cx="7366000" cy="1143000"/>
          </a:xfrm>
          <a:prstGeom prst="rect">
            <a:avLst/>
          </a:prstGeom>
          <a:solidFill>
            <a:srgbClr val="FFFF00"/>
          </a:solidFill>
          <a:ln w="12700">
            <a:solidFill>
              <a:schemeClr val="tx1"/>
            </a:solidFill>
            <a:miter lim="800000"/>
            <a:headEnd/>
            <a:tailEnd/>
          </a:ln>
        </p:spPr>
        <p:txBody>
          <a:bodyPr lIns="0" tIns="0" rIns="40639" bIns="0"/>
          <a:lstStyle/>
          <a:p>
            <a:pPr marL="39688" eaLnBrk="1" hangingPunct="1">
              <a:spcBef>
                <a:spcPts val="600"/>
              </a:spcBef>
            </a:pPr>
            <a:r>
              <a:rPr lang="en-US" sz="2000" b="1" dirty="0" smtClean="0">
                <a:solidFill>
                  <a:srgbClr val="FF0000"/>
                </a:solidFill>
                <a:cs typeface="Arial" charset="0"/>
                <a:sym typeface="Arial" charset="0"/>
              </a:rPr>
              <a:t>* </a:t>
            </a:r>
            <a:r>
              <a:rPr lang="en-US" sz="2000" dirty="0" smtClean="0">
                <a:solidFill>
                  <a:srgbClr val="FF0000"/>
                </a:solidFill>
                <a:cs typeface="Arial" charset="0"/>
                <a:sym typeface="Arial" charset="0"/>
              </a:rPr>
              <a:t>Use </a:t>
            </a:r>
            <a:r>
              <a:rPr lang="en-US" sz="2000" dirty="0" err="1" smtClean="0">
                <a:solidFill>
                  <a:srgbClr val="FF0000"/>
                </a:solidFill>
                <a:cs typeface="Arial" charset="0"/>
                <a:sym typeface="Arial" charset="0"/>
              </a:rPr>
              <a:t>Stavudine</a:t>
            </a:r>
            <a:r>
              <a:rPr lang="en-US" sz="2000" dirty="0" smtClean="0">
                <a:solidFill>
                  <a:srgbClr val="FF0000"/>
                </a:solidFill>
                <a:cs typeface="Arial" charset="0"/>
                <a:sym typeface="Arial" charset="0"/>
              </a:rPr>
              <a:t> (d4T) only if there is toxicity to AZT and limited access to ABC or TDF</a:t>
            </a:r>
          </a:p>
          <a:p>
            <a:pPr marL="39688" eaLnBrk="1" hangingPunct="1">
              <a:spcBef>
                <a:spcPts val="600"/>
              </a:spcBef>
            </a:pPr>
            <a:r>
              <a:rPr lang="en-US" sz="2000" dirty="0" smtClean="0">
                <a:solidFill>
                  <a:srgbClr val="FF0000"/>
                </a:solidFill>
                <a:cs typeface="Arial" charset="0"/>
                <a:sym typeface="Arial" charset="0"/>
              </a:rPr>
              <a:t>* Use fixed-dose and once-daily combinations wherever possible</a:t>
            </a:r>
          </a:p>
          <a:p>
            <a:pPr marL="39688" eaLnBrk="1" hangingPunct="1">
              <a:spcBef>
                <a:spcPts val="600"/>
              </a:spcBef>
            </a:pPr>
            <a:endParaRPr lang="en-US" sz="2000" b="1" dirty="0">
              <a:solidFill>
                <a:srgbClr val="FF0000"/>
              </a:solidFill>
              <a:cs typeface="Arial" charset="0"/>
              <a:sym typeface="Arial" charset="0"/>
            </a:endParaRPr>
          </a:p>
        </p:txBody>
      </p:sp>
    </p:spTree>
    <p:extLst>
      <p:ext uri="{BB962C8B-B14F-4D97-AF65-F5344CB8AC3E}">
        <p14:creationId xmlns:p14="http://schemas.microsoft.com/office/powerpoint/2010/main" val="19347073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8018" name="Rectangle 2"/>
          <p:cNvSpPr>
            <a:spLocks noGrp="1" noChangeArrowheads="1"/>
          </p:cNvSpPr>
          <p:nvPr>
            <p:ph type="title"/>
          </p:nvPr>
        </p:nvSpPr>
        <p:spPr>
          <a:ln/>
          <a:extLst>
            <a:ext uri="{91240B29-F687-4F45-9708-019B960494DF}">
              <a14:hiddenLine xmlns:a14="http://schemas.microsoft.com/office/drawing/2010/main" w="9525">
                <a:solidFill>
                  <a:srgbClr val="CC0000"/>
                </a:solidFill>
                <a:miter lim="800000"/>
                <a:headEnd/>
                <a:tailEnd/>
              </a14:hiddenLine>
            </a:ext>
          </a:extLst>
        </p:spPr>
        <p:txBody>
          <a:bodyPr>
            <a:normAutofit/>
          </a:bodyPr>
          <a:lstStyle/>
          <a:p>
            <a:r>
              <a:rPr lang="en-US" sz="3600" dirty="0" smtClean="0">
                <a:solidFill>
                  <a:srgbClr val="FFFF00"/>
                </a:solidFill>
              </a:rPr>
              <a:t>Learning Objectives</a:t>
            </a:r>
            <a:endParaRPr lang="en-US" sz="3600" dirty="0">
              <a:solidFill>
                <a:srgbClr val="FFFF00"/>
              </a:solidFill>
            </a:endParaRPr>
          </a:p>
        </p:txBody>
      </p:sp>
      <p:sp>
        <p:nvSpPr>
          <p:cNvPr id="6" name="Rectangle 8"/>
          <p:cNvSpPr txBox="1">
            <a:spLocks noChangeArrowheads="1"/>
          </p:cNvSpPr>
          <p:nvPr/>
        </p:nvSpPr>
        <p:spPr>
          <a:xfrm>
            <a:off x="0" y="1242356"/>
            <a:ext cx="8229600" cy="5760858"/>
          </a:xfrm>
          <a:prstGeom prst="rect">
            <a:avLst/>
          </a:prstGeom>
          <a:ln/>
        </p:spPr>
        <p:txBody>
          <a:bodyPr lIns="25400" tIns="25400" rIns="5078" bIns="2540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20000"/>
              </a:lnSpc>
            </a:pPr>
            <a:r>
              <a:rPr lang="en-US" dirty="0" smtClean="0">
                <a:solidFill>
                  <a:schemeClr val="bg1"/>
                </a:solidFill>
              </a:rPr>
              <a:t>Treatment</a:t>
            </a:r>
          </a:p>
          <a:p>
            <a:pPr marL="782638" lvl="1">
              <a:lnSpc>
                <a:spcPct val="120000"/>
              </a:lnSpc>
            </a:pPr>
            <a:r>
              <a:rPr lang="en-US" dirty="0" smtClean="0">
                <a:solidFill>
                  <a:schemeClr val="bg1"/>
                </a:solidFill>
              </a:rPr>
              <a:t>Summarize goals and principles of antiretroviral therapy</a:t>
            </a:r>
          </a:p>
          <a:p>
            <a:pPr marL="782638" lvl="1">
              <a:lnSpc>
                <a:spcPct val="120000"/>
              </a:lnSpc>
            </a:pPr>
            <a:r>
              <a:rPr lang="en-US" dirty="0" smtClean="0">
                <a:solidFill>
                  <a:schemeClr val="bg1"/>
                </a:solidFill>
              </a:rPr>
              <a:t>Identify some of the challenges of implementing an effective treatment program</a:t>
            </a:r>
          </a:p>
          <a:p>
            <a:pPr>
              <a:lnSpc>
                <a:spcPct val="120000"/>
              </a:lnSpc>
            </a:pPr>
            <a:r>
              <a:rPr lang="en-US" dirty="0" smtClean="0">
                <a:solidFill>
                  <a:schemeClr val="bg1"/>
                </a:solidFill>
              </a:rPr>
              <a:t>Prevention</a:t>
            </a:r>
          </a:p>
          <a:p>
            <a:pPr marL="782638" lvl="1">
              <a:lnSpc>
                <a:spcPct val="120000"/>
              </a:lnSpc>
            </a:pPr>
            <a:r>
              <a:rPr lang="en-US" dirty="0" smtClean="0">
                <a:solidFill>
                  <a:schemeClr val="bg1"/>
                </a:solidFill>
              </a:rPr>
              <a:t>Articulate strategies for global elimination of pediatric HIV </a:t>
            </a:r>
          </a:p>
          <a:p>
            <a:pPr marL="782638" lvl="1">
              <a:lnSpc>
                <a:spcPct val="120000"/>
              </a:lnSpc>
            </a:pPr>
            <a:r>
              <a:rPr lang="en-US" dirty="0" smtClean="0">
                <a:solidFill>
                  <a:schemeClr val="bg1"/>
                </a:solidFill>
              </a:rPr>
              <a:t>Discuss safer infant feeding in the context </a:t>
            </a:r>
          </a:p>
          <a:p>
            <a:pPr marL="496888" lvl="1" indent="0">
              <a:lnSpc>
                <a:spcPct val="120000"/>
              </a:lnSpc>
              <a:buNone/>
            </a:pPr>
            <a:r>
              <a:rPr lang="en-US" dirty="0" smtClean="0">
                <a:solidFill>
                  <a:schemeClr val="bg1"/>
                </a:solidFill>
              </a:rPr>
              <a:t>    of HIV</a:t>
            </a:r>
          </a:p>
          <a:p>
            <a:pPr marL="782638" lvl="1">
              <a:lnSpc>
                <a:spcPct val="120000"/>
              </a:lnSpc>
            </a:pPr>
            <a:endParaRPr lang="en-US" dirty="0">
              <a:solidFill>
                <a:schemeClr val="bg1"/>
              </a:solidFill>
            </a:endParaRPr>
          </a:p>
        </p:txBody>
      </p:sp>
      <p:pic>
        <p:nvPicPr>
          <p:cNvPr id="8" name="Picture 11" descr="20050620Lesotho09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59857" y="-17929"/>
            <a:ext cx="2784143" cy="1854835"/>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600" dirty="0" smtClean="0">
                <a:solidFill>
                  <a:srgbClr val="FFFF00"/>
                </a:solidFill>
              </a:rPr>
              <a:t>First Line ARV Treatment</a:t>
            </a:r>
            <a:endParaRPr lang="en-US" sz="3600" dirty="0">
              <a:solidFill>
                <a:srgbClr val="FFFF00"/>
              </a:solidFill>
            </a:endParaRPr>
          </a:p>
        </p:txBody>
      </p:sp>
      <p:sp>
        <p:nvSpPr>
          <p:cNvPr id="4" name="Rectangle 5"/>
          <p:cNvSpPr>
            <a:spLocks noGrp="1" noChangeArrowheads="1"/>
          </p:cNvSpPr>
          <p:nvPr>
            <p:ph type="body" sz="quarter" idx="13"/>
          </p:nvPr>
        </p:nvSpPr>
        <p:spPr>
          <a:ln/>
        </p:spPr>
        <p:txBody>
          <a:bodyPr lIns="25400" tIns="25400" rIns="5078" bIns="25400">
            <a:normAutofit/>
          </a:bodyPr>
          <a:lstStyle/>
          <a:p>
            <a:r>
              <a:rPr lang="en-US" sz="2400" u="sng" dirty="0" smtClean="0">
                <a:latin typeface="Arial Bold" charset="0"/>
                <a:cs typeface="Arial Bold" charset="0"/>
                <a:sym typeface="Arial Bold" charset="0"/>
              </a:rPr>
              <a:t>Adolescent (10-19 years) ≥ 35kg</a:t>
            </a:r>
            <a:r>
              <a:rPr lang="en-US" sz="2400" dirty="0" smtClean="0">
                <a:latin typeface="Arial Bold" charset="0"/>
                <a:cs typeface="Arial Bold" charset="0"/>
                <a:sym typeface="Arial Bold" charset="0"/>
              </a:rPr>
              <a:t>: </a:t>
            </a:r>
            <a:endParaRPr lang="en-US" sz="3600" dirty="0"/>
          </a:p>
        </p:txBody>
      </p:sp>
      <p:graphicFrame>
        <p:nvGraphicFramePr>
          <p:cNvPr id="5" name="Group 28"/>
          <p:cNvGraphicFramePr>
            <a:graphicFrameLocks noGrp="1"/>
          </p:cNvGraphicFramePr>
          <p:nvPr>
            <p:extLst>
              <p:ext uri="{D42A27DB-BD31-4B8C-83A1-F6EECF244321}">
                <p14:modId xmlns:p14="http://schemas.microsoft.com/office/powerpoint/2010/main" val="3328335017"/>
              </p:ext>
            </p:extLst>
          </p:nvPr>
        </p:nvGraphicFramePr>
        <p:xfrm>
          <a:off x="381000" y="2209800"/>
          <a:ext cx="8305800" cy="3596640"/>
        </p:xfrm>
        <a:graphic>
          <a:graphicData uri="http://schemas.openxmlformats.org/drawingml/2006/table">
            <a:tbl>
              <a:tblPr/>
              <a:tblGrid>
                <a:gridCol w="2742481"/>
                <a:gridCol w="3071579"/>
                <a:gridCol w="2491740"/>
              </a:tblGrid>
              <a:tr h="955040">
                <a:tc>
                  <a:txBody>
                    <a:bodyPr/>
                    <a:lstStyle/>
                    <a:p>
                      <a:pPr marL="39688" marR="0" lvl="0" indent="0" algn="ctr" defTabSz="914400" rtl="0" eaLnBrk="1" fontAlgn="base" latinLnBrk="0" hangingPunct="1">
                        <a:lnSpc>
                          <a:spcPct val="100000"/>
                        </a:lnSpc>
                        <a:spcBef>
                          <a:spcPct val="0"/>
                        </a:spcBef>
                        <a:spcAft>
                          <a:spcPct val="0"/>
                        </a:spcAft>
                        <a:buClr>
                          <a:srgbClr val="996633"/>
                        </a:buClr>
                        <a:buSzPct val="50000"/>
                        <a:buFont typeface="Wingdings 2" pitchFamily="18" charset="2"/>
                        <a:buNone/>
                        <a:tabLst/>
                        <a:defRPr/>
                      </a:pPr>
                      <a:endParaRPr kumimoji="0" lang="en-US" sz="2400" b="1" i="0" u="none" strike="noStrike" cap="none" normalizeH="0" baseline="0" dirty="0" smtClean="0">
                        <a:ln>
                          <a:noFill/>
                        </a:ln>
                        <a:solidFill>
                          <a:schemeClr val="tx1"/>
                        </a:solidFill>
                        <a:effectLst/>
                        <a:latin typeface="Arial" charset="0"/>
                        <a:sym typeface="Arial" charset="0"/>
                      </a:endParaRPr>
                    </a:p>
                    <a:p>
                      <a:pPr marL="39688" marR="0" lvl="0" indent="0" algn="ctr" defTabSz="914400" rtl="0" eaLnBrk="1" fontAlgn="base" latinLnBrk="0" hangingPunct="1">
                        <a:lnSpc>
                          <a:spcPct val="100000"/>
                        </a:lnSpc>
                        <a:spcBef>
                          <a:spcPct val="0"/>
                        </a:spcBef>
                        <a:spcAft>
                          <a:spcPct val="0"/>
                        </a:spcAft>
                        <a:buClr>
                          <a:srgbClr val="996633"/>
                        </a:buClr>
                        <a:buSzPct val="50000"/>
                        <a:buFont typeface="Wingdings 2" pitchFamily="18" charset="2"/>
                        <a:buNone/>
                        <a:tabLst/>
                        <a:defRPr/>
                      </a:pPr>
                      <a:r>
                        <a:rPr kumimoji="0" lang="en-US" sz="2400" b="1" i="0" u="none" strike="noStrike" cap="none" normalizeH="0" baseline="0" dirty="0" err="1" smtClean="0">
                          <a:ln>
                            <a:noFill/>
                          </a:ln>
                          <a:solidFill>
                            <a:schemeClr val="tx1"/>
                          </a:solidFill>
                          <a:effectLst/>
                          <a:latin typeface="Arial" charset="0"/>
                          <a:sym typeface="Arial" charset="0"/>
                        </a:rPr>
                        <a:t>Tenofovir</a:t>
                      </a:r>
                      <a:r>
                        <a:rPr kumimoji="0" lang="en-US" sz="2400" b="1" i="0" u="none" strike="noStrike" cap="none" normalizeH="0" baseline="0" dirty="0" smtClean="0">
                          <a:ln>
                            <a:noFill/>
                          </a:ln>
                          <a:solidFill>
                            <a:schemeClr val="tx1"/>
                          </a:solidFill>
                          <a:effectLst/>
                          <a:latin typeface="Arial" charset="0"/>
                          <a:sym typeface="Arial" charset="0"/>
                        </a:rPr>
                        <a:t> (TDF)</a:t>
                      </a:r>
                    </a:p>
                  </a:txBody>
                  <a:tcPr marL="50800" marR="50800" marT="50800" marB="5080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39688" marR="0" lvl="0" indent="0" algn="ctr" defTabSz="914400" rtl="0" eaLnBrk="1" fontAlgn="base" latinLnBrk="0" hangingPunct="1">
                        <a:lnSpc>
                          <a:spcPct val="100000"/>
                        </a:lnSpc>
                        <a:spcBef>
                          <a:spcPct val="0"/>
                        </a:spcBef>
                        <a:spcAft>
                          <a:spcPct val="0"/>
                        </a:spcAft>
                        <a:buClr>
                          <a:srgbClr val="996633"/>
                        </a:buClr>
                        <a:buSzPct val="50000"/>
                        <a:buFont typeface="Wingdings 2" pitchFamily="18" charset="2"/>
                        <a:buNone/>
                        <a:tabLst/>
                      </a:pPr>
                      <a:endParaRPr kumimoji="0" lang="en-US" sz="2400" b="1" i="0" u="none" strike="noStrike" cap="none" normalizeH="0" baseline="0" dirty="0" smtClean="0">
                        <a:ln>
                          <a:noFill/>
                        </a:ln>
                        <a:solidFill>
                          <a:schemeClr val="tx1"/>
                        </a:solidFill>
                        <a:effectLst/>
                        <a:latin typeface="Arial" charset="0"/>
                        <a:sym typeface="Arial" charset="0"/>
                      </a:endParaRPr>
                    </a:p>
                    <a:p>
                      <a:pPr marL="39688" marR="0" lvl="0" indent="0" algn="ctr" defTabSz="914400" rtl="0" eaLnBrk="1" fontAlgn="base" latinLnBrk="0" hangingPunct="1">
                        <a:lnSpc>
                          <a:spcPct val="100000"/>
                        </a:lnSpc>
                        <a:spcBef>
                          <a:spcPct val="0"/>
                        </a:spcBef>
                        <a:spcAft>
                          <a:spcPct val="0"/>
                        </a:spcAft>
                        <a:buClr>
                          <a:srgbClr val="996633"/>
                        </a:buClr>
                        <a:buSzPct val="50000"/>
                        <a:buFont typeface="Wingdings 2" pitchFamily="18" charset="2"/>
                        <a:buNone/>
                        <a:tabLst/>
                      </a:pPr>
                      <a:r>
                        <a:rPr kumimoji="0" lang="en-US" sz="2400" b="1" i="0" u="none" strike="noStrike" cap="none" normalizeH="0" baseline="0" dirty="0" smtClean="0">
                          <a:ln>
                            <a:noFill/>
                          </a:ln>
                          <a:solidFill>
                            <a:schemeClr val="tx1"/>
                          </a:solidFill>
                          <a:effectLst/>
                          <a:latin typeface="Arial" charset="0"/>
                          <a:sym typeface="Arial" charset="0"/>
                        </a:rPr>
                        <a:t>Lamivudine (3TC) / </a:t>
                      </a:r>
                      <a:r>
                        <a:rPr kumimoji="0" lang="en-US" sz="2400" b="1" i="0" u="none" strike="noStrike" cap="none" normalizeH="0" baseline="0" dirty="0" err="1" smtClean="0">
                          <a:ln>
                            <a:noFill/>
                          </a:ln>
                          <a:solidFill>
                            <a:schemeClr val="tx1"/>
                          </a:solidFill>
                          <a:effectLst/>
                          <a:latin typeface="Arial" charset="0"/>
                          <a:sym typeface="Arial" charset="0"/>
                        </a:rPr>
                        <a:t>Emtricitabine</a:t>
                      </a:r>
                      <a:r>
                        <a:rPr kumimoji="0" lang="en-US" sz="2400" b="1" i="0" u="none" strike="noStrike" cap="none" normalizeH="0" baseline="0" dirty="0" smtClean="0">
                          <a:ln>
                            <a:noFill/>
                          </a:ln>
                          <a:solidFill>
                            <a:schemeClr val="tx1"/>
                          </a:solidFill>
                          <a:effectLst/>
                          <a:latin typeface="Arial" charset="0"/>
                          <a:sym typeface="Arial" charset="0"/>
                        </a:rPr>
                        <a:t> (FTC)</a:t>
                      </a: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39688" marR="0" lvl="0" indent="0" algn="ctr" defTabSz="914400" rtl="0" eaLnBrk="1" fontAlgn="base" latinLnBrk="0" hangingPunct="1">
                        <a:lnSpc>
                          <a:spcPct val="100000"/>
                        </a:lnSpc>
                        <a:spcBef>
                          <a:spcPct val="0"/>
                        </a:spcBef>
                        <a:spcAft>
                          <a:spcPct val="0"/>
                        </a:spcAft>
                        <a:buClr>
                          <a:srgbClr val="996633"/>
                        </a:buClr>
                        <a:buSzPct val="50000"/>
                        <a:buFont typeface="Wingdings 2" pitchFamily="18" charset="2"/>
                        <a:buNone/>
                        <a:tabLst/>
                      </a:pPr>
                      <a:endParaRPr kumimoji="0" lang="en-US" sz="2400" b="1" i="0" u="none" strike="noStrike" cap="none" normalizeH="0" baseline="0" dirty="0" smtClean="0">
                        <a:ln>
                          <a:noFill/>
                        </a:ln>
                        <a:solidFill>
                          <a:schemeClr val="tx1"/>
                        </a:solidFill>
                        <a:effectLst/>
                        <a:latin typeface="Arial" charset="0"/>
                        <a:sym typeface="Arial" charset="0"/>
                      </a:endParaRPr>
                    </a:p>
                    <a:p>
                      <a:pPr marL="39688" marR="0" lvl="0" indent="0" algn="ctr" defTabSz="914400" rtl="0" eaLnBrk="1" fontAlgn="base" latinLnBrk="0" hangingPunct="1">
                        <a:lnSpc>
                          <a:spcPct val="100000"/>
                        </a:lnSpc>
                        <a:spcBef>
                          <a:spcPct val="0"/>
                        </a:spcBef>
                        <a:spcAft>
                          <a:spcPct val="0"/>
                        </a:spcAft>
                        <a:buClr>
                          <a:srgbClr val="996633"/>
                        </a:buClr>
                        <a:buSzPct val="50000"/>
                        <a:buFont typeface="Wingdings 2" pitchFamily="18" charset="2"/>
                        <a:buNone/>
                        <a:tabLst/>
                      </a:pPr>
                      <a:r>
                        <a:rPr kumimoji="0" lang="en-US" sz="2400" b="1" i="0" u="none" strike="noStrike" cap="none" normalizeH="0" baseline="0" dirty="0" err="1" smtClean="0">
                          <a:ln>
                            <a:noFill/>
                          </a:ln>
                          <a:solidFill>
                            <a:schemeClr val="tx1"/>
                          </a:solidFill>
                          <a:effectLst/>
                          <a:latin typeface="Arial" charset="0"/>
                          <a:sym typeface="Arial" charset="0"/>
                        </a:rPr>
                        <a:t>Efavirenz</a:t>
                      </a:r>
                      <a:r>
                        <a:rPr kumimoji="0" lang="en-US" sz="2400" b="1" i="0" u="none" strike="noStrike" cap="none" normalizeH="0" baseline="0" dirty="0" smtClean="0">
                          <a:ln>
                            <a:noFill/>
                          </a:ln>
                          <a:solidFill>
                            <a:schemeClr val="tx1"/>
                          </a:solidFill>
                          <a:effectLst/>
                          <a:latin typeface="Arial" charset="0"/>
                          <a:sym typeface="Arial" charset="0"/>
                        </a:rPr>
                        <a:t> (EFV)</a:t>
                      </a:r>
                      <a:endParaRPr kumimoji="0" lang="en-US" sz="2400" b="0" i="0" u="none" strike="noStrike" cap="none" normalizeH="0" baseline="0" dirty="0" smtClean="0">
                        <a:ln>
                          <a:noFill/>
                        </a:ln>
                        <a:solidFill>
                          <a:schemeClr val="tx1"/>
                        </a:solidFill>
                        <a:effectLst/>
                        <a:latin typeface="Arial" charset="0"/>
                        <a:sym typeface="Arial" charset="0"/>
                      </a:endParaRPr>
                    </a:p>
                    <a:p>
                      <a:pPr marL="39688" marR="0" lvl="0" indent="0" algn="ctr" defTabSz="914400" rtl="0" eaLnBrk="1" fontAlgn="base" latinLnBrk="0" hangingPunct="1">
                        <a:lnSpc>
                          <a:spcPct val="100000"/>
                        </a:lnSpc>
                        <a:spcBef>
                          <a:spcPct val="0"/>
                        </a:spcBef>
                        <a:spcAft>
                          <a:spcPct val="0"/>
                        </a:spcAft>
                        <a:buClr>
                          <a:srgbClr val="996633"/>
                        </a:buClr>
                        <a:buSzPct val="50000"/>
                        <a:buFont typeface="Wingdings 2" pitchFamily="18" charset="2"/>
                        <a:buNone/>
                        <a:tabLst/>
                      </a:pPr>
                      <a:r>
                        <a:rPr kumimoji="0" lang="en-US" sz="2400" b="0" i="0" u="none" strike="noStrike" cap="none" normalizeH="0" baseline="0" dirty="0" smtClean="0">
                          <a:ln>
                            <a:noFill/>
                          </a:ln>
                          <a:solidFill>
                            <a:srgbClr val="FF0000"/>
                          </a:solidFill>
                          <a:effectLst/>
                          <a:latin typeface="Arial" charset="0"/>
                          <a:sym typeface="Arial" charset="0"/>
                        </a:rPr>
                        <a:t>(preferred)</a:t>
                      </a:r>
                    </a:p>
                  </a:txBody>
                  <a:tcPr marL="50800" marR="50800" marT="50800" marB="5080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r>
              <a:tr h="928552">
                <a:tc>
                  <a:txBody>
                    <a:bodyPr/>
                    <a:lstStyle/>
                    <a:p>
                      <a:pPr marL="39688" marR="0" lvl="0" indent="0" algn="l" defTabSz="914400" rtl="0" eaLnBrk="1" fontAlgn="base" latinLnBrk="0" hangingPunct="1">
                        <a:lnSpc>
                          <a:spcPct val="100000"/>
                        </a:lnSpc>
                        <a:spcBef>
                          <a:spcPct val="0"/>
                        </a:spcBef>
                        <a:spcAft>
                          <a:spcPct val="0"/>
                        </a:spcAft>
                        <a:buClr>
                          <a:srgbClr val="996633"/>
                        </a:buClr>
                        <a:buSzPct val="50000"/>
                        <a:buFont typeface="Wingdings 2" pitchFamily="18" charset="2"/>
                        <a:buNone/>
                        <a:tabLst/>
                      </a:pPr>
                      <a:r>
                        <a:rPr kumimoji="0" lang="en-US" sz="2000" b="0" i="0" u="sng" strike="noStrike" cap="none" normalizeH="0" baseline="0" dirty="0" smtClean="0">
                          <a:ln>
                            <a:noFill/>
                          </a:ln>
                          <a:solidFill>
                            <a:schemeClr val="tx1"/>
                          </a:solidFill>
                          <a:effectLst/>
                          <a:latin typeface="Arial" charset="0"/>
                          <a:sym typeface="Arial" charset="0"/>
                        </a:rPr>
                        <a:t>Alternatives:</a:t>
                      </a:r>
                    </a:p>
                    <a:p>
                      <a:pPr marL="39688" marR="0" lvl="0" indent="0" algn="ctr" defTabSz="914400" rtl="0" eaLnBrk="1" fontAlgn="base" latinLnBrk="0" hangingPunct="1">
                        <a:lnSpc>
                          <a:spcPct val="100000"/>
                        </a:lnSpc>
                        <a:spcBef>
                          <a:spcPct val="0"/>
                        </a:spcBef>
                        <a:spcAft>
                          <a:spcPct val="0"/>
                        </a:spcAft>
                        <a:buClr>
                          <a:srgbClr val="996633"/>
                        </a:buClr>
                        <a:buSzPct val="50000"/>
                        <a:buFont typeface="Wingdings 2" pitchFamily="18" charset="2"/>
                        <a:buNone/>
                        <a:tabLst/>
                      </a:pPr>
                      <a:r>
                        <a:rPr kumimoji="0" lang="en-US" sz="2000" b="0" i="0" u="none" strike="noStrike" cap="none" normalizeH="0" baseline="0" dirty="0" err="1" smtClean="0">
                          <a:ln>
                            <a:noFill/>
                          </a:ln>
                          <a:solidFill>
                            <a:schemeClr val="tx1"/>
                          </a:solidFill>
                          <a:effectLst/>
                          <a:latin typeface="Arial" charset="0"/>
                          <a:sym typeface="Arial" charset="0"/>
                        </a:rPr>
                        <a:t>Zidovudine</a:t>
                      </a:r>
                      <a:r>
                        <a:rPr kumimoji="0" lang="en-US" sz="2000" b="0" i="0" u="none" strike="noStrike" cap="none" normalizeH="0" baseline="0" dirty="0" smtClean="0">
                          <a:ln>
                            <a:noFill/>
                          </a:ln>
                          <a:solidFill>
                            <a:schemeClr val="tx1"/>
                          </a:solidFill>
                          <a:effectLst/>
                          <a:latin typeface="Arial" charset="0"/>
                          <a:sym typeface="Arial" charset="0"/>
                        </a:rPr>
                        <a:t> (AZT)</a:t>
                      </a:r>
                    </a:p>
                    <a:p>
                      <a:pPr marL="39688" marR="0" lvl="0" indent="0" algn="ctr" defTabSz="914400" rtl="0" eaLnBrk="1" fontAlgn="base" latinLnBrk="0" hangingPunct="1">
                        <a:lnSpc>
                          <a:spcPct val="100000"/>
                        </a:lnSpc>
                        <a:spcBef>
                          <a:spcPct val="0"/>
                        </a:spcBef>
                        <a:spcAft>
                          <a:spcPct val="0"/>
                        </a:spcAft>
                        <a:buClr>
                          <a:srgbClr val="996633"/>
                        </a:buClr>
                        <a:buSzPct val="50000"/>
                        <a:buFont typeface="Wingdings 2" pitchFamily="18" charset="2"/>
                        <a:buNone/>
                        <a:tabLst/>
                      </a:pPr>
                      <a:endParaRPr kumimoji="0" lang="en-US" sz="2000" b="0" i="0" u="none" strike="noStrike" cap="none" normalizeH="0" baseline="0" dirty="0" smtClean="0">
                        <a:ln>
                          <a:noFill/>
                        </a:ln>
                        <a:solidFill>
                          <a:schemeClr val="tx1"/>
                        </a:solidFill>
                        <a:effectLst/>
                        <a:latin typeface="Arial" charset="0"/>
                        <a:sym typeface="Arial" charset="0"/>
                      </a:endParaRPr>
                    </a:p>
                  </a:txBody>
                  <a:tcPr marL="50800" marR="50800" marT="50800" marB="5080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lnTlToBr>
                      <a:noFill/>
                    </a:lnTlToBr>
                    <a:lnBlToTr>
                      <a:noFill/>
                    </a:lnBlToTr>
                    <a:solidFill>
                      <a:schemeClr val="tx2">
                        <a:lumMod val="20000"/>
                        <a:lumOff val="80000"/>
                      </a:schemeClr>
                    </a:solidFill>
                  </a:tcPr>
                </a:tc>
                <a:tc>
                  <a:txBody>
                    <a:bodyPr/>
                    <a:lstStyle/>
                    <a:p>
                      <a:pPr marL="39688" marR="0" lvl="0" indent="0" algn="ctr" defTabSz="914400" rtl="0" eaLnBrk="1" fontAlgn="base" latinLnBrk="0" hangingPunct="1">
                        <a:lnSpc>
                          <a:spcPct val="100000"/>
                        </a:lnSpc>
                        <a:spcBef>
                          <a:spcPct val="0"/>
                        </a:spcBef>
                        <a:spcAft>
                          <a:spcPct val="0"/>
                        </a:spcAft>
                        <a:buClr>
                          <a:srgbClr val="996633"/>
                        </a:buClr>
                        <a:buSzPct val="50000"/>
                        <a:buFont typeface="Wingdings 2" pitchFamily="18" charset="2"/>
                        <a:buNone/>
                        <a:tabLst/>
                      </a:pPr>
                      <a:endParaRPr kumimoji="0" lang="en-US" sz="2000" b="0" i="0" u="none" strike="noStrike" cap="none" normalizeH="0" baseline="0" dirty="0" smtClean="0">
                        <a:ln>
                          <a:noFill/>
                        </a:ln>
                        <a:solidFill>
                          <a:schemeClr val="tx1"/>
                        </a:solidFill>
                        <a:effectLst/>
                        <a:latin typeface="Arial" charset="0"/>
                        <a:sym typeface="Arial" charset="0"/>
                      </a:endParaRPr>
                    </a:p>
                    <a:p>
                      <a:pPr marL="39688" marR="0" lvl="0" indent="0" algn="ctr" defTabSz="914400" rtl="0" eaLnBrk="1" fontAlgn="base" latinLnBrk="0" hangingPunct="1">
                        <a:lnSpc>
                          <a:spcPct val="100000"/>
                        </a:lnSpc>
                        <a:spcBef>
                          <a:spcPct val="0"/>
                        </a:spcBef>
                        <a:spcAft>
                          <a:spcPct val="0"/>
                        </a:spcAft>
                        <a:buClr>
                          <a:srgbClr val="996633"/>
                        </a:buClr>
                        <a:buSzPct val="50000"/>
                        <a:buFont typeface="Wingdings 2" pitchFamily="18" charset="2"/>
                        <a:buNone/>
                        <a:tabLst/>
                      </a:pPr>
                      <a:r>
                        <a:rPr kumimoji="0" lang="en-US" sz="2000" b="0" i="0" u="none" strike="noStrike" cap="none" normalizeH="0" baseline="0" dirty="0" smtClean="0">
                          <a:ln>
                            <a:noFill/>
                          </a:ln>
                          <a:solidFill>
                            <a:schemeClr val="tx1"/>
                          </a:solidFill>
                          <a:effectLst/>
                          <a:latin typeface="Arial" charset="0"/>
                          <a:sym typeface="Arial" charset="0"/>
                        </a:rPr>
                        <a:t>Lamivudine (3TC)</a:t>
                      </a:r>
                    </a:p>
                    <a:p>
                      <a:pPr marL="39688" marR="0" lvl="0" indent="0" algn="ctr" defTabSz="914400" rtl="0" eaLnBrk="1" fontAlgn="base" latinLnBrk="0" hangingPunct="1">
                        <a:lnSpc>
                          <a:spcPct val="100000"/>
                        </a:lnSpc>
                        <a:spcBef>
                          <a:spcPct val="0"/>
                        </a:spcBef>
                        <a:spcAft>
                          <a:spcPct val="0"/>
                        </a:spcAft>
                        <a:buClr>
                          <a:srgbClr val="996633"/>
                        </a:buClr>
                        <a:buSzPct val="50000"/>
                        <a:buFont typeface="Wingdings 2" pitchFamily="18" charset="2"/>
                        <a:buNone/>
                        <a:tabLst/>
                      </a:pPr>
                      <a:endParaRPr kumimoji="0" lang="en-US" sz="2000" b="0" i="0" u="none" strike="noStrike" cap="none" normalizeH="0" baseline="0" dirty="0" smtClean="0">
                        <a:ln>
                          <a:noFill/>
                        </a:ln>
                        <a:solidFill>
                          <a:schemeClr val="tx1"/>
                        </a:solidFill>
                        <a:effectLst/>
                        <a:latin typeface="Arial" charset="0"/>
                        <a:sym typeface="Arial" charset="0"/>
                      </a:endParaRP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lnTlToBr>
                      <a:noFill/>
                    </a:lnTlToBr>
                    <a:lnBlToTr>
                      <a:noFill/>
                    </a:lnBlToTr>
                    <a:solidFill>
                      <a:schemeClr val="tx2">
                        <a:lumMod val="20000"/>
                        <a:lumOff val="80000"/>
                      </a:schemeClr>
                    </a:solidFill>
                  </a:tcPr>
                </a:tc>
                <a:tc>
                  <a:txBody>
                    <a:bodyPr/>
                    <a:lstStyle/>
                    <a:p>
                      <a:pPr marL="39688" marR="0" lvl="0" indent="0" algn="ctr" defTabSz="914400" rtl="0" eaLnBrk="1" fontAlgn="base" latinLnBrk="0" hangingPunct="1">
                        <a:lnSpc>
                          <a:spcPct val="100000"/>
                        </a:lnSpc>
                        <a:spcBef>
                          <a:spcPct val="0"/>
                        </a:spcBef>
                        <a:spcAft>
                          <a:spcPct val="0"/>
                        </a:spcAft>
                        <a:buClr>
                          <a:srgbClr val="996633"/>
                        </a:buClr>
                        <a:buSzPct val="50000"/>
                        <a:buFont typeface="Wingdings 2" pitchFamily="18" charset="2"/>
                        <a:buNone/>
                        <a:tabLst/>
                      </a:pPr>
                      <a:endParaRPr kumimoji="0" lang="en-US" sz="2400" b="0" i="0" u="none" strike="noStrike" cap="none" normalizeH="0" baseline="0" dirty="0" smtClean="0">
                        <a:ln>
                          <a:noFill/>
                        </a:ln>
                        <a:solidFill>
                          <a:srgbClr val="FF0000"/>
                        </a:solidFill>
                        <a:effectLst/>
                        <a:latin typeface="Arial" charset="0"/>
                        <a:sym typeface="Arial" charset="0"/>
                      </a:endParaRPr>
                    </a:p>
                    <a:p>
                      <a:pPr marL="39688" marR="0" lvl="0" indent="0" algn="ctr" defTabSz="914400" rtl="0" eaLnBrk="1" fontAlgn="base" latinLnBrk="0" hangingPunct="1">
                        <a:lnSpc>
                          <a:spcPct val="100000"/>
                        </a:lnSpc>
                        <a:spcBef>
                          <a:spcPct val="0"/>
                        </a:spcBef>
                        <a:spcAft>
                          <a:spcPct val="0"/>
                        </a:spcAft>
                        <a:buClr>
                          <a:srgbClr val="996633"/>
                        </a:buClr>
                        <a:buSzPct val="50000"/>
                        <a:buFont typeface="Wingdings 2" pitchFamily="18" charset="2"/>
                        <a:buNone/>
                        <a:tabLst/>
                      </a:pPr>
                      <a:r>
                        <a:rPr kumimoji="0" lang="en-US" sz="2000" b="0" i="0" u="none" strike="noStrike" cap="none" normalizeH="0" baseline="0" dirty="0" smtClean="0">
                          <a:ln>
                            <a:noFill/>
                          </a:ln>
                          <a:solidFill>
                            <a:schemeClr val="tx1"/>
                          </a:solidFill>
                          <a:effectLst/>
                          <a:latin typeface="Arial" charset="0"/>
                          <a:sym typeface="Arial" charset="0"/>
                        </a:rPr>
                        <a:t>EFV/NVP</a:t>
                      </a:r>
                    </a:p>
                    <a:p>
                      <a:pPr marL="39688" marR="0" lvl="0" indent="0" algn="ctr" defTabSz="914400" rtl="0" eaLnBrk="1" fontAlgn="base" latinLnBrk="0" hangingPunct="1">
                        <a:lnSpc>
                          <a:spcPct val="100000"/>
                        </a:lnSpc>
                        <a:spcBef>
                          <a:spcPct val="0"/>
                        </a:spcBef>
                        <a:spcAft>
                          <a:spcPct val="0"/>
                        </a:spcAft>
                        <a:buClr>
                          <a:srgbClr val="996633"/>
                        </a:buClr>
                        <a:buSzPct val="50000"/>
                        <a:buFont typeface="Wingdings 2" pitchFamily="18" charset="2"/>
                        <a:buNone/>
                        <a:tabLst/>
                      </a:pPr>
                      <a:endParaRPr kumimoji="0" lang="en-US" sz="2000" b="0" i="0" u="none" strike="noStrike" cap="none" normalizeH="0" baseline="0" dirty="0" smtClean="0">
                        <a:ln>
                          <a:noFill/>
                        </a:ln>
                        <a:solidFill>
                          <a:schemeClr val="tx1"/>
                        </a:solidFill>
                        <a:effectLst/>
                        <a:latin typeface="Arial" charset="0"/>
                        <a:sym typeface="Arial" charset="0"/>
                      </a:endParaRPr>
                    </a:p>
                  </a:txBody>
                  <a:tcPr marL="50800" marR="50800" marT="50800" marB="5080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lnTlToBr>
                      <a:noFill/>
                    </a:lnTlToBr>
                    <a:lnBlToTr>
                      <a:noFill/>
                    </a:lnBlToTr>
                    <a:solidFill>
                      <a:schemeClr val="tx2">
                        <a:lumMod val="20000"/>
                        <a:lumOff val="80000"/>
                      </a:schemeClr>
                    </a:solidFill>
                  </a:tcPr>
                </a:tc>
              </a:tr>
              <a:tr h="928552">
                <a:tc>
                  <a:txBody>
                    <a:bodyPr/>
                    <a:lstStyle/>
                    <a:p>
                      <a:pPr marL="39688" marR="0" lvl="0" indent="0" algn="ctr" defTabSz="914400" rtl="0" eaLnBrk="1" fontAlgn="base" latinLnBrk="0" hangingPunct="1">
                        <a:lnSpc>
                          <a:spcPct val="100000"/>
                        </a:lnSpc>
                        <a:spcBef>
                          <a:spcPct val="0"/>
                        </a:spcBef>
                        <a:spcAft>
                          <a:spcPct val="0"/>
                        </a:spcAft>
                        <a:buClr>
                          <a:srgbClr val="996633"/>
                        </a:buClr>
                        <a:buSzPct val="50000"/>
                        <a:buFont typeface="Wingdings 2" pitchFamily="18" charset="2"/>
                        <a:buNone/>
                        <a:tabLst/>
                        <a:defRPr/>
                      </a:pPr>
                      <a:endParaRPr kumimoji="0" lang="en-US" sz="2000" b="0" i="0" u="none" strike="noStrike" cap="none" normalizeH="0" baseline="0" dirty="0" smtClean="0">
                        <a:ln>
                          <a:noFill/>
                        </a:ln>
                        <a:solidFill>
                          <a:schemeClr val="tx1"/>
                        </a:solidFill>
                        <a:effectLst/>
                        <a:latin typeface="Arial" charset="0"/>
                        <a:sym typeface="Arial" charset="0"/>
                      </a:endParaRPr>
                    </a:p>
                    <a:p>
                      <a:pPr marL="39688" marR="0" lvl="0" indent="0" algn="ctr" defTabSz="914400" rtl="0" eaLnBrk="1" fontAlgn="base" latinLnBrk="0" hangingPunct="1">
                        <a:lnSpc>
                          <a:spcPct val="100000"/>
                        </a:lnSpc>
                        <a:spcBef>
                          <a:spcPct val="0"/>
                        </a:spcBef>
                        <a:spcAft>
                          <a:spcPct val="0"/>
                        </a:spcAft>
                        <a:buClr>
                          <a:srgbClr val="996633"/>
                        </a:buClr>
                        <a:buSzPct val="50000"/>
                        <a:buFont typeface="Wingdings 2" pitchFamily="18" charset="2"/>
                        <a:buNone/>
                        <a:tabLst/>
                        <a:defRPr/>
                      </a:pPr>
                      <a:r>
                        <a:rPr kumimoji="0" lang="en-US" sz="2000" b="0" i="0" u="none" strike="noStrike" cap="none" normalizeH="0" baseline="0" dirty="0" err="1" smtClean="0">
                          <a:ln>
                            <a:noFill/>
                          </a:ln>
                          <a:solidFill>
                            <a:schemeClr val="tx1"/>
                          </a:solidFill>
                          <a:effectLst/>
                          <a:latin typeface="Arial" charset="0"/>
                          <a:sym typeface="Arial" charset="0"/>
                        </a:rPr>
                        <a:t>Tenofovir</a:t>
                      </a:r>
                      <a:r>
                        <a:rPr kumimoji="0" lang="en-US" sz="2000" b="0" i="0" u="none" strike="noStrike" cap="none" normalizeH="0" baseline="0" dirty="0" smtClean="0">
                          <a:ln>
                            <a:noFill/>
                          </a:ln>
                          <a:solidFill>
                            <a:schemeClr val="tx1"/>
                          </a:solidFill>
                          <a:effectLst/>
                          <a:latin typeface="Arial" charset="0"/>
                          <a:sym typeface="Arial" charset="0"/>
                        </a:rPr>
                        <a:t> (TDF)</a:t>
                      </a:r>
                    </a:p>
                    <a:p>
                      <a:pPr marL="39688" marR="0" lvl="0" indent="0" algn="ctr" defTabSz="914400" rtl="0" eaLnBrk="1" fontAlgn="base" latinLnBrk="0" hangingPunct="1">
                        <a:lnSpc>
                          <a:spcPct val="100000"/>
                        </a:lnSpc>
                        <a:spcBef>
                          <a:spcPct val="0"/>
                        </a:spcBef>
                        <a:spcAft>
                          <a:spcPct val="0"/>
                        </a:spcAft>
                        <a:buClr>
                          <a:srgbClr val="996633"/>
                        </a:buClr>
                        <a:buSzPct val="50000"/>
                        <a:buFont typeface="Wingdings 2" pitchFamily="18" charset="2"/>
                        <a:buNone/>
                        <a:tabLst/>
                      </a:pPr>
                      <a:endParaRPr kumimoji="0" lang="en-US" sz="2000" b="0" i="0" u="none" strike="noStrike" cap="none" normalizeH="0" baseline="0" dirty="0" smtClean="0">
                        <a:ln>
                          <a:noFill/>
                        </a:ln>
                        <a:solidFill>
                          <a:schemeClr val="tx1"/>
                        </a:solidFill>
                        <a:effectLst/>
                        <a:latin typeface="Arial" charset="0"/>
                        <a:sym typeface="Arial" charset="0"/>
                      </a:endParaRPr>
                    </a:p>
                  </a:txBody>
                  <a:tcPr marL="50800" marR="50800" marT="50800" marB="5080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ash"/>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39688" marR="0" lvl="0" indent="0" algn="ctr" defTabSz="914400" rtl="0" eaLnBrk="1" fontAlgn="base" latinLnBrk="0" hangingPunct="1">
                        <a:lnSpc>
                          <a:spcPct val="100000"/>
                        </a:lnSpc>
                        <a:spcBef>
                          <a:spcPct val="0"/>
                        </a:spcBef>
                        <a:spcAft>
                          <a:spcPct val="0"/>
                        </a:spcAft>
                        <a:buClr>
                          <a:srgbClr val="996633"/>
                        </a:buClr>
                        <a:buSzPct val="50000"/>
                        <a:buFont typeface="Wingdings 2" pitchFamily="18" charset="2"/>
                        <a:buNone/>
                        <a:tabLst/>
                        <a:defRPr/>
                      </a:pPr>
                      <a:endParaRPr kumimoji="0" lang="en-US" sz="2000" b="0" i="0" u="none" strike="noStrike" cap="none" normalizeH="0" baseline="0" dirty="0" smtClean="0">
                        <a:ln>
                          <a:noFill/>
                        </a:ln>
                        <a:solidFill>
                          <a:schemeClr val="tx1"/>
                        </a:solidFill>
                        <a:effectLst/>
                        <a:latin typeface="Arial" charset="0"/>
                        <a:sym typeface="Arial" charset="0"/>
                      </a:endParaRPr>
                    </a:p>
                    <a:p>
                      <a:pPr marL="39688" marR="0" lvl="0" indent="0" algn="ctr" defTabSz="914400" rtl="0" eaLnBrk="1" fontAlgn="base" latinLnBrk="0" hangingPunct="1">
                        <a:lnSpc>
                          <a:spcPct val="100000"/>
                        </a:lnSpc>
                        <a:spcBef>
                          <a:spcPct val="0"/>
                        </a:spcBef>
                        <a:spcAft>
                          <a:spcPct val="0"/>
                        </a:spcAft>
                        <a:buClr>
                          <a:srgbClr val="996633"/>
                        </a:buClr>
                        <a:buSzPct val="50000"/>
                        <a:buFont typeface="Wingdings 2" pitchFamily="18" charset="2"/>
                        <a:buNone/>
                        <a:tabLst/>
                        <a:defRPr/>
                      </a:pPr>
                      <a:r>
                        <a:rPr kumimoji="0" lang="en-US" sz="2000" b="0" i="0" u="none" strike="noStrike" cap="none" normalizeH="0" baseline="0" dirty="0" smtClean="0">
                          <a:ln>
                            <a:noFill/>
                          </a:ln>
                          <a:solidFill>
                            <a:schemeClr val="tx1"/>
                          </a:solidFill>
                          <a:effectLst/>
                          <a:latin typeface="Arial" charset="0"/>
                          <a:sym typeface="Arial" charset="0"/>
                        </a:rPr>
                        <a:t>Lamivudine (3TC  / </a:t>
                      </a:r>
                      <a:r>
                        <a:rPr kumimoji="0" lang="en-US" sz="2000" b="0" i="0" u="none" strike="noStrike" cap="none" normalizeH="0" baseline="0" dirty="0" err="1" smtClean="0">
                          <a:ln>
                            <a:noFill/>
                          </a:ln>
                          <a:solidFill>
                            <a:schemeClr val="tx1"/>
                          </a:solidFill>
                          <a:effectLst/>
                          <a:latin typeface="Arial" charset="0"/>
                          <a:sym typeface="Arial" charset="0"/>
                        </a:rPr>
                        <a:t>Emtricitabine</a:t>
                      </a:r>
                      <a:r>
                        <a:rPr kumimoji="0" lang="en-US" sz="2000" b="0" i="0" u="none" strike="noStrike" cap="none" normalizeH="0" baseline="0" dirty="0" smtClean="0">
                          <a:ln>
                            <a:noFill/>
                          </a:ln>
                          <a:solidFill>
                            <a:schemeClr val="tx1"/>
                          </a:solidFill>
                          <a:effectLst/>
                          <a:latin typeface="Arial" charset="0"/>
                          <a:sym typeface="Arial" charset="0"/>
                        </a:rPr>
                        <a:t> (FTC)</a:t>
                      </a:r>
                    </a:p>
                    <a:p>
                      <a:pPr marL="39688" marR="0" lvl="0" indent="0" algn="ctr" defTabSz="914400" rtl="0" eaLnBrk="1" fontAlgn="base" latinLnBrk="0" hangingPunct="1">
                        <a:lnSpc>
                          <a:spcPct val="100000"/>
                        </a:lnSpc>
                        <a:spcBef>
                          <a:spcPct val="0"/>
                        </a:spcBef>
                        <a:spcAft>
                          <a:spcPct val="0"/>
                        </a:spcAft>
                        <a:buClr>
                          <a:srgbClr val="996633"/>
                        </a:buClr>
                        <a:buSzPct val="50000"/>
                        <a:buFont typeface="Wingdings 2" pitchFamily="18" charset="2"/>
                        <a:buNone/>
                        <a:tabLst/>
                      </a:pPr>
                      <a:endParaRPr kumimoji="0" lang="en-US" sz="2000" b="0" i="0" u="none" strike="noStrike" cap="none" normalizeH="0" baseline="0" dirty="0" smtClean="0">
                        <a:ln>
                          <a:noFill/>
                        </a:ln>
                        <a:solidFill>
                          <a:schemeClr val="tx1"/>
                        </a:solidFill>
                        <a:effectLst/>
                        <a:latin typeface="Arial" charset="0"/>
                        <a:sym typeface="Arial" charset="0"/>
                      </a:endParaRP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ash"/>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39688" marR="0" lvl="0" indent="0" algn="ctr" defTabSz="914400" rtl="0" eaLnBrk="1" fontAlgn="base" latinLnBrk="0" hangingPunct="1">
                        <a:lnSpc>
                          <a:spcPct val="100000"/>
                        </a:lnSpc>
                        <a:spcBef>
                          <a:spcPct val="0"/>
                        </a:spcBef>
                        <a:spcAft>
                          <a:spcPct val="0"/>
                        </a:spcAft>
                        <a:buClr>
                          <a:srgbClr val="996633"/>
                        </a:buClr>
                        <a:buSzPct val="50000"/>
                        <a:buFont typeface="Wingdings 2" pitchFamily="18" charset="2"/>
                        <a:buNone/>
                        <a:tabLst/>
                        <a:defRPr/>
                      </a:pPr>
                      <a:endParaRPr kumimoji="0" lang="en-US" sz="2000" b="0" i="0" u="none" strike="noStrike" cap="none" normalizeH="0" baseline="0" dirty="0" smtClean="0">
                        <a:ln>
                          <a:noFill/>
                        </a:ln>
                        <a:solidFill>
                          <a:schemeClr val="tx1"/>
                        </a:solidFill>
                        <a:effectLst/>
                        <a:latin typeface="Arial" charset="0"/>
                        <a:sym typeface="Arial" charset="0"/>
                      </a:endParaRPr>
                    </a:p>
                    <a:p>
                      <a:pPr marL="39688" marR="0" lvl="0" indent="0" algn="ctr" defTabSz="914400" rtl="0" eaLnBrk="1" fontAlgn="base" latinLnBrk="0" hangingPunct="1">
                        <a:lnSpc>
                          <a:spcPct val="100000"/>
                        </a:lnSpc>
                        <a:spcBef>
                          <a:spcPct val="0"/>
                        </a:spcBef>
                        <a:spcAft>
                          <a:spcPct val="0"/>
                        </a:spcAft>
                        <a:buClr>
                          <a:srgbClr val="996633"/>
                        </a:buClr>
                        <a:buSzPct val="50000"/>
                        <a:buFont typeface="Wingdings 2" pitchFamily="18" charset="2"/>
                        <a:buNone/>
                        <a:tabLst/>
                        <a:defRPr/>
                      </a:pPr>
                      <a:r>
                        <a:rPr kumimoji="0" lang="en-US" sz="2000" b="0" i="0" u="none" strike="noStrike" cap="none" normalizeH="0" baseline="0" dirty="0" smtClean="0">
                          <a:ln>
                            <a:noFill/>
                          </a:ln>
                          <a:solidFill>
                            <a:schemeClr val="tx1"/>
                          </a:solidFill>
                          <a:effectLst/>
                          <a:latin typeface="Arial" charset="0"/>
                          <a:sym typeface="Arial" charset="0"/>
                        </a:rPr>
                        <a:t>NVP</a:t>
                      </a:r>
                      <a:endParaRPr kumimoji="0" lang="en-US" sz="2400" b="0" i="0" u="none" strike="noStrike" cap="none" normalizeH="0" baseline="0" dirty="0" smtClean="0">
                        <a:ln>
                          <a:noFill/>
                        </a:ln>
                        <a:solidFill>
                          <a:schemeClr val="tx1"/>
                        </a:solidFill>
                        <a:effectLst/>
                        <a:latin typeface="Arial" charset="0"/>
                        <a:sym typeface="Arial" charset="0"/>
                      </a:endParaRPr>
                    </a:p>
                    <a:p>
                      <a:pPr marL="39688" marR="0" lvl="0" indent="0" algn="ctr" defTabSz="914400" rtl="0" eaLnBrk="1" fontAlgn="base" latinLnBrk="0" hangingPunct="1">
                        <a:lnSpc>
                          <a:spcPct val="100000"/>
                        </a:lnSpc>
                        <a:spcBef>
                          <a:spcPct val="0"/>
                        </a:spcBef>
                        <a:spcAft>
                          <a:spcPct val="0"/>
                        </a:spcAft>
                        <a:buClr>
                          <a:srgbClr val="996633"/>
                        </a:buClr>
                        <a:buSzPct val="50000"/>
                        <a:buFont typeface="Wingdings 2" pitchFamily="18" charset="2"/>
                        <a:buNone/>
                        <a:tabLst/>
                      </a:pPr>
                      <a:endParaRPr kumimoji="0" lang="en-US" sz="2400" b="0" i="0" u="none" strike="noStrike" cap="none" normalizeH="0" baseline="0" dirty="0" smtClean="0">
                        <a:ln>
                          <a:noFill/>
                        </a:ln>
                        <a:solidFill>
                          <a:schemeClr val="tx1"/>
                        </a:solidFill>
                        <a:effectLst/>
                        <a:latin typeface="Arial" charset="0"/>
                        <a:sym typeface="Arial" charset="0"/>
                      </a:endParaRPr>
                    </a:p>
                  </a:txBody>
                  <a:tcPr marL="50800" marR="50800" marT="50800" marB="5080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chemeClr val="tx1"/>
                      </a:solidFill>
                      <a:prstDash val="sysDash"/>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r>
            </a:tbl>
          </a:graphicData>
        </a:graphic>
      </p:graphicFrame>
    </p:spTree>
    <p:extLst>
      <p:ext uri="{BB962C8B-B14F-4D97-AF65-F5344CB8AC3E}">
        <p14:creationId xmlns:p14="http://schemas.microsoft.com/office/powerpoint/2010/main" val="8517144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4191000"/>
            <a:ext cx="50292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C:\Users\lthahane\Documents\Baylor files\Guidelines\Drug Pictures\CIMG01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371600"/>
            <a:ext cx="6705600" cy="3352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sz="3600" dirty="0" smtClean="0">
                <a:solidFill>
                  <a:srgbClr val="FFFF00"/>
                </a:solidFill>
              </a:rPr>
              <a:t>Older Formulations</a:t>
            </a:r>
            <a:endParaRPr lang="en-US" sz="3600" dirty="0">
              <a:solidFill>
                <a:srgbClr val="FFFF00"/>
              </a:solidFill>
            </a:endParaRPr>
          </a:p>
        </p:txBody>
      </p:sp>
    </p:spTree>
    <p:extLst>
      <p:ext uri="{BB962C8B-B14F-4D97-AF65-F5344CB8AC3E}">
        <p14:creationId xmlns:p14="http://schemas.microsoft.com/office/powerpoint/2010/main" val="32739101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600" dirty="0" smtClean="0">
                <a:solidFill>
                  <a:srgbClr val="FFFF00"/>
                </a:solidFill>
              </a:rPr>
              <a:t>ARV Therapy</a:t>
            </a:r>
            <a:endParaRPr lang="en-US" sz="3600" dirty="0">
              <a:solidFill>
                <a:srgbClr val="FFFF00"/>
              </a:solidFill>
            </a:endParaRPr>
          </a:p>
        </p:txBody>
      </p:sp>
      <p:sp>
        <p:nvSpPr>
          <p:cNvPr id="2" name="Content Placeholder 1"/>
          <p:cNvSpPr>
            <a:spLocks noGrp="1"/>
          </p:cNvSpPr>
          <p:nvPr>
            <p:ph type="body" sz="quarter" idx="13"/>
          </p:nvPr>
        </p:nvSpPr>
        <p:spPr/>
        <p:txBody>
          <a:bodyPr/>
          <a:lstStyle/>
          <a:p>
            <a:r>
              <a:rPr lang="en-US" sz="2800" dirty="0" smtClean="0"/>
              <a:t>Newer formulations make ARV regimens for children and adults simpler</a:t>
            </a:r>
          </a:p>
          <a:p>
            <a:pPr lvl="1"/>
            <a:r>
              <a:rPr lang="en-US" sz="2400" dirty="0" smtClean="0"/>
              <a:t>Utilize fixed-dose combinations wherever possible to maximize adherence</a:t>
            </a:r>
          </a:p>
          <a:p>
            <a:pPr lvl="2">
              <a:buFont typeface="Courier New" panose="02070309020205020404" pitchFamily="49" charset="0"/>
              <a:buChar char="o"/>
            </a:pPr>
            <a:r>
              <a:rPr lang="en-US" sz="2000" dirty="0" smtClean="0">
                <a:solidFill>
                  <a:schemeClr val="bg1"/>
                </a:solidFill>
              </a:rPr>
              <a:t>Simplified (weight-band) dosing available </a:t>
            </a:r>
          </a:p>
          <a:p>
            <a:pPr lvl="1"/>
            <a:r>
              <a:rPr lang="en-US" sz="2400" dirty="0" smtClean="0"/>
              <a:t>Simplify / harmonize regimens where there is no history of treatment failure</a:t>
            </a:r>
          </a:p>
          <a:p>
            <a:pPr lvl="1"/>
            <a:endParaRPr lang="en-US" sz="2400" dirty="0"/>
          </a:p>
        </p:txBody>
      </p:sp>
      <p:pic>
        <p:nvPicPr>
          <p:cNvPr id="19460" name="Picture 4" descr="http://www.ciplamyanmar.com/images/duovir-N.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4414837"/>
            <a:ext cx="2895600" cy="2443163"/>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descr="Image: Atripl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0474" y="4391889"/>
            <a:ext cx="2002326" cy="2457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69883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600" dirty="0" smtClean="0">
                <a:solidFill>
                  <a:srgbClr val="FFFF00"/>
                </a:solidFill>
              </a:rPr>
              <a:t>Case</a:t>
            </a:r>
            <a:endParaRPr lang="en-US" sz="3600" dirty="0">
              <a:solidFill>
                <a:srgbClr val="FFFF00"/>
              </a:solidFill>
            </a:endParaRPr>
          </a:p>
        </p:txBody>
      </p:sp>
      <p:sp>
        <p:nvSpPr>
          <p:cNvPr id="4" name="Rectangle 5"/>
          <p:cNvSpPr>
            <a:spLocks noGrp="1" noChangeArrowheads="1"/>
          </p:cNvSpPr>
          <p:nvPr>
            <p:ph type="body" sz="quarter" idx="13"/>
          </p:nvPr>
        </p:nvSpPr>
        <p:spPr>
          <a:xfrm>
            <a:off x="511174" y="1311275"/>
            <a:ext cx="8223307" cy="5075877"/>
          </a:xfrm>
          <a:ln/>
        </p:spPr>
        <p:txBody>
          <a:bodyPr lIns="25400" tIns="25400" rIns="5078" bIns="25400">
            <a:normAutofit/>
          </a:bodyPr>
          <a:lstStyle/>
          <a:p>
            <a:r>
              <a:rPr lang="en-US" sz="3200" dirty="0" err="1"/>
              <a:t>Katleho</a:t>
            </a:r>
            <a:r>
              <a:rPr lang="en-US" sz="3200" dirty="0"/>
              <a:t>, a </a:t>
            </a:r>
            <a:r>
              <a:rPr lang="en-US" sz="3200" dirty="0" smtClean="0"/>
              <a:t>3-year-old, </a:t>
            </a:r>
            <a:r>
              <a:rPr lang="en-US" sz="3200" dirty="0"/>
              <a:t>has recently tested positive for </a:t>
            </a:r>
            <a:r>
              <a:rPr lang="en-US" sz="3200" dirty="0" smtClean="0"/>
              <a:t>HIV-1 via rapid testing.  </a:t>
            </a:r>
            <a:r>
              <a:rPr lang="en-US" sz="3200" dirty="0"/>
              <a:t>She has herpes zoster, but is otherwise healthy.  Her CD4 count is </a:t>
            </a:r>
            <a:r>
              <a:rPr lang="en-US" sz="3200" dirty="0" smtClean="0"/>
              <a:t>410.</a:t>
            </a:r>
            <a:endParaRPr lang="en-US" sz="3200" dirty="0"/>
          </a:p>
          <a:p>
            <a:pPr marL="782638" lvl="1"/>
            <a:r>
              <a:rPr lang="en-US" sz="2800" i="1" dirty="0">
                <a:solidFill>
                  <a:schemeClr val="bg1"/>
                </a:solidFill>
              </a:rPr>
              <a:t>Should you start her on ARVs</a:t>
            </a:r>
            <a:r>
              <a:rPr lang="en-US" sz="2800" i="1" dirty="0" smtClean="0">
                <a:solidFill>
                  <a:schemeClr val="bg1"/>
                </a:solidFill>
              </a:rPr>
              <a:t>?</a:t>
            </a:r>
          </a:p>
          <a:p>
            <a:pPr marL="782638" lvl="1"/>
            <a:r>
              <a:rPr lang="en-US" sz="2800" dirty="0"/>
              <a:t>If she is eligible to start ARVs, how should you prepare her family for initiation</a:t>
            </a:r>
            <a:r>
              <a:rPr lang="en-US" sz="2800" dirty="0" smtClean="0"/>
              <a:t>?</a:t>
            </a:r>
            <a:endParaRPr lang="en-US" sz="2800" b="1" i="1" dirty="0">
              <a:solidFill>
                <a:srgbClr val="FF0000"/>
              </a:solidFill>
            </a:endParaRPr>
          </a:p>
          <a:p>
            <a:pPr marL="782638" lvl="1"/>
            <a:r>
              <a:rPr lang="en-US" sz="2800" dirty="0"/>
              <a:t>Which ARVs should you start her on?</a:t>
            </a:r>
          </a:p>
          <a:p>
            <a:pPr marL="782638" lvl="1"/>
            <a:r>
              <a:rPr lang="en-US" sz="2800" b="1" dirty="0">
                <a:solidFill>
                  <a:srgbClr val="92D050"/>
                </a:solidFill>
              </a:rPr>
              <a:t>How should you follow her?</a:t>
            </a:r>
          </a:p>
        </p:txBody>
      </p:sp>
    </p:spTree>
    <p:extLst>
      <p:ext uri="{BB962C8B-B14F-4D97-AF65-F5344CB8AC3E}">
        <p14:creationId xmlns:p14="http://schemas.microsoft.com/office/powerpoint/2010/main" val="13433332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600" dirty="0" smtClean="0">
                <a:solidFill>
                  <a:srgbClr val="FFFF00"/>
                </a:solidFill>
              </a:rPr>
              <a:t>Monitoring Children on ART</a:t>
            </a:r>
            <a:endParaRPr lang="en-US" sz="3600" dirty="0">
              <a:solidFill>
                <a:srgbClr val="FFFF00"/>
              </a:solidFill>
            </a:endParaRPr>
          </a:p>
        </p:txBody>
      </p:sp>
      <p:sp>
        <p:nvSpPr>
          <p:cNvPr id="4" name="Rectangle 5"/>
          <p:cNvSpPr>
            <a:spLocks noGrp="1" noChangeArrowheads="1"/>
          </p:cNvSpPr>
          <p:nvPr>
            <p:ph type="body" sz="quarter" idx="13"/>
          </p:nvPr>
        </p:nvSpPr>
        <p:spPr>
          <a:ln/>
        </p:spPr>
        <p:txBody>
          <a:bodyPr lIns="25400" tIns="25400" rIns="5078" bIns="25400">
            <a:normAutofit lnSpcReduction="10000"/>
          </a:bodyPr>
          <a:lstStyle/>
          <a:p>
            <a:pPr>
              <a:lnSpc>
                <a:spcPct val="100000"/>
              </a:lnSpc>
            </a:pPr>
            <a:r>
              <a:rPr lang="en-US" sz="2800" dirty="0" smtClean="0"/>
              <a:t>Clinical </a:t>
            </a:r>
            <a:r>
              <a:rPr lang="en-US" sz="2800" dirty="0"/>
              <a:t>evaluation</a:t>
            </a:r>
          </a:p>
          <a:p>
            <a:pPr marL="782638" lvl="1">
              <a:lnSpc>
                <a:spcPct val="100000"/>
              </a:lnSpc>
            </a:pPr>
            <a:r>
              <a:rPr lang="en-US" sz="2600" dirty="0"/>
              <a:t>Growth (height, weight, HC)</a:t>
            </a:r>
          </a:p>
          <a:p>
            <a:pPr marL="782638" lvl="1">
              <a:lnSpc>
                <a:spcPct val="100000"/>
              </a:lnSpc>
            </a:pPr>
            <a:r>
              <a:rPr lang="en-US" sz="2600" dirty="0" smtClean="0"/>
              <a:t>Development</a:t>
            </a:r>
            <a:endParaRPr lang="en-US" sz="2600" dirty="0"/>
          </a:p>
          <a:p>
            <a:pPr marL="782638" lvl="1">
              <a:lnSpc>
                <a:spcPct val="100000"/>
              </a:lnSpc>
            </a:pPr>
            <a:r>
              <a:rPr lang="en-US" sz="2600" dirty="0"/>
              <a:t>New clinical signs &amp; symptoms</a:t>
            </a:r>
          </a:p>
          <a:p>
            <a:pPr marL="782638" lvl="1">
              <a:lnSpc>
                <a:spcPct val="100000"/>
              </a:lnSpc>
            </a:pPr>
            <a:r>
              <a:rPr lang="en-US" sz="2600" dirty="0"/>
              <a:t>Side effects of medications</a:t>
            </a:r>
          </a:p>
          <a:p>
            <a:pPr>
              <a:lnSpc>
                <a:spcPct val="100000"/>
              </a:lnSpc>
            </a:pPr>
            <a:r>
              <a:rPr lang="en-US" sz="2800" dirty="0" smtClean="0"/>
              <a:t>Lab monitoring: </a:t>
            </a:r>
          </a:p>
          <a:p>
            <a:pPr lvl="1"/>
            <a:r>
              <a:rPr lang="en-US" sz="2200" dirty="0" smtClean="0"/>
              <a:t>CD4 every 6 months</a:t>
            </a:r>
          </a:p>
          <a:p>
            <a:pPr lvl="1"/>
            <a:r>
              <a:rPr lang="en-US" sz="2200" dirty="0" err="1" smtClean="0"/>
              <a:t>Hb</a:t>
            </a:r>
            <a:r>
              <a:rPr lang="en-US" sz="2200" dirty="0" smtClean="0"/>
              <a:t> for AZT if high risk for adverse events (low CD4 or low BMI)</a:t>
            </a:r>
          </a:p>
          <a:p>
            <a:pPr lvl="1"/>
            <a:r>
              <a:rPr lang="en-US" sz="2200" dirty="0" smtClean="0">
                <a:solidFill>
                  <a:srgbClr val="92D050"/>
                </a:solidFill>
              </a:rPr>
              <a:t>Viral load at 6 months, then q12 months</a:t>
            </a:r>
          </a:p>
          <a:p>
            <a:pPr lvl="1"/>
            <a:r>
              <a:rPr lang="en-US" sz="2200" dirty="0" smtClean="0">
                <a:solidFill>
                  <a:srgbClr val="92D050"/>
                </a:solidFill>
              </a:rPr>
              <a:t>CD4 and viral load if suspected treatment failure</a:t>
            </a:r>
            <a:endParaRPr lang="en-US" sz="2200" dirty="0">
              <a:solidFill>
                <a:srgbClr val="92D050"/>
              </a:solidFill>
            </a:endParaRPr>
          </a:p>
        </p:txBody>
      </p:sp>
    </p:spTree>
    <p:extLst>
      <p:ext uri="{BB962C8B-B14F-4D97-AF65-F5344CB8AC3E}">
        <p14:creationId xmlns:p14="http://schemas.microsoft.com/office/powerpoint/2010/main" val="3945852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500"/>
                                        <p:tgtEl>
                                          <p:spTgt spid="4">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Effect transition="in" filter="fade">
                                      <p:cBhvr>
                                        <p:cTn id="24" dur="500"/>
                                        <p:tgtEl>
                                          <p:spTgt spid="4">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fade">
                                      <p:cBhvr>
                                        <p:cTn id="27" dur="500"/>
                                        <p:tgtEl>
                                          <p:spTgt spid="4">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4">
                                            <p:txEl>
                                              <p:pRg st="7" end="7"/>
                                            </p:txEl>
                                          </p:spTgt>
                                        </p:tgtEl>
                                        <p:attrNameLst>
                                          <p:attrName>style.visibility</p:attrName>
                                        </p:attrNameLst>
                                      </p:cBhvr>
                                      <p:to>
                                        <p:strVal val="visible"/>
                                      </p:to>
                                    </p:set>
                                    <p:animEffect transition="in" filter="fade">
                                      <p:cBhvr>
                                        <p:cTn id="30" dur="500"/>
                                        <p:tgtEl>
                                          <p:spTgt spid="4">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4">
                                            <p:txEl>
                                              <p:pRg st="8" end="8"/>
                                            </p:txEl>
                                          </p:spTgt>
                                        </p:tgtEl>
                                        <p:attrNameLst>
                                          <p:attrName>style.visibility</p:attrName>
                                        </p:attrNameLst>
                                      </p:cBhvr>
                                      <p:to>
                                        <p:strVal val="visible"/>
                                      </p:to>
                                    </p:set>
                                    <p:animEffect transition="in" filter="fade">
                                      <p:cBhvr>
                                        <p:cTn id="33" dur="500"/>
                                        <p:tgtEl>
                                          <p:spTgt spid="4">
                                            <p:txEl>
                                              <p:pRg st="8" end="8"/>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4">
                                            <p:txEl>
                                              <p:pRg st="9" end="9"/>
                                            </p:txEl>
                                          </p:spTgt>
                                        </p:tgtEl>
                                        <p:attrNameLst>
                                          <p:attrName>style.visibility</p:attrName>
                                        </p:attrNameLst>
                                      </p:cBhvr>
                                      <p:to>
                                        <p:strVal val="visible"/>
                                      </p:to>
                                    </p:set>
                                    <p:animEffect transition="in" filter="fade">
                                      <p:cBhvr>
                                        <p:cTn id="36"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600" dirty="0">
                <a:solidFill>
                  <a:srgbClr val="FFFF00"/>
                </a:solidFill>
              </a:rPr>
              <a:t>Monitoring Children on ART</a:t>
            </a:r>
          </a:p>
        </p:txBody>
      </p:sp>
      <p:sp>
        <p:nvSpPr>
          <p:cNvPr id="2" name="Content Placeholder 1"/>
          <p:cNvSpPr>
            <a:spLocks noGrp="1"/>
          </p:cNvSpPr>
          <p:nvPr>
            <p:ph type="body" sz="quarter" idx="13"/>
          </p:nvPr>
        </p:nvSpPr>
        <p:spPr/>
        <p:txBody>
          <a:bodyPr>
            <a:normAutofit/>
          </a:bodyPr>
          <a:lstStyle/>
          <a:p>
            <a:r>
              <a:rPr lang="en-US" sz="3200" dirty="0"/>
              <a:t>Immune Reconstitution Inflammatory Syndrome (IRIS)</a:t>
            </a:r>
          </a:p>
          <a:p>
            <a:pPr lvl="1"/>
            <a:r>
              <a:rPr lang="en-US" sz="2400" dirty="0"/>
              <a:t>Paradoxical clinical deterioration after starting ART resulting from an improving immune system</a:t>
            </a:r>
          </a:p>
          <a:p>
            <a:pPr lvl="1"/>
            <a:r>
              <a:rPr lang="en-US" sz="2400" dirty="0"/>
              <a:t>Usually 1-3 months after initiation of effective ART</a:t>
            </a:r>
          </a:p>
          <a:p>
            <a:pPr lvl="1"/>
            <a:r>
              <a:rPr lang="en-US" sz="2400" dirty="0"/>
              <a:t>Clinical presentations vary depending on the causative organism and the organ system that is </a:t>
            </a:r>
            <a:r>
              <a:rPr lang="en-US" sz="2400" dirty="0" smtClean="0"/>
              <a:t>colonized</a:t>
            </a:r>
            <a:endParaRPr lang="en-US" sz="2400" dirty="0"/>
          </a:p>
        </p:txBody>
      </p:sp>
    </p:spTree>
    <p:extLst>
      <p:ext uri="{BB962C8B-B14F-4D97-AF65-F5344CB8AC3E}">
        <p14:creationId xmlns:p14="http://schemas.microsoft.com/office/powerpoint/2010/main" val="660522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fade">
                                      <p:cBhvr>
                                        <p:cTn id="16"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600" dirty="0">
                <a:solidFill>
                  <a:srgbClr val="FFFF00"/>
                </a:solidFill>
              </a:rPr>
              <a:t>Monitoring Children on ART</a:t>
            </a:r>
          </a:p>
        </p:txBody>
      </p:sp>
      <p:sp>
        <p:nvSpPr>
          <p:cNvPr id="4" name="Rectangle 5"/>
          <p:cNvSpPr>
            <a:spLocks noGrp="1" noChangeArrowheads="1"/>
          </p:cNvSpPr>
          <p:nvPr>
            <p:ph type="body" sz="quarter" idx="13"/>
          </p:nvPr>
        </p:nvSpPr>
        <p:spPr>
          <a:ln/>
        </p:spPr>
        <p:txBody>
          <a:bodyPr lIns="25400" tIns="25400" rIns="5078" bIns="25400">
            <a:noAutofit/>
          </a:bodyPr>
          <a:lstStyle/>
          <a:p>
            <a:r>
              <a:rPr lang="en-US" sz="2800" b="1" dirty="0"/>
              <a:t>Treatment adherence</a:t>
            </a:r>
          </a:p>
          <a:p>
            <a:pPr marL="782638" lvl="1"/>
            <a:r>
              <a:rPr lang="en-US" sz="2400" dirty="0" smtClean="0"/>
              <a:t>Adherence </a:t>
            </a:r>
            <a:r>
              <a:rPr lang="en-US" sz="2400" dirty="0"/>
              <a:t>= </a:t>
            </a:r>
            <a:r>
              <a:rPr lang="en-US" sz="2400" dirty="0" smtClean="0"/>
              <a:t>  </a:t>
            </a:r>
            <a:r>
              <a:rPr lang="en-US" sz="2400" u="sng" dirty="0" smtClean="0"/>
              <a:t>doses actually taken</a:t>
            </a:r>
            <a:endParaRPr lang="en-US" dirty="0"/>
          </a:p>
          <a:p>
            <a:pPr marL="782638" lvl="1">
              <a:spcBef>
                <a:spcPts val="0"/>
              </a:spcBef>
              <a:buFont typeface="Wingdings 2" pitchFamily="18" charset="2"/>
              <a:buNone/>
            </a:pPr>
            <a:r>
              <a:rPr lang="en-US" sz="2400" dirty="0"/>
              <a:t>                         </a:t>
            </a:r>
            <a:r>
              <a:rPr lang="en-US" sz="2400" dirty="0" smtClean="0"/>
              <a:t>      doses </a:t>
            </a:r>
            <a:r>
              <a:rPr lang="en-US" sz="2400" dirty="0"/>
              <a:t>to be </a:t>
            </a:r>
            <a:r>
              <a:rPr lang="en-US" sz="2400" dirty="0" smtClean="0"/>
              <a:t>taken</a:t>
            </a:r>
          </a:p>
          <a:p>
            <a:pPr marL="782638" lvl="1">
              <a:buFont typeface="Wingdings 2" pitchFamily="18" charset="2"/>
              <a:buNone/>
            </a:pPr>
            <a:endParaRPr lang="en-US" sz="2400" dirty="0" smtClean="0">
              <a:latin typeface="Arial Italic" charset="0"/>
              <a:cs typeface="Arial Italic" charset="0"/>
              <a:sym typeface="Arial Italic" charset="0"/>
            </a:endParaRPr>
          </a:p>
          <a:p>
            <a:pPr marL="782638" lvl="1"/>
            <a:r>
              <a:rPr lang="en-US" sz="2400" b="1" dirty="0">
                <a:solidFill>
                  <a:srgbClr val="92D050"/>
                </a:solidFill>
                <a:latin typeface="Arial Italic" charset="0"/>
                <a:cs typeface="Arial Italic" charset="0"/>
                <a:sym typeface="Arial Italic" charset="0"/>
              </a:rPr>
              <a:t>G</a:t>
            </a:r>
            <a:r>
              <a:rPr lang="en-US" sz="2400" b="1" dirty="0" smtClean="0">
                <a:solidFill>
                  <a:srgbClr val="92D050"/>
                </a:solidFill>
                <a:latin typeface="Arial Italic" charset="0"/>
                <a:cs typeface="Arial Italic" charset="0"/>
                <a:sym typeface="Arial Italic" charset="0"/>
              </a:rPr>
              <a:t>ood </a:t>
            </a:r>
            <a:r>
              <a:rPr lang="en-US" sz="2400" b="1" dirty="0">
                <a:solidFill>
                  <a:srgbClr val="92D050"/>
                </a:solidFill>
                <a:latin typeface="Arial Italic" charset="0"/>
                <a:cs typeface="Arial Italic" charset="0"/>
                <a:sym typeface="Arial Italic" charset="0"/>
              </a:rPr>
              <a:t>adherence</a:t>
            </a:r>
            <a:r>
              <a:rPr lang="en-US" sz="2400" dirty="0">
                <a:latin typeface="Arial Italic" charset="0"/>
                <a:cs typeface="Arial Italic" charset="0"/>
                <a:sym typeface="Arial Italic" charset="0"/>
              </a:rPr>
              <a:t>:</a:t>
            </a:r>
            <a:r>
              <a:rPr lang="en-US" sz="2400" dirty="0"/>
              <a:t> more than 95%</a:t>
            </a:r>
            <a:endParaRPr lang="en-US" dirty="0"/>
          </a:p>
          <a:p>
            <a:pPr marL="782638" lvl="1"/>
            <a:r>
              <a:rPr lang="en-US" sz="2400" dirty="0" smtClean="0"/>
              <a:t>Measuring </a:t>
            </a:r>
            <a:r>
              <a:rPr lang="en-US" sz="2400" dirty="0"/>
              <a:t>adherence:  </a:t>
            </a:r>
            <a:r>
              <a:rPr lang="en-US" sz="2400" dirty="0" smtClean="0"/>
              <a:t>subjective </a:t>
            </a:r>
            <a:r>
              <a:rPr lang="en-US" sz="2400" dirty="0"/>
              <a:t>recall, pill counts</a:t>
            </a:r>
          </a:p>
          <a:p>
            <a:pPr marL="1296988" lvl="2" indent="-342900">
              <a:buFont typeface="Courier New" panose="02070309020205020404" pitchFamily="49" charset="0"/>
              <a:buChar char="o"/>
            </a:pPr>
            <a:r>
              <a:rPr lang="en-US" sz="2000" dirty="0" smtClean="0">
                <a:solidFill>
                  <a:schemeClr val="bg1"/>
                </a:solidFill>
              </a:rPr>
              <a:t>Multidisciplinary approach:  social </a:t>
            </a:r>
            <a:r>
              <a:rPr lang="en-US" sz="2000" dirty="0">
                <a:solidFill>
                  <a:schemeClr val="bg1"/>
                </a:solidFill>
              </a:rPr>
              <a:t>work involvement, </a:t>
            </a:r>
            <a:r>
              <a:rPr lang="en-US" sz="2000" dirty="0" smtClean="0">
                <a:solidFill>
                  <a:schemeClr val="bg1"/>
                </a:solidFill>
              </a:rPr>
              <a:t>adherence </a:t>
            </a:r>
            <a:r>
              <a:rPr lang="en-US" sz="2000" dirty="0">
                <a:solidFill>
                  <a:schemeClr val="bg1"/>
                </a:solidFill>
              </a:rPr>
              <a:t>contract, treatment buddies, community support, stigma</a:t>
            </a:r>
          </a:p>
          <a:p>
            <a:pPr marL="782638" lvl="1"/>
            <a:r>
              <a:rPr lang="en-US" sz="2400" dirty="0" smtClean="0"/>
              <a:t>Poor </a:t>
            </a:r>
            <a:r>
              <a:rPr lang="en-US" sz="2400" dirty="0"/>
              <a:t>adherence leads to </a:t>
            </a:r>
            <a:r>
              <a:rPr lang="en-US" sz="2400" dirty="0" smtClean="0"/>
              <a:t>accumulation of HIV </a:t>
            </a:r>
            <a:r>
              <a:rPr lang="en-US" sz="2400" dirty="0"/>
              <a:t>mutations and eventual resistance to </a:t>
            </a:r>
            <a:r>
              <a:rPr lang="en-US" sz="2400" dirty="0" smtClean="0"/>
              <a:t>ART</a:t>
            </a:r>
          </a:p>
          <a:p>
            <a:pPr marL="1296988" lvl="2" indent="-342900">
              <a:buFont typeface="Courier New" panose="02070309020205020404" pitchFamily="49" charset="0"/>
              <a:buChar char="o"/>
            </a:pPr>
            <a:r>
              <a:rPr lang="en-US" sz="2000" dirty="0" smtClean="0">
                <a:solidFill>
                  <a:schemeClr val="bg1"/>
                </a:solidFill>
              </a:rPr>
              <a:t>“Moderate” adherence – more likely to lead to resistance than poor adherence</a:t>
            </a:r>
            <a:endParaRPr lang="en-US" sz="2000" dirty="0">
              <a:solidFill>
                <a:schemeClr val="bg1"/>
              </a:solidFill>
            </a:endParaRPr>
          </a:p>
        </p:txBody>
      </p:sp>
      <p:pic>
        <p:nvPicPr>
          <p:cNvPr id="5" name="Picture 4" descr="20071001_LesothoCOE_SNP_008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8399" y="1371600"/>
            <a:ext cx="2759075" cy="183982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01456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600" dirty="0">
                <a:solidFill>
                  <a:srgbClr val="FFFF00"/>
                </a:solidFill>
              </a:rPr>
              <a:t>Monitoring Children on ART</a:t>
            </a:r>
          </a:p>
        </p:txBody>
      </p:sp>
      <p:sp>
        <p:nvSpPr>
          <p:cNvPr id="4" name="Rectangle 5"/>
          <p:cNvSpPr>
            <a:spLocks noGrp="1" noChangeArrowheads="1"/>
          </p:cNvSpPr>
          <p:nvPr>
            <p:ph type="body" sz="quarter" idx="13"/>
          </p:nvPr>
        </p:nvSpPr>
        <p:spPr>
          <a:xfrm>
            <a:off x="511174" y="1311275"/>
            <a:ext cx="8223307" cy="5280594"/>
          </a:xfrm>
          <a:ln/>
        </p:spPr>
        <p:txBody>
          <a:bodyPr lIns="25400" tIns="25400" rIns="5078" bIns="25400">
            <a:normAutofit/>
          </a:bodyPr>
          <a:lstStyle/>
          <a:p>
            <a:pPr>
              <a:lnSpc>
                <a:spcPct val="90000"/>
              </a:lnSpc>
            </a:pPr>
            <a:r>
              <a:rPr lang="en-US" sz="2800" dirty="0" smtClean="0"/>
              <a:t>Signs </a:t>
            </a:r>
            <a:r>
              <a:rPr lang="en-US" sz="2800" dirty="0"/>
              <a:t>of treatment efficacy:</a:t>
            </a:r>
          </a:p>
          <a:p>
            <a:pPr marL="782638" lvl="1">
              <a:lnSpc>
                <a:spcPct val="90000"/>
              </a:lnSpc>
            </a:pPr>
            <a:r>
              <a:rPr lang="en-US" sz="2400" dirty="0"/>
              <a:t>Clinical response (weight gain, reduction of OIs)</a:t>
            </a:r>
          </a:p>
          <a:p>
            <a:pPr marL="782638" lvl="1">
              <a:lnSpc>
                <a:spcPct val="90000"/>
              </a:lnSpc>
            </a:pPr>
            <a:r>
              <a:rPr lang="en-US" sz="2400" dirty="0"/>
              <a:t>Immunologic response (increase in CD4 count)</a:t>
            </a:r>
          </a:p>
          <a:p>
            <a:pPr marL="782638" lvl="1">
              <a:lnSpc>
                <a:spcPct val="90000"/>
              </a:lnSpc>
            </a:pPr>
            <a:r>
              <a:rPr lang="en-US" sz="2400" dirty="0" err="1"/>
              <a:t>Virologic</a:t>
            </a:r>
            <a:r>
              <a:rPr lang="en-US" sz="2400" dirty="0"/>
              <a:t> response (</a:t>
            </a:r>
            <a:r>
              <a:rPr lang="en-US" sz="2400" dirty="0" smtClean="0"/>
              <a:t>decrease of </a:t>
            </a:r>
            <a:r>
              <a:rPr lang="en-US" sz="2400" dirty="0"/>
              <a:t>VL)</a:t>
            </a:r>
          </a:p>
          <a:p>
            <a:pPr marL="782638" lvl="1">
              <a:lnSpc>
                <a:spcPct val="90000"/>
              </a:lnSpc>
            </a:pPr>
            <a:endParaRPr lang="en-US" sz="2400" dirty="0"/>
          </a:p>
          <a:p>
            <a:pPr>
              <a:lnSpc>
                <a:spcPct val="90000"/>
              </a:lnSpc>
            </a:pPr>
            <a:r>
              <a:rPr lang="en-US" sz="2800" dirty="0" smtClean="0"/>
              <a:t>Treatment Failure</a:t>
            </a:r>
            <a:endParaRPr lang="en-US" sz="2400" dirty="0"/>
          </a:p>
          <a:p>
            <a:pPr marL="782638" lvl="1">
              <a:lnSpc>
                <a:spcPct val="90000"/>
              </a:lnSpc>
            </a:pPr>
            <a:r>
              <a:rPr lang="en-US" sz="2400" dirty="0"/>
              <a:t>Early identification of treatment failure is </a:t>
            </a:r>
            <a:r>
              <a:rPr lang="en-US" sz="2400" dirty="0" smtClean="0"/>
              <a:t>critical</a:t>
            </a:r>
          </a:p>
          <a:p>
            <a:pPr marL="1134682" lvl="2" indent="-342900">
              <a:lnSpc>
                <a:spcPct val="90000"/>
              </a:lnSpc>
              <a:buFont typeface="Courier New" panose="02070309020205020404" pitchFamily="49" charset="0"/>
              <a:buChar char="o"/>
            </a:pPr>
            <a:r>
              <a:rPr lang="en-US" sz="2200" dirty="0" smtClean="0">
                <a:solidFill>
                  <a:schemeClr val="bg1"/>
                </a:solidFill>
              </a:rPr>
              <a:t>Routine VL monitoring if feasible (threshold 1000 copies/ml) </a:t>
            </a:r>
            <a:endParaRPr lang="en-US" sz="2200" dirty="0">
              <a:solidFill>
                <a:schemeClr val="bg1"/>
              </a:solidFill>
            </a:endParaRPr>
          </a:p>
          <a:p>
            <a:pPr marL="782638" lvl="1">
              <a:lnSpc>
                <a:spcPct val="90000"/>
              </a:lnSpc>
            </a:pPr>
            <a:r>
              <a:rPr lang="en-US" sz="2400" dirty="0" smtClean="0"/>
              <a:t>Second line treatment:  depends on first line regimen</a:t>
            </a:r>
          </a:p>
          <a:p>
            <a:pPr marL="1147762" lvl="2" indent="-342900">
              <a:lnSpc>
                <a:spcPct val="90000"/>
              </a:lnSpc>
              <a:buFont typeface="Courier New" panose="02070309020205020404" pitchFamily="49" charset="0"/>
              <a:buChar char="o"/>
            </a:pPr>
            <a:r>
              <a:rPr lang="en-US" sz="2200" dirty="0" smtClean="0">
                <a:solidFill>
                  <a:schemeClr val="bg1"/>
                </a:solidFill>
              </a:rPr>
              <a:t>For children:  AZT/ABC, EFV/LPV/r </a:t>
            </a:r>
          </a:p>
          <a:p>
            <a:pPr marL="782638" lvl="1">
              <a:lnSpc>
                <a:spcPct val="90000"/>
              </a:lnSpc>
            </a:pPr>
            <a:r>
              <a:rPr lang="en-US" sz="2400" dirty="0" smtClean="0"/>
              <a:t>More </a:t>
            </a:r>
            <a:r>
              <a:rPr lang="en-US" sz="2400" dirty="0"/>
              <a:t>expensive, more difficult to </a:t>
            </a:r>
            <a:r>
              <a:rPr lang="en-US" sz="2400" dirty="0" smtClean="0"/>
              <a:t>take</a:t>
            </a:r>
          </a:p>
        </p:txBody>
      </p:sp>
    </p:spTree>
    <p:extLst>
      <p:ext uri="{BB962C8B-B14F-4D97-AF65-F5344CB8AC3E}">
        <p14:creationId xmlns:p14="http://schemas.microsoft.com/office/powerpoint/2010/main" val="25271466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FFFF00"/>
                </a:solidFill>
              </a:rPr>
              <a:t>Major Toxicities</a:t>
            </a:r>
            <a:endParaRPr lang="en-US" sz="3600" dirty="0">
              <a:solidFill>
                <a:srgbClr val="FFFF00"/>
              </a:solidFill>
            </a:endParaRPr>
          </a:p>
        </p:txBody>
      </p:sp>
      <p:graphicFrame>
        <p:nvGraphicFramePr>
          <p:cNvPr id="9" name="Content Placeholder 8"/>
          <p:cNvGraphicFramePr>
            <a:graphicFrameLocks noGrp="1"/>
          </p:cNvGraphicFramePr>
          <p:nvPr>
            <p:ph sz="half" idx="4294967295"/>
            <p:extLst>
              <p:ext uri="{D42A27DB-BD31-4B8C-83A1-F6EECF244321}">
                <p14:modId xmlns:p14="http://schemas.microsoft.com/office/powerpoint/2010/main" val="3093978829"/>
              </p:ext>
            </p:extLst>
          </p:nvPr>
        </p:nvGraphicFramePr>
        <p:xfrm>
          <a:off x="272955" y="1561531"/>
          <a:ext cx="4267200" cy="4402455"/>
        </p:xfrm>
        <a:graphic>
          <a:graphicData uri="http://schemas.openxmlformats.org/drawingml/2006/table">
            <a:tbl>
              <a:tblPr firstRow="1" bandRow="1">
                <a:tableStyleId>{5C22544A-7EE6-4342-B048-85BDC9FD1C3A}</a:tableStyleId>
              </a:tblPr>
              <a:tblGrid>
                <a:gridCol w="1046672"/>
                <a:gridCol w="3220528"/>
              </a:tblGrid>
              <a:tr h="561975">
                <a:tc>
                  <a:txBody>
                    <a:bodyPr/>
                    <a:lstStyle/>
                    <a:p>
                      <a:r>
                        <a:rPr lang="en-US" b="0" dirty="0" smtClean="0">
                          <a:solidFill>
                            <a:schemeClr val="tx1"/>
                          </a:solidFill>
                        </a:rPr>
                        <a:t>ABC</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r>
                        <a:rPr lang="en-US" b="1" dirty="0" smtClean="0">
                          <a:solidFill>
                            <a:schemeClr val="tx1"/>
                          </a:solidFill>
                        </a:rPr>
                        <a:t>Hypersensitivity</a:t>
                      </a:r>
                      <a:endParaRPr lang="en-US"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r>
              <a:tr h="561975">
                <a:tc>
                  <a:txBody>
                    <a:bodyPr/>
                    <a:lstStyle/>
                    <a:p>
                      <a:r>
                        <a:rPr lang="en-US" dirty="0" smtClean="0">
                          <a:solidFill>
                            <a:schemeClr val="tx1"/>
                          </a:solidFill>
                        </a:rPr>
                        <a:t>AZT</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r>
                        <a:rPr lang="en-US" b="1" dirty="0" smtClean="0">
                          <a:solidFill>
                            <a:schemeClr val="tx1"/>
                          </a:solidFill>
                        </a:rPr>
                        <a:t>Marrow suppression</a:t>
                      </a:r>
                    </a:p>
                    <a:p>
                      <a:r>
                        <a:rPr lang="en-US" dirty="0" smtClean="0">
                          <a:solidFill>
                            <a:schemeClr val="tx1"/>
                          </a:solidFill>
                        </a:rPr>
                        <a:t>Lactic acidosis</a:t>
                      </a:r>
                    </a:p>
                    <a:p>
                      <a:r>
                        <a:rPr lang="en-US" dirty="0" err="1" smtClean="0">
                          <a:solidFill>
                            <a:schemeClr val="tx1"/>
                          </a:solidFill>
                        </a:rPr>
                        <a:t>Lipodystrophy</a:t>
                      </a:r>
                      <a:r>
                        <a:rPr lang="en-US" baseline="0" dirty="0" smtClean="0">
                          <a:solidFill>
                            <a:schemeClr val="tx1"/>
                          </a:solidFill>
                        </a:rPr>
                        <a:t> or </a:t>
                      </a:r>
                      <a:r>
                        <a:rPr lang="en-US" baseline="0" dirty="0" err="1" smtClean="0">
                          <a:solidFill>
                            <a:schemeClr val="tx1"/>
                          </a:solidFill>
                        </a:rPr>
                        <a:t>lipoatrophy</a:t>
                      </a:r>
                      <a:endParaRPr lang="en-US" baseline="0" dirty="0" smtClean="0">
                        <a:solidFill>
                          <a:schemeClr val="tx1"/>
                        </a:solidFill>
                      </a:endParaRPr>
                    </a:p>
                    <a:p>
                      <a:r>
                        <a:rPr lang="en-US" baseline="0" dirty="0" smtClean="0">
                          <a:solidFill>
                            <a:schemeClr val="tx1"/>
                          </a:solidFill>
                        </a:rPr>
                        <a:t>Severe hepatomegaly</a:t>
                      </a:r>
                      <a:endParaRPr lang="en-US"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r>
              <a:tr h="561975">
                <a:tc>
                  <a:txBody>
                    <a:bodyPr/>
                    <a:lstStyle/>
                    <a:p>
                      <a:r>
                        <a:rPr lang="en-US" dirty="0" smtClean="0">
                          <a:solidFill>
                            <a:schemeClr val="tx1"/>
                          </a:solidFill>
                        </a:rPr>
                        <a:t>d4T</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r>
                        <a:rPr lang="en-US" b="1" dirty="0" smtClean="0">
                          <a:solidFill>
                            <a:schemeClr val="tx1"/>
                          </a:solidFill>
                        </a:rPr>
                        <a:t>Peripheral</a:t>
                      </a:r>
                      <a:r>
                        <a:rPr lang="en-US" b="1" baseline="0" dirty="0" smtClean="0">
                          <a:solidFill>
                            <a:schemeClr val="tx1"/>
                          </a:solidFill>
                        </a:rPr>
                        <a:t> neuropathy</a:t>
                      </a:r>
                    </a:p>
                    <a:p>
                      <a:r>
                        <a:rPr lang="en-US" b="1" baseline="0" dirty="0" smtClean="0">
                          <a:solidFill>
                            <a:schemeClr val="tx1"/>
                          </a:solidFill>
                        </a:rPr>
                        <a:t>Lactic acidosis</a:t>
                      </a:r>
                    </a:p>
                    <a:p>
                      <a:r>
                        <a:rPr lang="en-US" b="1" baseline="0" dirty="0" err="1" smtClean="0">
                          <a:solidFill>
                            <a:schemeClr val="tx1"/>
                          </a:solidFill>
                        </a:rPr>
                        <a:t>Lipodystrophy</a:t>
                      </a:r>
                      <a:r>
                        <a:rPr lang="en-US" b="1" baseline="0" dirty="0" smtClean="0">
                          <a:solidFill>
                            <a:schemeClr val="tx1"/>
                          </a:solidFill>
                        </a:rPr>
                        <a:t> or </a:t>
                      </a:r>
                      <a:r>
                        <a:rPr lang="en-US" b="1" baseline="0" dirty="0" err="1" smtClean="0">
                          <a:solidFill>
                            <a:schemeClr val="tx1"/>
                          </a:solidFill>
                        </a:rPr>
                        <a:t>lipoatrophy</a:t>
                      </a:r>
                      <a:endParaRPr lang="en-US" b="1" baseline="0" dirty="0" smtClean="0">
                        <a:solidFill>
                          <a:schemeClr val="tx1"/>
                        </a:solidFill>
                      </a:endParaRPr>
                    </a:p>
                    <a:p>
                      <a:r>
                        <a:rPr lang="en-US" baseline="0" dirty="0" smtClean="0">
                          <a:solidFill>
                            <a:schemeClr val="tx1"/>
                          </a:solidFill>
                        </a:rPr>
                        <a:t>Severe hepatomegaly</a:t>
                      </a:r>
                    </a:p>
                    <a:p>
                      <a:r>
                        <a:rPr lang="en-US" baseline="0" dirty="0" smtClean="0">
                          <a:solidFill>
                            <a:schemeClr val="tx1"/>
                          </a:solidFill>
                        </a:rPr>
                        <a:t>Pancreatitis</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r>
              <a:tr h="561975">
                <a:tc>
                  <a:txBody>
                    <a:bodyPr/>
                    <a:lstStyle/>
                    <a:p>
                      <a:r>
                        <a:rPr lang="en-US" dirty="0" smtClean="0">
                          <a:solidFill>
                            <a:schemeClr val="tx1"/>
                          </a:solidFill>
                        </a:rPr>
                        <a:t>EFV</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r>
                        <a:rPr lang="en-US" b="1" dirty="0" err="1" smtClean="0">
                          <a:solidFill>
                            <a:schemeClr val="tx1"/>
                          </a:solidFill>
                        </a:rPr>
                        <a:t>Hetatotoxicity</a:t>
                      </a:r>
                      <a:endParaRPr lang="en-US" b="1" dirty="0" smtClean="0">
                        <a:solidFill>
                          <a:schemeClr val="tx1"/>
                        </a:solidFill>
                      </a:endParaRPr>
                    </a:p>
                    <a:p>
                      <a:r>
                        <a:rPr lang="en-US" dirty="0" smtClean="0">
                          <a:solidFill>
                            <a:schemeClr val="tx1"/>
                          </a:solidFill>
                        </a:rPr>
                        <a:t>Seizures</a:t>
                      </a:r>
                    </a:p>
                    <a:p>
                      <a:r>
                        <a:rPr lang="en-US" b="1" dirty="0" smtClean="0">
                          <a:solidFill>
                            <a:schemeClr val="tx1"/>
                          </a:solidFill>
                        </a:rPr>
                        <a:t>Hypersensitivity </a:t>
                      </a:r>
                    </a:p>
                    <a:p>
                      <a:r>
                        <a:rPr lang="en-US" dirty="0" smtClean="0">
                          <a:solidFill>
                            <a:schemeClr val="tx1"/>
                          </a:solidFill>
                        </a:rPr>
                        <a:t>Stevens-Johnson</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r>
            </a:tbl>
          </a:graphicData>
        </a:graphic>
      </p:graphicFrame>
      <p:graphicFrame>
        <p:nvGraphicFramePr>
          <p:cNvPr id="10" name="Content Placeholder 8"/>
          <p:cNvGraphicFramePr>
            <a:graphicFrameLocks noGrp="1"/>
          </p:cNvGraphicFramePr>
          <p:nvPr>
            <p:ph sz="half" idx="4294967295"/>
            <p:extLst>
              <p:ext uri="{D42A27DB-BD31-4B8C-83A1-F6EECF244321}">
                <p14:modId xmlns:p14="http://schemas.microsoft.com/office/powerpoint/2010/main" val="837560518"/>
              </p:ext>
            </p:extLst>
          </p:nvPr>
        </p:nvGraphicFramePr>
        <p:xfrm>
          <a:off x="4652749" y="1918648"/>
          <a:ext cx="4191000" cy="3566160"/>
        </p:xfrm>
        <a:graphic>
          <a:graphicData uri="http://schemas.openxmlformats.org/drawingml/2006/table">
            <a:tbl>
              <a:tblPr firstRow="1" bandRow="1">
                <a:tableStyleId>{5C22544A-7EE6-4342-B048-85BDC9FD1C3A}</a:tableStyleId>
              </a:tblPr>
              <a:tblGrid>
                <a:gridCol w="939362"/>
                <a:gridCol w="3251638"/>
              </a:tblGrid>
              <a:tr h="561975">
                <a:tc>
                  <a:txBody>
                    <a:bodyPr/>
                    <a:lstStyle/>
                    <a:p>
                      <a:r>
                        <a:rPr lang="en-US" b="0" dirty="0" smtClean="0">
                          <a:solidFill>
                            <a:schemeClr val="tx1"/>
                          </a:solidFill>
                        </a:rPr>
                        <a:t>LPV/r</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r>
                        <a:rPr lang="en-US" b="0" dirty="0" smtClean="0">
                          <a:solidFill>
                            <a:schemeClr val="tx1"/>
                          </a:solidFill>
                        </a:rPr>
                        <a:t>Hepatotoxicity</a:t>
                      </a:r>
                    </a:p>
                    <a:p>
                      <a:r>
                        <a:rPr lang="en-US" b="0" dirty="0" smtClean="0">
                          <a:solidFill>
                            <a:schemeClr val="tx1"/>
                          </a:solidFill>
                        </a:rPr>
                        <a:t>Pancreatitis</a:t>
                      </a:r>
                    </a:p>
                    <a:p>
                      <a:r>
                        <a:rPr lang="en-US" b="0" dirty="0" err="1" smtClean="0">
                          <a:solidFill>
                            <a:schemeClr val="tx1"/>
                          </a:solidFill>
                        </a:rPr>
                        <a:t>Lipoatrophy</a:t>
                      </a:r>
                      <a:r>
                        <a:rPr lang="en-US" b="0" dirty="0" smtClean="0">
                          <a:solidFill>
                            <a:schemeClr val="tx1"/>
                          </a:solidFill>
                        </a:rPr>
                        <a:t> or metabolic syndrome</a:t>
                      </a:r>
                    </a:p>
                    <a:p>
                      <a:r>
                        <a:rPr lang="en-US" b="1" dirty="0" smtClean="0">
                          <a:solidFill>
                            <a:schemeClr val="tx1"/>
                          </a:solidFill>
                        </a:rPr>
                        <a:t>Dyslipidemia</a:t>
                      </a:r>
                    </a:p>
                    <a:p>
                      <a:r>
                        <a:rPr lang="en-US" b="1" dirty="0" smtClean="0">
                          <a:solidFill>
                            <a:schemeClr val="tx1"/>
                          </a:solidFill>
                        </a:rPr>
                        <a:t>Diarrhea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r>
              <a:tr h="561975">
                <a:tc>
                  <a:txBody>
                    <a:bodyPr/>
                    <a:lstStyle/>
                    <a:p>
                      <a:r>
                        <a:rPr lang="en-US" dirty="0" smtClean="0">
                          <a:solidFill>
                            <a:schemeClr val="tx1"/>
                          </a:solidFill>
                        </a:rPr>
                        <a:t>NVP</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r>
                        <a:rPr lang="en-US" b="1" dirty="0" smtClean="0">
                          <a:solidFill>
                            <a:schemeClr val="tx1"/>
                          </a:solidFill>
                        </a:rPr>
                        <a:t>Hepatotoxicity</a:t>
                      </a:r>
                    </a:p>
                    <a:p>
                      <a:r>
                        <a:rPr lang="en-US" b="1" dirty="0" smtClean="0">
                          <a:solidFill>
                            <a:schemeClr val="tx1"/>
                          </a:solidFill>
                        </a:rPr>
                        <a:t>Stevens-Johnson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r>
              <a:tr h="561975">
                <a:tc>
                  <a:txBody>
                    <a:bodyPr/>
                    <a:lstStyle/>
                    <a:p>
                      <a:r>
                        <a:rPr lang="en-US" dirty="0" smtClean="0">
                          <a:solidFill>
                            <a:schemeClr val="tx1"/>
                          </a:solidFill>
                        </a:rPr>
                        <a:t>TDF</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r>
                        <a:rPr lang="en-US" b="1" dirty="0" smtClean="0">
                          <a:solidFill>
                            <a:schemeClr val="tx1"/>
                          </a:solidFill>
                        </a:rPr>
                        <a:t>Renal tubular dysfunction</a:t>
                      </a:r>
                    </a:p>
                    <a:p>
                      <a:r>
                        <a:rPr lang="en-US" dirty="0" smtClean="0">
                          <a:solidFill>
                            <a:schemeClr val="tx1"/>
                          </a:solidFill>
                        </a:rPr>
                        <a:t>Lactic acidosis</a:t>
                      </a:r>
                    </a:p>
                    <a:p>
                      <a:r>
                        <a:rPr lang="en-US" dirty="0" smtClean="0">
                          <a:solidFill>
                            <a:schemeClr val="tx1"/>
                          </a:solidFill>
                        </a:rPr>
                        <a:t>Severe</a:t>
                      </a:r>
                      <a:r>
                        <a:rPr lang="en-US" baseline="0" dirty="0" smtClean="0">
                          <a:solidFill>
                            <a:schemeClr val="tx1"/>
                          </a:solidFill>
                        </a:rPr>
                        <a:t> hepatomegaly</a:t>
                      </a:r>
                    </a:p>
                    <a:p>
                      <a:r>
                        <a:rPr lang="en-US" baseline="0" dirty="0" smtClean="0">
                          <a:solidFill>
                            <a:schemeClr val="tx1"/>
                          </a:solidFill>
                        </a:rPr>
                        <a:t>Decreased bone mineral density</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r>
            </a:tbl>
          </a:graphicData>
        </a:graphic>
      </p:graphicFrame>
    </p:spTree>
    <p:extLst>
      <p:ext uri="{BB962C8B-B14F-4D97-AF65-F5344CB8AC3E}">
        <p14:creationId xmlns:p14="http://schemas.microsoft.com/office/powerpoint/2010/main" val="38139619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FFFF00"/>
                </a:solidFill>
              </a:rPr>
              <a:t>Key Drug-Drug Interactions</a:t>
            </a:r>
            <a:endParaRPr lang="en-US" sz="3600" dirty="0">
              <a:solidFill>
                <a:srgbClr val="FFFF00"/>
              </a:solidFill>
            </a:endParaRPr>
          </a:p>
        </p:txBody>
      </p:sp>
      <p:graphicFrame>
        <p:nvGraphicFramePr>
          <p:cNvPr id="6" name="Content Placeholder 5"/>
          <p:cNvGraphicFramePr>
            <a:graphicFrameLocks noGrp="1"/>
          </p:cNvGraphicFramePr>
          <p:nvPr>
            <p:ph idx="4294967295"/>
            <p:extLst>
              <p:ext uri="{D42A27DB-BD31-4B8C-83A1-F6EECF244321}">
                <p14:modId xmlns:p14="http://schemas.microsoft.com/office/powerpoint/2010/main" val="3816320393"/>
              </p:ext>
            </p:extLst>
          </p:nvPr>
        </p:nvGraphicFramePr>
        <p:xfrm>
          <a:off x="477672" y="2057400"/>
          <a:ext cx="8382000" cy="3505200"/>
        </p:xfrm>
        <a:graphic>
          <a:graphicData uri="http://schemas.openxmlformats.org/drawingml/2006/table">
            <a:tbl>
              <a:tblPr firstRow="1" bandRow="1">
                <a:tableStyleId>{2D5ABB26-0587-4C30-8999-92F81FD0307C}</a:tableStyleId>
              </a:tblPr>
              <a:tblGrid>
                <a:gridCol w="1828800"/>
                <a:gridCol w="2286000"/>
                <a:gridCol w="4267200"/>
              </a:tblGrid>
              <a:tr h="370840">
                <a:tc rowSpan="3">
                  <a:txBody>
                    <a:bodyPr/>
                    <a:lstStyle/>
                    <a:p>
                      <a:r>
                        <a:rPr lang="en-US" sz="2000" dirty="0" smtClean="0"/>
                        <a:t>Boosted PI (LPV/r, ATV/r)</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r>
                        <a:rPr lang="en-US" sz="2000" dirty="0" smtClean="0"/>
                        <a:t>Rifampicin</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r>
                        <a:rPr lang="en-US" sz="2000" dirty="0" smtClean="0"/>
                        <a:t>Substitute with </a:t>
                      </a:r>
                      <a:r>
                        <a:rPr lang="en-US" sz="2000" dirty="0" err="1" smtClean="0"/>
                        <a:t>Rifabutin</a:t>
                      </a:r>
                      <a:endParaRPr lang="en-US" sz="2000" dirty="0" smtClean="0"/>
                    </a:p>
                    <a:p>
                      <a:r>
                        <a:rPr lang="en-US" sz="2000" dirty="0" smtClean="0"/>
                        <a:t>Adjust the PI dose</a:t>
                      </a:r>
                    </a:p>
                    <a:p>
                      <a:r>
                        <a:rPr lang="en-US" sz="2000" dirty="0" smtClean="0"/>
                        <a:t>Substitute with 3-NRTI</a:t>
                      </a:r>
                      <a:r>
                        <a:rPr lang="en-US" sz="2000" baseline="0" dirty="0" smtClean="0"/>
                        <a:t> regimen</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r>
              <a:tr h="370840">
                <a:tc vMerge="1">
                  <a:txBody>
                    <a:bodyPr/>
                    <a:lstStyle/>
                    <a:p>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r>
                        <a:rPr lang="en-US" sz="2000" dirty="0" smtClean="0"/>
                        <a:t>Estrogen-based hormonal contraception</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r>
                        <a:rPr lang="en-US" sz="2000" dirty="0" smtClean="0"/>
                        <a:t>Use alternative or additional</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r>
              <a:tr h="370840">
                <a:tc vMerge="1">
                  <a:txBody>
                    <a:bodyPr/>
                    <a:lstStyle/>
                    <a:p>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r>
                        <a:rPr lang="en-US" sz="2000" dirty="0" err="1" smtClean="0"/>
                        <a:t>Tenofovir</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r>
                        <a:rPr lang="en-US" sz="2000" dirty="0" smtClean="0"/>
                        <a:t>Monitor renal function</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r>
              <a:tr h="370840">
                <a:tc rowSpan="2">
                  <a:txBody>
                    <a:bodyPr/>
                    <a:lstStyle/>
                    <a:p>
                      <a:r>
                        <a:rPr lang="en-US" sz="2000" dirty="0" err="1" smtClean="0"/>
                        <a:t>Nevirapine</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r>
                        <a:rPr lang="en-US" sz="2000" dirty="0" smtClean="0"/>
                        <a:t>Rifampicin</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r>
                        <a:rPr lang="en-US" sz="2000" dirty="0" smtClean="0"/>
                        <a:t>Substitute with </a:t>
                      </a:r>
                      <a:r>
                        <a:rPr lang="en-US" sz="2000" dirty="0" err="1" smtClean="0"/>
                        <a:t>Efavirenz</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r>
              <a:tr h="370840">
                <a:tc vMerge="1">
                  <a:txBody>
                    <a:bodyPr/>
                    <a:lstStyle/>
                    <a:p>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r>
                        <a:rPr lang="en-US" sz="2000" dirty="0" err="1" smtClean="0"/>
                        <a:t>Itraconazole</a:t>
                      </a:r>
                      <a:r>
                        <a:rPr lang="en-US" sz="2000" baseline="0" dirty="0" smtClean="0"/>
                        <a:t>, Ketoconazole</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r>
                        <a:rPr lang="en-US" sz="2000" dirty="0" smtClean="0"/>
                        <a:t>Use an alternative agent (Fluconazole)</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r>
            </a:tbl>
          </a:graphicData>
        </a:graphic>
      </p:graphicFrame>
    </p:spTree>
    <p:extLst>
      <p:ext uri="{BB962C8B-B14F-4D97-AF65-F5344CB8AC3E}">
        <p14:creationId xmlns:p14="http://schemas.microsoft.com/office/powerpoint/2010/main" val="30317537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72152" y="2018641"/>
            <a:ext cx="7772400" cy="1470025"/>
          </a:xfrm>
        </p:spPr>
        <p:txBody>
          <a:bodyPr>
            <a:normAutofit/>
          </a:bodyPr>
          <a:lstStyle/>
          <a:p>
            <a:pPr algn="ctr"/>
            <a:r>
              <a:rPr lang="en-US" sz="4400" dirty="0" smtClean="0"/>
              <a:t>HIV Treatment in Infants and Children</a:t>
            </a:r>
            <a:endParaRPr lang="en-US" sz="4400" dirty="0"/>
          </a:p>
        </p:txBody>
      </p:sp>
      <p:sp>
        <p:nvSpPr>
          <p:cNvPr id="3" name="Slide Number Placeholder 2"/>
          <p:cNvSpPr>
            <a:spLocks noGrp="1"/>
          </p:cNvSpPr>
          <p:nvPr>
            <p:ph type="sldNum" sz="quarter" idx="12"/>
          </p:nvPr>
        </p:nvSpPr>
        <p:spPr/>
        <p:txBody>
          <a:bodyPr/>
          <a:lstStyle/>
          <a:p>
            <a:fld id="{90033947-BDB2-44BC-B95C-A87CE3683263}" type="slidenum">
              <a:rPr lang="en-US" smtClean="0"/>
              <a:pPr/>
              <a:t>3</a:t>
            </a:fld>
            <a:endParaRPr lang="en-US" dirty="0"/>
          </a:p>
        </p:txBody>
      </p:sp>
    </p:spTree>
    <p:extLst>
      <p:ext uri="{BB962C8B-B14F-4D97-AF65-F5344CB8AC3E}">
        <p14:creationId xmlns:p14="http://schemas.microsoft.com/office/powerpoint/2010/main" val="20735890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58504" y="2223358"/>
            <a:ext cx="7772400" cy="1470025"/>
          </a:xfrm>
        </p:spPr>
        <p:txBody>
          <a:bodyPr>
            <a:noAutofit/>
          </a:bodyPr>
          <a:lstStyle/>
          <a:p>
            <a:pPr algn="ctr"/>
            <a:r>
              <a:rPr lang="en-US" sz="4800" dirty="0" smtClean="0"/>
              <a:t>Challenges of Program Implementation</a:t>
            </a:r>
            <a:endParaRPr lang="en-US" sz="4800" dirty="0"/>
          </a:p>
        </p:txBody>
      </p:sp>
      <p:sp>
        <p:nvSpPr>
          <p:cNvPr id="3" name="Slide Number Placeholder 2"/>
          <p:cNvSpPr>
            <a:spLocks noGrp="1"/>
          </p:cNvSpPr>
          <p:nvPr>
            <p:ph type="sldNum" sz="quarter" idx="12"/>
          </p:nvPr>
        </p:nvSpPr>
        <p:spPr/>
        <p:txBody>
          <a:bodyPr/>
          <a:lstStyle/>
          <a:p>
            <a:fld id="{90033947-BDB2-44BC-B95C-A87CE3683263}" type="slidenum">
              <a:rPr lang="en-US" smtClean="0"/>
              <a:pPr/>
              <a:t>30</a:t>
            </a:fld>
            <a:endParaRPr lang="en-US" dirty="0"/>
          </a:p>
        </p:txBody>
      </p:sp>
    </p:spTree>
    <p:extLst>
      <p:ext uri="{BB962C8B-B14F-4D97-AF65-F5344CB8AC3E}">
        <p14:creationId xmlns:p14="http://schemas.microsoft.com/office/powerpoint/2010/main" val="16114602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solidFill>
                  <a:srgbClr val="FFFF00"/>
                </a:solidFill>
              </a:rPr>
              <a:t>Limited Access to Services:  Rural </a:t>
            </a:r>
            <a:r>
              <a:rPr lang="en-US" sz="3600" dirty="0">
                <a:solidFill>
                  <a:srgbClr val="FFFF00"/>
                </a:solidFill>
              </a:rPr>
              <a:t>C</a:t>
            </a:r>
            <a:r>
              <a:rPr lang="en-US" sz="3600" dirty="0" smtClean="0">
                <a:solidFill>
                  <a:srgbClr val="FFFF00"/>
                </a:solidFill>
              </a:rPr>
              <a:t>linic </a:t>
            </a:r>
            <a:r>
              <a:rPr lang="en-US" sz="3600" dirty="0">
                <a:solidFill>
                  <a:srgbClr val="FFFF00"/>
                </a:solidFill>
              </a:rPr>
              <a:t>S</a:t>
            </a:r>
            <a:r>
              <a:rPr lang="en-US" sz="3600" dirty="0" smtClean="0">
                <a:solidFill>
                  <a:srgbClr val="FFFF00"/>
                </a:solidFill>
              </a:rPr>
              <a:t>ettings</a:t>
            </a:r>
            <a:endParaRPr lang="en-US" sz="3600" dirty="0">
              <a:solidFill>
                <a:srgbClr val="FFFF00"/>
              </a:solidFill>
            </a:endParaRPr>
          </a:p>
        </p:txBody>
      </p:sp>
      <p:sp>
        <p:nvSpPr>
          <p:cNvPr id="7" name="Slide Number Placeholder 3"/>
          <p:cNvSpPr>
            <a:spLocks noGrp="1"/>
          </p:cNvSpPr>
          <p:nvPr>
            <p:ph type="sldNum" sz="quarter" idx="12"/>
          </p:nvPr>
        </p:nvSpPr>
        <p:spPr>
          <a:prstGeom prst="rect">
            <a:avLst/>
          </a:prstGeom>
        </p:spPr>
        <p:txBody>
          <a:bodyPr/>
          <a:lstStyle/>
          <a:p>
            <a:fld id="{E3B85771-ABE9-488E-A7E1-8B5F6EE4DFB3}" type="slidenum">
              <a:rPr lang="en-US"/>
              <a:pPr/>
              <a:t>31</a:t>
            </a:fld>
            <a:endParaRPr lang="en-US"/>
          </a:p>
        </p:txBody>
      </p:sp>
      <p:sp>
        <p:nvSpPr>
          <p:cNvPr id="108548" name="Rectangle 4"/>
          <p:cNvSpPr>
            <a:spLocks noChangeArrowheads="1"/>
          </p:cNvSpPr>
          <p:nvPr/>
        </p:nvSpPr>
        <p:spPr bwMode="auto">
          <a:xfrm>
            <a:off x="0" y="22812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2400">
              <a:ea typeface="ＭＳ Ｐゴシック" pitchFamily="34" charset="-128"/>
            </a:endParaRPr>
          </a:p>
        </p:txBody>
      </p:sp>
      <p:pic>
        <p:nvPicPr>
          <p:cNvPr id="108549" name="Picture 5" descr="Mok Hosp ART Clin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00"/>
            <a:ext cx="9144000" cy="4419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8550" name="Rectangle 6"/>
          <p:cNvSpPr>
            <a:spLocks noChangeArrowheads="1"/>
          </p:cNvSpPr>
          <p:nvPr/>
        </p:nvSpPr>
        <p:spPr bwMode="auto">
          <a:xfrm>
            <a:off x="0" y="45767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2400">
              <a:ea typeface="ＭＳ Ｐゴシック" pitchFamily="34" charset="-128"/>
            </a:endParaRPr>
          </a:p>
        </p:txBody>
      </p:sp>
    </p:spTree>
    <p:extLst>
      <p:ext uri="{BB962C8B-B14F-4D97-AF65-F5344CB8AC3E}">
        <p14:creationId xmlns:p14="http://schemas.microsoft.com/office/powerpoint/2010/main" val="28155814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dirty="0" smtClean="0">
                <a:solidFill>
                  <a:srgbClr val="FFFF00"/>
                </a:solidFill>
              </a:rPr>
              <a:t>Limited Access to Services</a:t>
            </a:r>
            <a:endParaRPr lang="en-US" sz="3600" dirty="0">
              <a:solidFill>
                <a:srgbClr val="FFFF00"/>
              </a:solidFill>
            </a:endParaRPr>
          </a:p>
        </p:txBody>
      </p:sp>
      <p:sp>
        <p:nvSpPr>
          <p:cNvPr id="5" name="Text Placeholder 4"/>
          <p:cNvSpPr>
            <a:spLocks noGrp="1"/>
          </p:cNvSpPr>
          <p:nvPr>
            <p:ph type="body" sz="quarter" idx="13"/>
          </p:nvPr>
        </p:nvSpPr>
        <p:spPr>
          <a:xfrm>
            <a:off x="0" y="1884481"/>
            <a:ext cx="8223307" cy="4454557"/>
          </a:xfrm>
        </p:spPr>
        <p:txBody>
          <a:bodyPr>
            <a:normAutofit/>
          </a:bodyPr>
          <a:lstStyle/>
          <a:p>
            <a:r>
              <a:rPr lang="en-US" sz="2400" dirty="0" smtClean="0"/>
              <a:t>Community HIV testing initiatives </a:t>
            </a:r>
            <a:endParaRPr lang="en-US" sz="2400" dirty="0"/>
          </a:p>
        </p:txBody>
      </p:sp>
      <p:sp>
        <p:nvSpPr>
          <p:cNvPr id="6" name="Text Placeholder 5"/>
          <p:cNvSpPr>
            <a:spLocks noGrp="1"/>
          </p:cNvSpPr>
          <p:nvPr>
            <p:ph type="body" sz="half" idx="4294967295"/>
          </p:nvPr>
        </p:nvSpPr>
        <p:spPr>
          <a:xfrm>
            <a:off x="5102225" y="1905000"/>
            <a:ext cx="4041775" cy="639763"/>
          </a:xfrm>
        </p:spPr>
        <p:txBody>
          <a:bodyPr>
            <a:normAutofit fontScale="70000" lnSpcReduction="20000"/>
          </a:bodyPr>
          <a:lstStyle/>
          <a:p>
            <a:pPr marL="0" indent="0">
              <a:buNone/>
            </a:pPr>
            <a:r>
              <a:rPr lang="en-US" dirty="0" smtClean="0">
                <a:solidFill>
                  <a:schemeClr val="bg1"/>
                </a:solidFill>
              </a:rPr>
              <a:t>School-based HIV testing and malnutrition screening</a:t>
            </a:r>
            <a:endParaRPr lang="en-US" dirty="0">
              <a:solidFill>
                <a:schemeClr val="bg1"/>
              </a:solidFill>
            </a:endParaRPr>
          </a:p>
        </p:txBody>
      </p:sp>
      <p:pic>
        <p:nvPicPr>
          <p:cNvPr id="21507" name="Picture 3" descr="C:\Users\lthahane\Dropbox\Photos\pics 030.jpg"/>
          <p:cNvPicPr>
            <a:picLocks noGrp="1" noChangeAspect="1" noChangeArrowheads="1"/>
          </p:cNvPicPr>
          <p:nvPr>
            <p:ph sz="quarter" idx="4294967295"/>
          </p:nvPr>
        </p:nvPicPr>
        <p:blipFill>
          <a:blip r:embed="rId2" cstate="print">
            <a:extLst>
              <a:ext uri="{28A0092B-C50C-407E-A947-70E740481C1C}">
                <a14:useLocalDpi xmlns:a14="http://schemas.microsoft.com/office/drawing/2010/main" val="0"/>
              </a:ext>
            </a:extLst>
          </a:blip>
          <a:stretch>
            <a:fillRect/>
          </a:stretch>
        </p:blipFill>
        <p:spPr bwMode="auto">
          <a:xfrm>
            <a:off x="191068" y="2585113"/>
            <a:ext cx="4040188" cy="303053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1509" name="Picture 5" descr="C:\Users\lthahane\Dropbox\Photos\Picture 030.jpg"/>
          <p:cNvPicPr>
            <a:picLocks noGrp="1" noChangeAspect="1" noChangeArrowheads="1"/>
          </p:cNvPicPr>
          <p:nvPr>
            <p:ph sz="quarter" idx="4294967295"/>
          </p:nvPr>
        </p:nvPicPr>
        <p:blipFill>
          <a:blip r:embed="rId3" cstate="print">
            <a:extLst>
              <a:ext uri="{28A0092B-C50C-407E-A947-70E740481C1C}">
                <a14:useLocalDpi xmlns:a14="http://schemas.microsoft.com/office/drawing/2010/main" val="0"/>
              </a:ext>
            </a:extLst>
          </a:blip>
          <a:srcRect/>
          <a:stretch>
            <a:fillRect/>
          </a:stretch>
        </p:blipFill>
        <p:spPr bwMode="auto">
          <a:xfrm>
            <a:off x="4993043" y="2639705"/>
            <a:ext cx="4041775" cy="303053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01888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200" dirty="0" smtClean="0">
                <a:solidFill>
                  <a:srgbClr val="FFFF00"/>
                </a:solidFill>
              </a:rPr>
              <a:t>Limited Access to Services: Transportation Challenges</a:t>
            </a:r>
            <a:endParaRPr lang="en-US" sz="3200" dirty="0">
              <a:solidFill>
                <a:srgbClr val="FFFF00"/>
              </a:solidFill>
            </a:endParaRPr>
          </a:p>
        </p:txBody>
      </p:sp>
      <p:pic>
        <p:nvPicPr>
          <p:cNvPr id="4" name="Picture 5" descr="Scenery--road to Malefiloane"/>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792281" y="1557337"/>
            <a:ext cx="7096125" cy="530066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591823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6" name="Slide Number Placeholder 3"/>
          <p:cNvSpPr>
            <a:spLocks noGrp="1"/>
          </p:cNvSpPr>
          <p:nvPr>
            <p:ph type="sldNum" sz="quarter" idx="12"/>
          </p:nvPr>
        </p:nvSpPr>
        <p:spPr/>
        <p:txBody>
          <a:bodyPr/>
          <a:lstStyle/>
          <a:p>
            <a:fld id="{AFC7FE28-969D-444A-9C9E-C262C1D622F9}" type="slidenum">
              <a:rPr lang="en-US"/>
              <a:pPr/>
              <a:t>34</a:t>
            </a:fld>
            <a:endParaRPr lang="en-US"/>
          </a:p>
        </p:txBody>
      </p:sp>
      <p:sp>
        <p:nvSpPr>
          <p:cNvPr id="4" name="Text Placeholder 3"/>
          <p:cNvSpPr>
            <a:spLocks noGrp="1"/>
          </p:cNvSpPr>
          <p:nvPr>
            <p:ph type="body" sz="quarter" idx="13"/>
          </p:nvPr>
        </p:nvSpPr>
        <p:spPr/>
        <p:txBody>
          <a:bodyPr/>
          <a:lstStyle/>
          <a:p>
            <a:endParaRPr lang="en-US"/>
          </a:p>
        </p:txBody>
      </p:sp>
      <p:sp>
        <p:nvSpPr>
          <p:cNvPr id="157700" name="Text Box 4"/>
          <p:cNvSpPr txBox="1">
            <a:spLocks noChangeArrowheads="1"/>
          </p:cNvSpPr>
          <p:nvPr/>
        </p:nvSpPr>
        <p:spPr bwMode="auto">
          <a:xfrm>
            <a:off x="8056563" y="6289675"/>
            <a:ext cx="276225"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50800" tIns="50800" bIns="50800"/>
          <a:lstStyle/>
          <a:p>
            <a:pPr algn="ctr" eaLnBrk="1" hangingPunct="1"/>
            <a:fld id="{4CA96256-8F31-4C5C-9B3E-4B4DF3DE153C}" type="slidenum">
              <a:rPr lang="en-US" sz="1400">
                <a:cs typeface="Arial" charset="0"/>
                <a:sym typeface="Arial" charset="0"/>
              </a:rPr>
              <a:pPr algn="ctr" eaLnBrk="1" hangingPunct="1"/>
              <a:t>34</a:t>
            </a:fld>
            <a:endParaRPr lang="en-US" sz="1400">
              <a:cs typeface="Arial" charset="0"/>
              <a:sym typeface="Arial" charset="0"/>
            </a:endParaRPr>
          </a:p>
        </p:txBody>
      </p:sp>
      <p:pic>
        <p:nvPicPr>
          <p:cNvPr id="8" name="Picture 4" descr="C:\Users\Lineo\AppData\Local\Microsoft\Windows\Temporary Internet Files\Content.IE5\KZ7P3D2O\20071003_LesothoCOE_SNP_042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039" y="0"/>
            <a:ext cx="1028586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57200" y="381000"/>
            <a:ext cx="5410200" cy="923330"/>
          </a:xfrm>
          <a:prstGeom prst="rect">
            <a:avLst/>
          </a:prstGeom>
          <a:solidFill>
            <a:schemeClr val="bg2">
              <a:lumMod val="50000"/>
            </a:schemeClr>
          </a:solidFill>
          <a:ln>
            <a:solidFill>
              <a:srgbClr val="FFFF00"/>
            </a:solidFill>
          </a:ln>
        </p:spPr>
        <p:txBody>
          <a:bodyPr wrap="square" rtlCol="0">
            <a:spAutoFit/>
          </a:bodyPr>
          <a:lstStyle/>
          <a:p>
            <a:r>
              <a:rPr lang="en-US" b="1" dirty="0" smtClean="0"/>
              <a:t>Transportation of medications and supplies may be difficult; supply chain / cold chain may be challenging to maintain</a:t>
            </a:r>
            <a:endParaRPr lang="en-US" b="1" dirty="0"/>
          </a:p>
        </p:txBody>
      </p:sp>
    </p:spTree>
    <p:extLst>
      <p:ext uri="{BB962C8B-B14F-4D97-AF65-F5344CB8AC3E}">
        <p14:creationId xmlns:p14="http://schemas.microsoft.com/office/powerpoint/2010/main" val="20800244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Slide Number Placeholder 3"/>
          <p:cNvSpPr>
            <a:spLocks noGrp="1"/>
          </p:cNvSpPr>
          <p:nvPr>
            <p:ph type="sldNum" sz="quarter" idx="12"/>
          </p:nvPr>
        </p:nvSpPr>
        <p:spPr/>
        <p:txBody>
          <a:bodyPr/>
          <a:lstStyle/>
          <a:p>
            <a:fld id="{16C9ADBF-869D-42FC-A6E6-B6CCF40A5F50}" type="slidenum">
              <a:rPr lang="en-US"/>
              <a:pPr/>
              <a:t>35</a:t>
            </a:fld>
            <a:endParaRPr lang="en-US"/>
          </a:p>
        </p:txBody>
      </p:sp>
      <p:sp>
        <p:nvSpPr>
          <p:cNvPr id="3" name="Text Placeholder 2"/>
          <p:cNvSpPr>
            <a:spLocks noGrp="1"/>
          </p:cNvSpPr>
          <p:nvPr>
            <p:ph type="body" sz="quarter" idx="13"/>
          </p:nvPr>
        </p:nvSpPr>
        <p:spPr/>
        <p:txBody>
          <a:bodyPr/>
          <a:lstStyle/>
          <a:p>
            <a:endParaRPr lang="en-US"/>
          </a:p>
        </p:txBody>
      </p:sp>
      <p:pic>
        <p:nvPicPr>
          <p:cNvPr id="110596" name="Picture 4" descr="IMG_155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65292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600" dirty="0" smtClean="0">
                <a:solidFill>
                  <a:srgbClr val="FFFF00"/>
                </a:solidFill>
              </a:rPr>
              <a:t>Innovative Solutions for </a:t>
            </a:r>
            <a:r>
              <a:rPr lang="en-US" sz="3600" dirty="0">
                <a:solidFill>
                  <a:srgbClr val="FFFF00"/>
                </a:solidFill>
              </a:rPr>
              <a:t>M</a:t>
            </a:r>
            <a:r>
              <a:rPr lang="en-US" sz="3600" dirty="0" smtClean="0">
                <a:solidFill>
                  <a:srgbClr val="FFFF00"/>
                </a:solidFill>
              </a:rPr>
              <a:t>edication / Sample transport</a:t>
            </a:r>
            <a:endParaRPr lang="en-US" sz="3600" dirty="0">
              <a:solidFill>
                <a:srgbClr val="FFFF00"/>
              </a:solidFill>
            </a:endParaRPr>
          </a:p>
        </p:txBody>
      </p:sp>
      <p:pic>
        <p:nvPicPr>
          <p:cNvPr id="4" name="Picture 7" descr="DSC_0393"/>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2717800" y="1676400"/>
            <a:ext cx="6426200" cy="4800600"/>
          </a:xfrm>
          <a:prstGeom prst="rect">
            <a:avLst/>
          </a:prstGeom>
          <a:noFill/>
          <a:extLst>
            <a:ext uri="{909E8E84-426E-40DD-AFC4-6F175D3DCCD1}">
              <a14:hiddenFill xmlns:a14="http://schemas.microsoft.com/office/drawing/2010/main">
                <a:solidFill>
                  <a:srgbClr val="FFFFFF"/>
                </a:solidFill>
              </a14:hiddenFill>
            </a:ext>
          </a:extLst>
        </p:spPr>
      </p:pic>
      <p:pic>
        <p:nvPicPr>
          <p:cNvPr id="63490" name="Picture 2" descr="http://s3-eu-west-1.amazonaws.com/riders-live-cms/Feature/41066c4d-4944-4f6b-83d7-7a354c84d36e_sample-transport-featur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07108"/>
            <a:ext cx="3810000" cy="253313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014443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600" dirty="0" smtClean="0">
                <a:solidFill>
                  <a:srgbClr val="FFFF00"/>
                </a:solidFill>
              </a:rPr>
              <a:t>Other Transportation Options</a:t>
            </a:r>
            <a:endParaRPr lang="en-US" sz="3600" dirty="0">
              <a:solidFill>
                <a:srgbClr val="FFFF00"/>
              </a:solidFill>
            </a:endParaRPr>
          </a:p>
        </p:txBody>
      </p:sp>
      <p:pic>
        <p:nvPicPr>
          <p:cNvPr id="4" name="Picture 4" descr="IMG_0718"/>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rcRect t="12561" b="8212"/>
          <a:stretch>
            <a:fillRect/>
          </a:stretch>
        </p:blipFill>
        <p:spPr bwMode="auto">
          <a:xfrm>
            <a:off x="0" y="1457325"/>
            <a:ext cx="7874000" cy="54006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799578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20050620Lesotho03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21" y="253818"/>
            <a:ext cx="9601200" cy="6396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562056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solidFill>
                  <a:srgbClr val="FFFF00"/>
                </a:solidFill>
              </a:rPr>
              <a:t>Task-shifting: nurse-managed ART programs; need government support</a:t>
            </a:r>
            <a:endParaRPr lang="en-US" sz="3200" dirty="0">
              <a:solidFill>
                <a:srgbClr val="FFFF00"/>
              </a:solidFill>
            </a:endParaRPr>
          </a:p>
        </p:txBody>
      </p:sp>
      <p:sp>
        <p:nvSpPr>
          <p:cNvPr id="4" name="Slide Number Placeholder 3"/>
          <p:cNvSpPr>
            <a:spLocks noGrp="1"/>
          </p:cNvSpPr>
          <p:nvPr>
            <p:ph type="sldNum" sz="quarter" idx="12"/>
          </p:nvPr>
        </p:nvSpPr>
        <p:spPr>
          <a:prstGeom prst="rect">
            <a:avLst/>
          </a:prstGeom>
        </p:spPr>
        <p:txBody>
          <a:bodyPr/>
          <a:lstStyle/>
          <a:p>
            <a:fld id="{A27FE29B-B534-4E9F-9B13-937CEFFE6F24}" type="slidenum">
              <a:rPr lang="en-US"/>
              <a:pPr/>
              <a:t>39</a:t>
            </a:fld>
            <a:endParaRPr lang="en-US"/>
          </a:p>
        </p:txBody>
      </p:sp>
      <p:pic>
        <p:nvPicPr>
          <p:cNvPr id="117763" name="Picture 3" descr="Sister Agn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1371600"/>
            <a:ext cx="7391400" cy="557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1683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4000" dirty="0" smtClean="0">
                <a:solidFill>
                  <a:srgbClr val="FFFF00"/>
                </a:solidFill>
              </a:rPr>
              <a:t>Goals of Antiretroviral Therapy</a:t>
            </a:r>
            <a:endParaRPr lang="en-US" sz="4000" dirty="0">
              <a:solidFill>
                <a:srgbClr val="FFFF00"/>
              </a:solidFill>
            </a:endParaRPr>
          </a:p>
        </p:txBody>
      </p:sp>
      <p:sp>
        <p:nvSpPr>
          <p:cNvPr id="5" name="Rectangle 5"/>
          <p:cNvSpPr>
            <a:spLocks noGrp="1" noChangeArrowheads="1"/>
          </p:cNvSpPr>
          <p:nvPr>
            <p:ph type="body" sz="quarter" idx="13"/>
          </p:nvPr>
        </p:nvSpPr>
        <p:spPr>
          <a:xfrm>
            <a:off x="511174" y="1311275"/>
            <a:ext cx="8223307" cy="4857513"/>
          </a:xfrm>
          <a:ln/>
        </p:spPr>
        <p:txBody>
          <a:bodyPr lIns="25400" tIns="25400" rIns="5078" bIns="25400">
            <a:normAutofit/>
          </a:bodyPr>
          <a:lstStyle/>
          <a:p>
            <a:r>
              <a:rPr lang="en-US" sz="2400" dirty="0"/>
              <a:t>The primary goal of antiretroviral therapy is to </a:t>
            </a:r>
            <a:r>
              <a:rPr lang="en-US" sz="2400" u="sng" dirty="0"/>
              <a:t>improve the health and prolong the life of the HIV infected child or adult</a:t>
            </a:r>
            <a:endParaRPr lang="en-US" dirty="0"/>
          </a:p>
          <a:p>
            <a:pPr marL="109728" indent="0">
              <a:buNone/>
            </a:pPr>
            <a:endParaRPr lang="en-US" sz="2400" dirty="0" smtClean="0">
              <a:latin typeface="Arial Bold" charset="0"/>
              <a:cs typeface="Arial Bold" charset="0"/>
              <a:sym typeface="Arial Bold" charset="0"/>
            </a:endParaRPr>
          </a:p>
          <a:p>
            <a:pPr marL="109728" indent="0" algn="ctr">
              <a:buNone/>
            </a:pPr>
            <a:r>
              <a:rPr lang="en-US" sz="2600" i="1" dirty="0" smtClean="0">
                <a:solidFill>
                  <a:srgbClr val="92D050"/>
                </a:solidFill>
                <a:latin typeface="Arial Bold" charset="0"/>
                <a:cs typeface="Arial Bold" charset="0"/>
                <a:sym typeface="Arial Bold" charset="0"/>
              </a:rPr>
              <a:t>ARVs </a:t>
            </a:r>
            <a:r>
              <a:rPr lang="en-US" sz="2600" i="1" dirty="0">
                <a:solidFill>
                  <a:srgbClr val="92D050"/>
                </a:solidFill>
                <a:latin typeface="Arial Bold" charset="0"/>
                <a:cs typeface="Arial Bold" charset="0"/>
                <a:sym typeface="Arial Bold" charset="0"/>
              </a:rPr>
              <a:t>reduce the ability of the virus to replicate within the body</a:t>
            </a:r>
            <a:endParaRPr lang="en-US" sz="2600" i="1" dirty="0">
              <a:solidFill>
                <a:srgbClr val="92D050"/>
              </a:solidFill>
              <a:latin typeface="Arial Bold" charset="0"/>
              <a:sym typeface="Arial Bold" charset="0"/>
            </a:endParaRPr>
          </a:p>
          <a:p>
            <a:pPr lvl="1"/>
            <a:endParaRPr lang="en-US" sz="2400" dirty="0" smtClean="0"/>
          </a:p>
          <a:p>
            <a:pPr lvl="1"/>
            <a:r>
              <a:rPr lang="en-US" sz="2400" dirty="0" smtClean="0"/>
              <a:t>Maintain </a:t>
            </a:r>
            <a:r>
              <a:rPr lang="en-US" sz="2400" dirty="0"/>
              <a:t>or reverse immune system damage</a:t>
            </a:r>
          </a:p>
          <a:p>
            <a:pPr lvl="1"/>
            <a:r>
              <a:rPr lang="en-US" sz="2400" dirty="0"/>
              <a:t>Decrease opportunistic infections and cancers</a:t>
            </a:r>
          </a:p>
          <a:p>
            <a:pPr lvl="1"/>
            <a:r>
              <a:rPr lang="en-US" sz="2400" dirty="0"/>
              <a:t>Promote normal growth and development</a:t>
            </a:r>
          </a:p>
          <a:p>
            <a:pPr lvl="1"/>
            <a:r>
              <a:rPr lang="en-US" sz="2400" dirty="0"/>
              <a:t>Improve quality of life</a:t>
            </a:r>
          </a:p>
          <a:p>
            <a:pPr lvl="1"/>
            <a:r>
              <a:rPr lang="en-US" sz="2400" dirty="0"/>
              <a:t>Prolong survival</a:t>
            </a:r>
          </a:p>
        </p:txBody>
      </p:sp>
    </p:spTree>
    <p:extLst>
      <p:ext uri="{BB962C8B-B14F-4D97-AF65-F5344CB8AC3E}">
        <p14:creationId xmlns:p14="http://schemas.microsoft.com/office/powerpoint/2010/main" val="194294344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95400" y="1643418"/>
            <a:ext cx="21336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306" name="Rectangle 2"/>
          <p:cNvSpPr>
            <a:spLocks noGrp="1" noChangeArrowheads="1"/>
          </p:cNvSpPr>
          <p:nvPr>
            <p:ph type="title"/>
          </p:nvPr>
        </p:nvSpPr>
        <p:spPr/>
        <p:txBody>
          <a:bodyPr>
            <a:noAutofit/>
          </a:bodyPr>
          <a:lstStyle/>
          <a:p>
            <a:pPr eaLnBrk="1" hangingPunct="1">
              <a:defRPr/>
            </a:pPr>
            <a:r>
              <a:rPr lang="en-US" sz="3200" dirty="0" smtClean="0">
                <a:solidFill>
                  <a:srgbClr val="FFFF00"/>
                </a:solidFill>
              </a:rPr>
              <a:t>Task-shifting: training of health providers in local language</a:t>
            </a:r>
          </a:p>
        </p:txBody>
      </p:sp>
      <p:sp>
        <p:nvSpPr>
          <p:cNvPr id="8" name="Slide Number Placeholder 7"/>
          <p:cNvSpPr>
            <a:spLocks noGrp="1"/>
          </p:cNvSpPr>
          <p:nvPr>
            <p:ph type="sldNum" sz="quarter" idx="12"/>
          </p:nvPr>
        </p:nvSpPr>
        <p:spPr/>
        <p:txBody>
          <a:bodyPr/>
          <a:lstStyle/>
          <a:p>
            <a:pPr>
              <a:defRPr/>
            </a:pPr>
            <a:fld id="{AA2D83E1-04E6-4CE6-9CCA-352540C68366}" type="slidenum">
              <a:rPr lang="en-US"/>
              <a:pPr>
                <a:defRPr/>
              </a:pPr>
              <a:t>40</a:t>
            </a:fld>
            <a:endParaRPr lang="en-US"/>
          </a:p>
        </p:txBody>
      </p:sp>
      <p:sp>
        <p:nvSpPr>
          <p:cNvPr id="6149" name="Rectangle 3"/>
          <p:cNvSpPr>
            <a:spLocks noGrp="1" noChangeArrowheads="1"/>
          </p:cNvSpPr>
          <p:nvPr>
            <p:ph type="body" sz="quarter" idx="13"/>
          </p:nvPr>
        </p:nvSpPr>
        <p:spPr>
          <a:xfrm>
            <a:off x="511174" y="1461400"/>
            <a:ext cx="3914773" cy="4584558"/>
          </a:xfrm>
          <a:ln>
            <a:solidFill>
              <a:schemeClr val="bg2"/>
            </a:solidFill>
            <a:miter lim="800000"/>
            <a:headEnd/>
            <a:tailEnd/>
          </a:ln>
        </p:spPr>
        <p:txBody>
          <a:bodyPr>
            <a:noAutofit/>
          </a:bodyPr>
          <a:lstStyle/>
          <a:p>
            <a:pPr marL="0" indent="0" eaLnBrk="1" hangingPunct="1">
              <a:lnSpc>
                <a:spcPct val="90000"/>
              </a:lnSpc>
              <a:buNone/>
            </a:pPr>
            <a:endParaRPr lang="en-US" sz="2400" dirty="0" smtClean="0"/>
          </a:p>
          <a:p>
            <a:pPr marL="0" indent="0" eaLnBrk="1" hangingPunct="1">
              <a:lnSpc>
                <a:spcPct val="90000"/>
              </a:lnSpc>
              <a:buNone/>
            </a:pPr>
            <a:endParaRPr lang="en-US" sz="2400" dirty="0"/>
          </a:p>
          <a:p>
            <a:pPr eaLnBrk="1" hangingPunct="1">
              <a:lnSpc>
                <a:spcPct val="90000"/>
              </a:lnSpc>
            </a:pPr>
            <a:r>
              <a:rPr lang="en-US" sz="2400" dirty="0" err="1" smtClean="0"/>
              <a:t>Liatlana</a:t>
            </a:r>
            <a:endParaRPr lang="en-US" sz="2400" dirty="0" smtClean="0"/>
          </a:p>
          <a:p>
            <a:pPr eaLnBrk="1" hangingPunct="1">
              <a:lnSpc>
                <a:spcPct val="90000"/>
              </a:lnSpc>
            </a:pPr>
            <a:r>
              <a:rPr lang="en-US" sz="2400" dirty="0" err="1" smtClean="0"/>
              <a:t>Pene</a:t>
            </a:r>
            <a:endParaRPr lang="en-US" sz="2400" dirty="0" smtClean="0"/>
          </a:p>
          <a:p>
            <a:pPr eaLnBrk="1" hangingPunct="1">
              <a:lnSpc>
                <a:spcPct val="90000"/>
              </a:lnSpc>
            </a:pPr>
            <a:r>
              <a:rPr lang="en-US" sz="2400" dirty="0" err="1" smtClean="0"/>
              <a:t>Foromo</a:t>
            </a:r>
            <a:r>
              <a:rPr lang="en-US" sz="2400" dirty="0" smtClean="0"/>
              <a:t> e </a:t>
            </a:r>
            <a:r>
              <a:rPr lang="en-US" sz="2400" dirty="0" err="1" smtClean="0"/>
              <a:t>tlatsoang</a:t>
            </a:r>
            <a:endParaRPr lang="en-US" sz="2400" dirty="0" smtClean="0"/>
          </a:p>
          <a:p>
            <a:pPr eaLnBrk="1" hangingPunct="1">
              <a:lnSpc>
                <a:spcPct val="90000"/>
              </a:lnSpc>
            </a:pPr>
            <a:r>
              <a:rPr lang="en-US" sz="2400" dirty="0" err="1" smtClean="0"/>
              <a:t>Karete</a:t>
            </a:r>
            <a:r>
              <a:rPr lang="en-US" sz="2400" dirty="0" smtClean="0"/>
              <a:t> </a:t>
            </a:r>
            <a:r>
              <a:rPr lang="en-US" sz="2400" dirty="0" err="1" smtClean="0"/>
              <a:t>ea</a:t>
            </a:r>
            <a:r>
              <a:rPr lang="en-US" sz="2400" dirty="0" smtClean="0"/>
              <a:t> </a:t>
            </a:r>
            <a:r>
              <a:rPr lang="en-US" sz="2400" dirty="0" err="1" smtClean="0"/>
              <a:t>mali</a:t>
            </a:r>
            <a:endParaRPr lang="en-US" sz="2400" dirty="0" smtClean="0"/>
          </a:p>
          <a:p>
            <a:pPr eaLnBrk="1" hangingPunct="1">
              <a:lnSpc>
                <a:spcPct val="90000"/>
              </a:lnSpc>
            </a:pPr>
            <a:r>
              <a:rPr lang="en-US" sz="2400" dirty="0" err="1" smtClean="0"/>
              <a:t>Nale</a:t>
            </a:r>
            <a:r>
              <a:rPr lang="en-US" sz="2400" dirty="0" smtClean="0"/>
              <a:t> e </a:t>
            </a:r>
            <a:r>
              <a:rPr lang="en-US" sz="2400" dirty="0" err="1" smtClean="0"/>
              <a:t>hlabang</a:t>
            </a:r>
            <a:r>
              <a:rPr lang="en-US" sz="2400" dirty="0" smtClean="0"/>
              <a:t> </a:t>
            </a:r>
            <a:r>
              <a:rPr lang="en-US" sz="2400" dirty="0" err="1" smtClean="0"/>
              <a:t>serethe</a:t>
            </a:r>
            <a:r>
              <a:rPr lang="en-US" sz="2400" dirty="0" smtClean="0"/>
              <a:t> </a:t>
            </a:r>
            <a:endParaRPr lang="en-US" sz="2400" dirty="0" smtClean="0">
              <a:solidFill>
                <a:srgbClr val="FF0000"/>
              </a:solidFill>
            </a:endParaRPr>
          </a:p>
          <a:p>
            <a:pPr eaLnBrk="1" hangingPunct="1">
              <a:lnSpc>
                <a:spcPct val="90000"/>
              </a:lnSpc>
            </a:pPr>
            <a:r>
              <a:rPr lang="en-US" sz="2400" dirty="0" err="1" smtClean="0"/>
              <a:t>Sepiriti</a:t>
            </a:r>
            <a:endParaRPr lang="en-US" sz="2400" dirty="0" smtClean="0"/>
          </a:p>
          <a:p>
            <a:pPr eaLnBrk="1" hangingPunct="1">
              <a:lnSpc>
                <a:spcPct val="90000"/>
              </a:lnSpc>
            </a:pPr>
            <a:r>
              <a:rPr lang="en-US" sz="2400" dirty="0" err="1" smtClean="0"/>
              <a:t>Boea</a:t>
            </a:r>
            <a:r>
              <a:rPr lang="en-US" sz="2400" dirty="0" smtClean="0"/>
              <a:t> /gauze e </a:t>
            </a:r>
            <a:r>
              <a:rPr lang="en-US" sz="2400" dirty="0" err="1" smtClean="0"/>
              <a:t>hloekisang</a:t>
            </a:r>
            <a:r>
              <a:rPr lang="en-US" sz="2400" dirty="0" smtClean="0"/>
              <a:t> </a:t>
            </a:r>
          </a:p>
          <a:p>
            <a:pPr eaLnBrk="1" hangingPunct="1">
              <a:lnSpc>
                <a:spcPct val="90000"/>
              </a:lnSpc>
            </a:pPr>
            <a:r>
              <a:rPr lang="en-US" sz="2400" dirty="0" err="1" smtClean="0"/>
              <a:t>Terei</a:t>
            </a:r>
            <a:r>
              <a:rPr lang="en-US" sz="2400" dirty="0" smtClean="0"/>
              <a:t> e </a:t>
            </a:r>
            <a:r>
              <a:rPr lang="en-US" sz="2400" dirty="0" err="1" smtClean="0"/>
              <a:t>omisang</a:t>
            </a:r>
            <a:r>
              <a:rPr lang="en-US" sz="2400" dirty="0" smtClean="0"/>
              <a:t> </a:t>
            </a:r>
            <a:r>
              <a:rPr lang="en-US" sz="2400" dirty="0" err="1" smtClean="0"/>
              <a:t>mali</a:t>
            </a:r>
            <a:endParaRPr lang="en-US" sz="2400" dirty="0" smtClean="0"/>
          </a:p>
          <a:p>
            <a:pPr eaLnBrk="1" hangingPunct="1">
              <a:lnSpc>
                <a:spcPct val="90000"/>
              </a:lnSpc>
            </a:pPr>
            <a:r>
              <a:rPr lang="en-US" sz="2400" dirty="0" smtClean="0"/>
              <a:t>Moo o </a:t>
            </a:r>
            <a:r>
              <a:rPr lang="en-US" sz="2400" dirty="0" err="1" smtClean="0"/>
              <a:t>tlang</a:t>
            </a:r>
            <a:r>
              <a:rPr lang="en-US" sz="2400" dirty="0" smtClean="0"/>
              <a:t> ho </a:t>
            </a:r>
            <a:r>
              <a:rPr lang="en-US" sz="2400" dirty="0" err="1" smtClean="0"/>
              <a:t>tsela</a:t>
            </a:r>
            <a:r>
              <a:rPr lang="en-US" sz="2400" dirty="0" smtClean="0"/>
              <a:t> </a:t>
            </a:r>
            <a:r>
              <a:rPr lang="en-US" sz="2400" dirty="0" err="1" smtClean="0"/>
              <a:t>linale</a:t>
            </a:r>
            <a:endParaRPr lang="en-US" sz="2400" dirty="0" smtClean="0"/>
          </a:p>
        </p:txBody>
      </p:sp>
      <p:sp>
        <p:nvSpPr>
          <p:cNvPr id="7" name="Footer Placeholder 6"/>
          <p:cNvSpPr>
            <a:spLocks noGrp="1"/>
          </p:cNvSpPr>
          <p:nvPr>
            <p:ph type="ftr" sz="quarter" idx="4294967295"/>
          </p:nvPr>
        </p:nvSpPr>
        <p:spPr>
          <a:xfrm>
            <a:off x="1353497" y="1570037"/>
            <a:ext cx="2241550" cy="365125"/>
          </a:xfrm>
          <a:prstGeom prst="rect">
            <a:avLst/>
          </a:prstGeom>
        </p:spPr>
        <p:txBody>
          <a:bodyPr/>
          <a:lstStyle/>
          <a:p>
            <a:pPr>
              <a:defRPr/>
            </a:pPr>
            <a:r>
              <a:rPr lang="en-US" dirty="0"/>
              <a:t>DBS Collection and Handling</a:t>
            </a:r>
          </a:p>
        </p:txBody>
      </p:sp>
      <p:pic>
        <p:nvPicPr>
          <p:cNvPr id="6150" name="Picture 6" descr="DBS PCR testing 053"/>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5017163" y="1187355"/>
            <a:ext cx="3857891" cy="2866030"/>
          </a:xfrm>
          <a:noFill/>
          <a:ln>
            <a:solidFill>
              <a:schemeClr val="tx1"/>
            </a:solidFill>
          </a:ln>
        </p:spPr>
      </p:pic>
      <p:pic>
        <p:nvPicPr>
          <p:cNvPr id="6151" name="Picture 7" descr="DBS PCR2 050"/>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5034725" y="4198014"/>
            <a:ext cx="3836321" cy="2373383"/>
          </a:xfrm>
          <a:noFill/>
          <a:ln>
            <a:solidFill>
              <a:schemeClr val="tx1"/>
            </a:solidFill>
          </a:ln>
        </p:spPr>
      </p:pic>
    </p:spTree>
    <p:extLst>
      <p:ext uri="{BB962C8B-B14F-4D97-AF65-F5344CB8AC3E}">
        <p14:creationId xmlns:p14="http://schemas.microsoft.com/office/powerpoint/2010/main" val="176972638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3" name="Slide Number Placeholder 3"/>
          <p:cNvSpPr>
            <a:spLocks noGrp="1"/>
          </p:cNvSpPr>
          <p:nvPr>
            <p:ph type="sldNum" sz="quarter" idx="12"/>
          </p:nvPr>
        </p:nvSpPr>
        <p:spPr/>
        <p:txBody>
          <a:bodyPr/>
          <a:lstStyle/>
          <a:p>
            <a:fld id="{5CEF4C48-6990-430E-BEB0-8B67044A8758}" type="slidenum">
              <a:rPr lang="en-US"/>
              <a:pPr/>
              <a:t>41</a:t>
            </a:fld>
            <a:endParaRPr lang="en-US"/>
          </a:p>
        </p:txBody>
      </p:sp>
      <p:sp>
        <p:nvSpPr>
          <p:cNvPr id="5" name="Text Placeholder 4"/>
          <p:cNvSpPr>
            <a:spLocks noGrp="1"/>
          </p:cNvSpPr>
          <p:nvPr>
            <p:ph type="body" sz="quarter" idx="13"/>
          </p:nvPr>
        </p:nvSpPr>
        <p:spPr/>
        <p:txBody>
          <a:bodyPr/>
          <a:lstStyle/>
          <a:p>
            <a:endParaRPr lang="en-US"/>
          </a:p>
        </p:txBody>
      </p:sp>
      <p:pic>
        <p:nvPicPr>
          <p:cNvPr id="112642" name="Picture 2" descr="DSC_645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163"/>
            <a:ext cx="9982200" cy="698658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8600" y="6027003"/>
            <a:ext cx="3505200" cy="830997"/>
          </a:xfrm>
          <a:prstGeom prst="rect">
            <a:avLst/>
          </a:prstGeom>
          <a:solidFill>
            <a:srgbClr val="FFFF00"/>
          </a:solidFill>
          <a:ln>
            <a:solidFill>
              <a:schemeClr val="tx1"/>
            </a:solidFill>
          </a:ln>
        </p:spPr>
        <p:txBody>
          <a:bodyPr wrap="square" rtlCol="0">
            <a:spAutoFit/>
          </a:bodyPr>
          <a:lstStyle/>
          <a:p>
            <a:r>
              <a:rPr lang="en-US" sz="2400" b="1" dirty="0" smtClean="0"/>
              <a:t>Laboratory Testing  Not Always Accessible</a:t>
            </a:r>
            <a:endParaRPr lang="en-US" sz="2400" b="1" dirty="0"/>
          </a:p>
        </p:txBody>
      </p:sp>
    </p:spTree>
    <p:extLst>
      <p:ext uri="{BB962C8B-B14F-4D97-AF65-F5344CB8AC3E}">
        <p14:creationId xmlns:p14="http://schemas.microsoft.com/office/powerpoint/2010/main" val="17070191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Slide Number Placeholder 3"/>
          <p:cNvSpPr>
            <a:spLocks noGrp="1"/>
          </p:cNvSpPr>
          <p:nvPr>
            <p:ph type="sldNum" sz="quarter" idx="12"/>
          </p:nvPr>
        </p:nvSpPr>
        <p:spPr/>
        <p:txBody>
          <a:bodyPr/>
          <a:lstStyle/>
          <a:p>
            <a:fld id="{15439DA8-40F0-49B3-AEDE-1DA08F61C8D1}" type="slidenum">
              <a:rPr lang="en-US"/>
              <a:pPr/>
              <a:t>42</a:t>
            </a:fld>
            <a:endParaRPr lang="en-US"/>
          </a:p>
        </p:txBody>
      </p:sp>
      <p:sp>
        <p:nvSpPr>
          <p:cNvPr id="3" name="Text Placeholder 2"/>
          <p:cNvSpPr>
            <a:spLocks noGrp="1"/>
          </p:cNvSpPr>
          <p:nvPr>
            <p:ph type="body" sz="quarter" idx="13"/>
          </p:nvPr>
        </p:nvSpPr>
        <p:spPr/>
        <p:txBody>
          <a:bodyPr/>
          <a:lstStyle/>
          <a:p>
            <a:endParaRPr lang="en-US"/>
          </a:p>
        </p:txBody>
      </p:sp>
      <p:pic>
        <p:nvPicPr>
          <p:cNvPr id="169988" name="Picture 4" descr="Morogoro 0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51" y="-1"/>
            <a:ext cx="9144000" cy="685641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2951" y="5572035"/>
            <a:ext cx="2971800" cy="1200329"/>
          </a:xfrm>
          <a:prstGeom prst="rect">
            <a:avLst/>
          </a:prstGeom>
          <a:solidFill>
            <a:srgbClr val="FFFF00"/>
          </a:solidFill>
          <a:ln>
            <a:solidFill>
              <a:schemeClr val="tx1"/>
            </a:solidFill>
          </a:ln>
        </p:spPr>
        <p:txBody>
          <a:bodyPr wrap="square" rtlCol="0">
            <a:spAutoFit/>
          </a:bodyPr>
          <a:lstStyle/>
          <a:p>
            <a:r>
              <a:rPr lang="en-US" sz="2400" b="1" dirty="0" smtClean="0"/>
              <a:t>Fees for Services:  Limits Access for Patients</a:t>
            </a:r>
            <a:endParaRPr lang="en-US" sz="2400" b="1" dirty="0"/>
          </a:p>
        </p:txBody>
      </p:sp>
    </p:spTree>
    <p:extLst>
      <p:ext uri="{BB962C8B-B14F-4D97-AF65-F5344CB8AC3E}">
        <p14:creationId xmlns:p14="http://schemas.microsoft.com/office/powerpoint/2010/main" val="121853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498020" y="211782"/>
            <a:ext cx="8229600" cy="669925"/>
          </a:xfrm>
        </p:spPr>
        <p:txBody>
          <a:bodyPr>
            <a:normAutofit/>
          </a:bodyPr>
          <a:lstStyle/>
          <a:p>
            <a:r>
              <a:rPr lang="en-US" sz="3600" dirty="0" smtClean="0">
                <a:solidFill>
                  <a:srgbClr val="FFFF00"/>
                </a:solidFill>
              </a:rPr>
              <a:t>Programmatic Challenges</a:t>
            </a:r>
            <a:endParaRPr lang="en-US" sz="3600" dirty="0">
              <a:solidFill>
                <a:srgbClr val="FFFF00"/>
              </a:solidFill>
            </a:endParaRPr>
          </a:p>
        </p:txBody>
      </p:sp>
      <p:sp>
        <p:nvSpPr>
          <p:cNvPr id="13" name="Content Placeholder 12"/>
          <p:cNvSpPr>
            <a:spLocks noGrp="1"/>
          </p:cNvSpPr>
          <p:nvPr>
            <p:ph type="body" sz="quarter" idx="13"/>
          </p:nvPr>
        </p:nvSpPr>
        <p:spPr>
          <a:xfrm>
            <a:off x="361048" y="983728"/>
            <a:ext cx="8237042" cy="5294242"/>
          </a:xfrm>
        </p:spPr>
        <p:txBody>
          <a:bodyPr>
            <a:noAutofit/>
          </a:bodyPr>
          <a:lstStyle/>
          <a:p>
            <a:r>
              <a:rPr lang="en-US" sz="3200" dirty="0" smtClean="0"/>
              <a:t>Health systems:</a:t>
            </a:r>
          </a:p>
          <a:p>
            <a:pPr lvl="1"/>
            <a:r>
              <a:rPr lang="en-US" sz="2400" dirty="0" smtClean="0"/>
              <a:t>Patient access</a:t>
            </a:r>
          </a:p>
          <a:p>
            <a:pPr lvl="2">
              <a:buFont typeface="Courier New" panose="02070309020205020404" pitchFamily="49" charset="0"/>
              <a:buChar char="o"/>
            </a:pPr>
            <a:r>
              <a:rPr lang="en-US" dirty="0" smtClean="0">
                <a:solidFill>
                  <a:schemeClr val="bg1"/>
                </a:solidFill>
              </a:rPr>
              <a:t>Geography / terrain</a:t>
            </a:r>
          </a:p>
          <a:p>
            <a:pPr lvl="2">
              <a:buFont typeface="Courier New" panose="02070309020205020404" pitchFamily="49" charset="0"/>
              <a:buChar char="o"/>
            </a:pPr>
            <a:r>
              <a:rPr lang="en-US" dirty="0" smtClean="0">
                <a:solidFill>
                  <a:schemeClr val="bg1"/>
                </a:solidFill>
              </a:rPr>
              <a:t>ART availability at hospitals vs. health centers</a:t>
            </a:r>
          </a:p>
          <a:p>
            <a:pPr lvl="2">
              <a:buFont typeface="Courier New" panose="02070309020205020404" pitchFamily="49" charset="0"/>
              <a:buChar char="o"/>
            </a:pPr>
            <a:r>
              <a:rPr lang="en-US" dirty="0" smtClean="0">
                <a:solidFill>
                  <a:schemeClr val="bg1"/>
                </a:solidFill>
              </a:rPr>
              <a:t>Cost for services</a:t>
            </a:r>
          </a:p>
          <a:p>
            <a:pPr lvl="1"/>
            <a:r>
              <a:rPr lang="en-US" sz="2400" dirty="0" smtClean="0"/>
              <a:t>Drug shortages / stock-outs</a:t>
            </a:r>
          </a:p>
          <a:p>
            <a:pPr lvl="2">
              <a:buFont typeface="Courier New" panose="02070309020205020404" pitchFamily="49" charset="0"/>
              <a:buChar char="o"/>
            </a:pPr>
            <a:r>
              <a:rPr lang="en-US" dirty="0" smtClean="0">
                <a:solidFill>
                  <a:schemeClr val="bg1"/>
                </a:solidFill>
              </a:rPr>
              <a:t>Due to funding, forecasting, distribution to sites</a:t>
            </a:r>
          </a:p>
          <a:p>
            <a:pPr lvl="1"/>
            <a:r>
              <a:rPr lang="en-US" sz="2400" dirty="0" smtClean="0"/>
              <a:t>Shortage of trained medical personnel</a:t>
            </a:r>
          </a:p>
          <a:p>
            <a:pPr lvl="2">
              <a:buFont typeface="Courier New" panose="02070309020205020404" pitchFamily="49" charset="0"/>
              <a:buChar char="o"/>
            </a:pPr>
            <a:r>
              <a:rPr lang="en-US" dirty="0" smtClean="0">
                <a:solidFill>
                  <a:schemeClr val="bg1"/>
                </a:solidFill>
              </a:rPr>
              <a:t>Nurse-driven ARV treatment systems</a:t>
            </a:r>
          </a:p>
          <a:p>
            <a:pPr lvl="2">
              <a:buFont typeface="Courier New" panose="02070309020205020404" pitchFamily="49" charset="0"/>
              <a:buChar char="o"/>
            </a:pPr>
            <a:r>
              <a:rPr lang="en-US" dirty="0" smtClean="0">
                <a:solidFill>
                  <a:schemeClr val="bg1"/>
                </a:solidFill>
              </a:rPr>
              <a:t>Task shifting</a:t>
            </a:r>
          </a:p>
          <a:p>
            <a:pPr lvl="1"/>
            <a:r>
              <a:rPr lang="en-US" sz="2400" dirty="0" smtClean="0"/>
              <a:t>Availability of clinical support services – laboratory (CD4 testing, DNA/RNA PCR, </a:t>
            </a:r>
            <a:r>
              <a:rPr lang="en-US" sz="2400" dirty="0" err="1" smtClean="0"/>
              <a:t>Hb</a:t>
            </a:r>
            <a:r>
              <a:rPr lang="en-US" sz="2400" dirty="0" smtClean="0"/>
              <a:t> monitoring, etc.), radiology</a:t>
            </a:r>
          </a:p>
          <a:p>
            <a:pPr marL="914400" lvl="2" indent="0">
              <a:buNone/>
            </a:pPr>
            <a:endParaRPr lang="en-US" dirty="0" smtClean="0"/>
          </a:p>
          <a:p>
            <a:pPr lvl="1"/>
            <a:endParaRPr lang="en-US" dirty="0" smtClean="0"/>
          </a:p>
        </p:txBody>
      </p:sp>
    </p:spTree>
    <p:extLst>
      <p:ext uri="{BB962C8B-B14F-4D97-AF65-F5344CB8AC3E}">
        <p14:creationId xmlns:p14="http://schemas.microsoft.com/office/powerpoint/2010/main" val="1832228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3">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13">
                                            <p:txEl>
                                              <p:pRg st="3" end="3"/>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13">
                                            <p:txEl>
                                              <p:pRg st="5" end="5"/>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nodeType="afterEffect">
                                  <p:stCondLst>
                                    <p:cond delay="0"/>
                                  </p:stCondLst>
                                  <p:childTnLst>
                                    <p:set>
                                      <p:cBhvr>
                                        <p:cTn id="24" dur="1" fill="hold">
                                          <p:stCondLst>
                                            <p:cond delay="0"/>
                                          </p:stCondLst>
                                        </p:cTn>
                                        <p:tgtEl>
                                          <p:spTgt spid="13">
                                            <p:txEl>
                                              <p:pRg st="6" end="6"/>
                                            </p:txEl>
                                          </p:spTgt>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nodeType="afterEffect">
                                  <p:stCondLst>
                                    <p:cond delay="0"/>
                                  </p:stCondLst>
                                  <p:childTnLst>
                                    <p:set>
                                      <p:cBhvr>
                                        <p:cTn id="27" dur="1" fill="hold">
                                          <p:stCondLst>
                                            <p:cond delay="0"/>
                                          </p:stCondLst>
                                        </p:cTn>
                                        <p:tgtEl>
                                          <p:spTgt spid="13">
                                            <p:txEl>
                                              <p:pRg st="7" end="7"/>
                                            </p:txEl>
                                          </p:spTgt>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nodeType="afterEffect">
                                  <p:stCondLst>
                                    <p:cond delay="0"/>
                                  </p:stCondLst>
                                  <p:childTnLst>
                                    <p:set>
                                      <p:cBhvr>
                                        <p:cTn id="30" dur="1" fill="hold">
                                          <p:stCondLst>
                                            <p:cond delay="0"/>
                                          </p:stCondLst>
                                        </p:cTn>
                                        <p:tgtEl>
                                          <p:spTgt spid="13">
                                            <p:txEl>
                                              <p:pRg st="8" end="8"/>
                                            </p:txEl>
                                          </p:spTgt>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nodeType="afterEffect">
                                  <p:stCondLst>
                                    <p:cond delay="0"/>
                                  </p:stCondLst>
                                  <p:childTnLst>
                                    <p:set>
                                      <p:cBhvr>
                                        <p:cTn id="33" dur="1" fill="hold">
                                          <p:stCondLst>
                                            <p:cond delay="0"/>
                                          </p:stCondLst>
                                        </p:cTn>
                                        <p:tgtEl>
                                          <p:spTgt spid="13">
                                            <p:txEl>
                                              <p:pRg st="9" end="9"/>
                                            </p:txEl>
                                          </p:spTgt>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nodeType="afterEffect">
                                  <p:stCondLst>
                                    <p:cond delay="0"/>
                                  </p:stCondLst>
                                  <p:childTnLst>
                                    <p:set>
                                      <p:cBhvr>
                                        <p:cTn id="36" dur="1" fill="hold">
                                          <p:stCondLst>
                                            <p:cond delay="0"/>
                                          </p:stCondLst>
                                        </p:cTn>
                                        <p:tgtEl>
                                          <p:spTgt spid="1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600" dirty="0" smtClean="0">
                <a:solidFill>
                  <a:srgbClr val="FFFF00"/>
                </a:solidFill>
              </a:rPr>
              <a:t>Programmatic Challenges</a:t>
            </a:r>
            <a:endParaRPr lang="en-US" sz="3600" dirty="0">
              <a:solidFill>
                <a:srgbClr val="FFFF00"/>
              </a:solidFill>
            </a:endParaRPr>
          </a:p>
        </p:txBody>
      </p:sp>
      <p:sp>
        <p:nvSpPr>
          <p:cNvPr id="2" name="Content Placeholder 1"/>
          <p:cNvSpPr>
            <a:spLocks noGrp="1"/>
          </p:cNvSpPr>
          <p:nvPr>
            <p:ph type="body" sz="quarter" idx="13"/>
          </p:nvPr>
        </p:nvSpPr>
        <p:spPr>
          <a:xfrm>
            <a:off x="174172" y="1365704"/>
            <a:ext cx="8675914" cy="4871161"/>
          </a:xfrm>
        </p:spPr>
        <p:txBody>
          <a:bodyPr>
            <a:normAutofit/>
          </a:bodyPr>
          <a:lstStyle/>
          <a:p>
            <a:r>
              <a:rPr lang="en-US" sz="3200" dirty="0" smtClean="0"/>
              <a:t>Other Issues</a:t>
            </a:r>
          </a:p>
          <a:p>
            <a:pPr lvl="1"/>
            <a:r>
              <a:rPr lang="en-US" sz="2800" dirty="0" smtClean="0"/>
              <a:t>Management of co-morbidities (e.g. TB, malnutrition)</a:t>
            </a:r>
          </a:p>
          <a:p>
            <a:pPr lvl="1"/>
            <a:r>
              <a:rPr lang="en-US" sz="2800" dirty="0" smtClean="0"/>
              <a:t>Government commitment (especially with competing child health priorities)</a:t>
            </a:r>
          </a:p>
          <a:p>
            <a:pPr lvl="1"/>
            <a:r>
              <a:rPr lang="en-US" sz="2800" dirty="0" smtClean="0"/>
              <a:t>Community education and support</a:t>
            </a:r>
          </a:p>
          <a:p>
            <a:pPr lvl="1"/>
            <a:r>
              <a:rPr lang="en-US" sz="2800" dirty="0" smtClean="0"/>
              <a:t>High numbers of orphans</a:t>
            </a:r>
          </a:p>
          <a:p>
            <a:pPr lvl="1"/>
            <a:r>
              <a:rPr lang="en-US" sz="2800" dirty="0" smtClean="0"/>
              <a:t>Challenging workplace policies</a:t>
            </a:r>
          </a:p>
          <a:p>
            <a:pPr lvl="1"/>
            <a:r>
              <a:rPr lang="en-US" sz="2800" dirty="0" smtClean="0"/>
              <a:t>Stigma</a:t>
            </a:r>
          </a:p>
          <a:p>
            <a:pPr lvl="1"/>
            <a:endParaRPr lang="en-US" sz="2800" dirty="0" smtClean="0"/>
          </a:p>
        </p:txBody>
      </p:sp>
    </p:spTree>
    <p:extLst>
      <p:ext uri="{BB962C8B-B14F-4D97-AF65-F5344CB8AC3E}">
        <p14:creationId xmlns:p14="http://schemas.microsoft.com/office/powerpoint/2010/main" val="1384220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85800" y="2155119"/>
            <a:ext cx="7772400" cy="1470025"/>
          </a:xfrm>
        </p:spPr>
        <p:txBody>
          <a:bodyPr>
            <a:normAutofit/>
          </a:bodyPr>
          <a:lstStyle/>
          <a:p>
            <a:pPr algn="ctr"/>
            <a:r>
              <a:rPr lang="en-US" sz="4400" dirty="0" smtClean="0"/>
              <a:t>ARV Therapy:  Before and After</a:t>
            </a:r>
            <a:endParaRPr lang="en-US" sz="4400" dirty="0"/>
          </a:p>
        </p:txBody>
      </p:sp>
      <p:sp>
        <p:nvSpPr>
          <p:cNvPr id="3" name="Slide Number Placeholder 2"/>
          <p:cNvSpPr>
            <a:spLocks noGrp="1"/>
          </p:cNvSpPr>
          <p:nvPr>
            <p:ph type="sldNum" sz="quarter" idx="12"/>
          </p:nvPr>
        </p:nvSpPr>
        <p:spPr/>
        <p:txBody>
          <a:bodyPr/>
          <a:lstStyle/>
          <a:p>
            <a:fld id="{90033947-BDB2-44BC-B95C-A87CE3683263}" type="slidenum">
              <a:rPr lang="en-US" smtClean="0"/>
              <a:pPr/>
              <a:t>45</a:t>
            </a:fld>
            <a:endParaRPr lang="en-US" dirty="0"/>
          </a:p>
        </p:txBody>
      </p:sp>
    </p:spTree>
    <p:extLst>
      <p:ext uri="{BB962C8B-B14F-4D97-AF65-F5344CB8AC3E}">
        <p14:creationId xmlns:p14="http://schemas.microsoft.com/office/powerpoint/2010/main" val="339136744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p:cNvPicPr>
            <a:picLocks noGrp="1" noChangeArrowheads="1"/>
          </p:cNvPicPr>
          <p:nvPr>
            <p:ph sz="quarter" idx="4294967295"/>
          </p:nvPr>
        </p:nvPicPr>
        <p:blipFill>
          <a:blip r:embed="rId2">
            <a:extLst>
              <a:ext uri="{28A0092B-C50C-407E-A947-70E740481C1C}">
                <a14:useLocalDpi xmlns:a14="http://schemas.microsoft.com/office/drawing/2010/main" val="0"/>
              </a:ext>
            </a:extLst>
          </a:blip>
          <a:stretch>
            <a:fillRect/>
          </a:stretch>
        </p:blipFill>
        <p:spPr bwMode="auto">
          <a:xfrm>
            <a:off x="0" y="188794"/>
            <a:ext cx="4981433" cy="357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6"/>
          <p:cNvPicPr>
            <a:picLocks noGrp="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bwMode="auto">
          <a:xfrm>
            <a:off x="5022376" y="2210937"/>
            <a:ext cx="4012441" cy="4508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7"/>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2888776"/>
            <a:ext cx="6400800" cy="4876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21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ox(i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rrowheads="1"/>
          </p:cNvPicPr>
          <p:nvPr>
            <p:ph sz="quarter"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0" y="685800"/>
            <a:ext cx="44196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p:cNvPicPr>
            <a:picLocks noGrp="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bwMode="auto">
          <a:xfrm>
            <a:off x="4648200" y="228600"/>
            <a:ext cx="44958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65434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endParaRPr lang="en-US"/>
          </a:p>
        </p:txBody>
      </p:sp>
      <p:pic>
        <p:nvPicPr>
          <p:cNvPr id="7" name="Picture 7"/>
          <p:cNvPicPr>
            <a:picLocks noGrp="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bwMode="auto">
          <a:xfrm>
            <a:off x="0" y="457200"/>
            <a:ext cx="4953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6"/>
          <p:cNvPicPr>
            <a:picLocks noGrp="1" noChangeArrowheads="1"/>
          </p:cNvPicPr>
          <p:nvPr>
            <p:ph sz="quarter" idx="4294967295"/>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457200"/>
            <a:ext cx="44958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5950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ou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21BD5CAC-6250-485A-96AF-2B5031B821FB}" type="slidenum">
              <a:rPr lang="en-US"/>
              <a:pPr/>
              <a:t>49</a:t>
            </a:fld>
            <a:endParaRPr lang="en-US"/>
          </a:p>
        </p:txBody>
      </p:sp>
      <p:pic>
        <p:nvPicPr>
          <p:cNvPr id="107523" name="Picture 3" descr="befor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81000"/>
            <a:ext cx="7086600" cy="4713016"/>
          </a:xfrm>
          <a:prstGeom prst="rect">
            <a:avLst/>
          </a:prstGeom>
          <a:noFill/>
          <a:extLst>
            <a:ext uri="{909E8E84-426E-40DD-AFC4-6F175D3DCCD1}">
              <a14:hiddenFill xmlns:a14="http://schemas.microsoft.com/office/drawing/2010/main">
                <a:solidFill>
                  <a:srgbClr val="FFFFFF"/>
                </a:solidFill>
              </a14:hiddenFill>
            </a:ext>
          </a:extLst>
        </p:spPr>
      </p:pic>
      <p:pic>
        <p:nvPicPr>
          <p:cNvPr id="107524" name="Picture 4" descr="afte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874" t="30118" r="11568" b="29723"/>
          <a:stretch/>
        </p:blipFill>
        <p:spPr bwMode="auto">
          <a:xfrm>
            <a:off x="2351315" y="1295400"/>
            <a:ext cx="6792685"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81480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7524"/>
                                        </p:tgtEl>
                                        <p:attrNameLst>
                                          <p:attrName>style.visibility</p:attrName>
                                        </p:attrNameLst>
                                      </p:cBhvr>
                                      <p:to>
                                        <p:strVal val="visible"/>
                                      </p:to>
                                    </p:set>
                                    <p:anim calcmode="lin" valueType="num">
                                      <p:cBhvr additive="base">
                                        <p:cTn id="7" dur="500" fill="hold"/>
                                        <p:tgtEl>
                                          <p:spTgt spid="107524"/>
                                        </p:tgtEl>
                                        <p:attrNameLst>
                                          <p:attrName>ppt_x</p:attrName>
                                        </p:attrNameLst>
                                      </p:cBhvr>
                                      <p:tavLst>
                                        <p:tav tm="0">
                                          <p:val>
                                            <p:strVal val="#ppt_x"/>
                                          </p:val>
                                        </p:tav>
                                        <p:tav tm="100000">
                                          <p:val>
                                            <p:strVal val="#ppt_x"/>
                                          </p:val>
                                        </p:tav>
                                      </p:tavLst>
                                    </p:anim>
                                    <p:anim calcmode="lin" valueType="num">
                                      <p:cBhvr additive="base">
                                        <p:cTn id="8" dur="500" fill="hold"/>
                                        <p:tgtEl>
                                          <p:spTgt spid="1075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600" dirty="0" smtClean="0">
                <a:solidFill>
                  <a:srgbClr val="FFFF00"/>
                </a:solidFill>
              </a:rPr>
              <a:t>Principles of Antiretroviral Rx</a:t>
            </a:r>
            <a:endParaRPr lang="en-US" sz="3600" dirty="0">
              <a:solidFill>
                <a:srgbClr val="FFFF00"/>
              </a:solidFill>
            </a:endParaRPr>
          </a:p>
        </p:txBody>
      </p:sp>
      <p:sp>
        <p:nvSpPr>
          <p:cNvPr id="4" name="Rectangle 5"/>
          <p:cNvSpPr>
            <a:spLocks noGrp="1" noChangeArrowheads="1"/>
          </p:cNvSpPr>
          <p:nvPr>
            <p:ph type="body" sz="quarter" idx="13"/>
          </p:nvPr>
        </p:nvSpPr>
        <p:spPr>
          <a:ln/>
        </p:spPr>
        <p:txBody>
          <a:bodyPr lIns="25400" tIns="25400" rIns="5078" bIns="25400">
            <a:normAutofit/>
          </a:bodyPr>
          <a:lstStyle/>
          <a:p>
            <a:pPr>
              <a:lnSpc>
                <a:spcPct val="110000"/>
              </a:lnSpc>
            </a:pPr>
            <a:r>
              <a:rPr lang="en-US" sz="2800" b="1" i="1" dirty="0" smtClean="0">
                <a:solidFill>
                  <a:srgbClr val="92D050"/>
                </a:solidFill>
              </a:rPr>
              <a:t>What is Highly </a:t>
            </a:r>
            <a:r>
              <a:rPr lang="en-US" sz="2800" b="1" i="1" dirty="0">
                <a:solidFill>
                  <a:srgbClr val="92D050"/>
                </a:solidFill>
              </a:rPr>
              <a:t>Active Antiretroviral Therapy (HAART</a:t>
            </a:r>
            <a:r>
              <a:rPr lang="en-US" sz="2800" b="1" i="1" dirty="0" smtClean="0">
                <a:solidFill>
                  <a:srgbClr val="92D050"/>
                </a:solidFill>
              </a:rPr>
              <a:t>) aka Combination Antiretroviral Therapy (</a:t>
            </a:r>
            <a:r>
              <a:rPr lang="en-US" sz="2800" b="1" i="1" dirty="0" err="1" smtClean="0">
                <a:solidFill>
                  <a:srgbClr val="92D050"/>
                </a:solidFill>
              </a:rPr>
              <a:t>cART</a:t>
            </a:r>
            <a:r>
              <a:rPr lang="en-US" sz="2800" b="1" i="1" dirty="0" smtClean="0">
                <a:solidFill>
                  <a:srgbClr val="92D050"/>
                </a:solidFill>
              </a:rPr>
              <a:t>)?</a:t>
            </a:r>
            <a:endParaRPr lang="en-US" sz="2800" b="1" i="1" dirty="0">
              <a:solidFill>
                <a:srgbClr val="92D050"/>
              </a:solidFill>
            </a:endParaRPr>
          </a:p>
          <a:p>
            <a:pPr marL="782638" lvl="1">
              <a:lnSpc>
                <a:spcPct val="110000"/>
              </a:lnSpc>
            </a:pPr>
            <a:r>
              <a:rPr lang="en-US" sz="2400" dirty="0"/>
              <a:t>A combination of at least 3 antiretroviral medicines that attack HIV at a minimum of 2 different points in the life cycle</a:t>
            </a:r>
          </a:p>
          <a:p>
            <a:pPr marL="782638" lvl="1">
              <a:lnSpc>
                <a:spcPct val="110000"/>
              </a:lnSpc>
            </a:pPr>
            <a:r>
              <a:rPr lang="en-US" sz="2400" dirty="0"/>
              <a:t>More likely to achieve </a:t>
            </a:r>
            <a:r>
              <a:rPr lang="en-US" sz="2400" dirty="0" smtClean="0"/>
              <a:t>an </a:t>
            </a:r>
            <a:r>
              <a:rPr lang="en-US" sz="2400" dirty="0" smtClean="0">
                <a:latin typeface="Arial Bold" charset="0"/>
                <a:cs typeface="Arial Bold" charset="0"/>
                <a:sym typeface="Arial Bold" charset="0"/>
              </a:rPr>
              <a:t>undetectable</a:t>
            </a:r>
            <a:r>
              <a:rPr lang="en-US" sz="2400" dirty="0" smtClean="0"/>
              <a:t> </a:t>
            </a:r>
            <a:r>
              <a:rPr lang="en-US" sz="2400" dirty="0"/>
              <a:t>viral load</a:t>
            </a:r>
            <a:endParaRPr lang="en-US" sz="3200" dirty="0"/>
          </a:p>
          <a:p>
            <a:pPr marL="782638" lvl="1">
              <a:lnSpc>
                <a:spcPct val="110000"/>
              </a:lnSpc>
            </a:pPr>
            <a:r>
              <a:rPr lang="en-US" sz="2400" dirty="0"/>
              <a:t>Less likely to develop </a:t>
            </a:r>
            <a:r>
              <a:rPr lang="en-US" sz="2400" dirty="0" smtClean="0">
                <a:latin typeface="Arial Bold" charset="0"/>
                <a:cs typeface="Arial Bold" charset="0"/>
                <a:sym typeface="Arial Bold" charset="0"/>
              </a:rPr>
              <a:t>resistance</a:t>
            </a:r>
            <a:endParaRPr lang="en-US" sz="2400" dirty="0">
              <a:latin typeface="Arial Bold" charset="0"/>
              <a:sym typeface="Arial Bold" charset="0"/>
            </a:endParaRPr>
          </a:p>
        </p:txBody>
      </p:sp>
    </p:spTree>
    <p:extLst>
      <p:ext uri="{BB962C8B-B14F-4D97-AF65-F5344CB8AC3E}">
        <p14:creationId xmlns:p14="http://schemas.microsoft.com/office/powerpoint/2010/main" val="821935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fade">
                                      <p:cBhvr>
                                        <p:cTn id="18"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762000" y="1905000"/>
            <a:ext cx="7848600" cy="2123658"/>
          </a:xfrm>
          <a:prstGeom prst="rect">
            <a:avLst/>
          </a:prstGeom>
        </p:spPr>
        <p:txBody>
          <a:bodyPr wrap="square">
            <a:spAutoFit/>
          </a:bodyPr>
          <a:lstStyle/>
          <a:p>
            <a:pPr algn="ctr"/>
            <a:r>
              <a:rPr lang="en-US" sz="4400" dirty="0" smtClean="0">
                <a:solidFill>
                  <a:schemeClr val="bg1"/>
                </a:solidFill>
                <a:latin typeface="Aharoni" pitchFamily="2" charset="-79"/>
                <a:cs typeface="Aharoni" pitchFamily="2" charset="-79"/>
              </a:rPr>
              <a:t>Prevention Of </a:t>
            </a:r>
            <a:br>
              <a:rPr lang="en-US" sz="4400" dirty="0" smtClean="0">
                <a:solidFill>
                  <a:schemeClr val="bg1"/>
                </a:solidFill>
                <a:latin typeface="Aharoni" pitchFamily="2" charset="-79"/>
                <a:cs typeface="Aharoni" pitchFamily="2" charset="-79"/>
              </a:rPr>
            </a:br>
            <a:r>
              <a:rPr lang="en-US" sz="4400" dirty="0" smtClean="0">
                <a:solidFill>
                  <a:schemeClr val="bg1"/>
                </a:solidFill>
                <a:latin typeface="Aharoni" pitchFamily="2" charset="-79"/>
                <a:cs typeface="Aharoni" pitchFamily="2" charset="-79"/>
              </a:rPr>
              <a:t>HIV Transmission in </a:t>
            </a:r>
            <a:br>
              <a:rPr lang="en-US" sz="4400" dirty="0" smtClean="0">
                <a:solidFill>
                  <a:schemeClr val="bg1"/>
                </a:solidFill>
                <a:latin typeface="Aharoni" pitchFamily="2" charset="-79"/>
                <a:cs typeface="Aharoni" pitchFamily="2" charset="-79"/>
              </a:rPr>
            </a:br>
            <a:r>
              <a:rPr lang="en-US" sz="4400" dirty="0" smtClean="0">
                <a:solidFill>
                  <a:schemeClr val="bg1"/>
                </a:solidFill>
                <a:latin typeface="Aharoni" pitchFamily="2" charset="-79"/>
                <a:cs typeface="Aharoni" pitchFamily="2" charset="-79"/>
              </a:rPr>
              <a:t>Infants and Children</a:t>
            </a:r>
            <a:endParaRPr lang="en-US" sz="4400" dirty="0">
              <a:solidFill>
                <a:schemeClr val="bg1"/>
              </a:solidFill>
              <a:latin typeface="Aharoni" pitchFamily="2" charset="-79"/>
              <a:cs typeface="Aharoni" pitchFamily="2" charset="-79"/>
            </a:endParaRPr>
          </a:p>
        </p:txBody>
      </p:sp>
    </p:spTree>
    <p:extLst>
      <p:ext uri="{BB962C8B-B14F-4D97-AF65-F5344CB8AC3E}">
        <p14:creationId xmlns:p14="http://schemas.microsoft.com/office/powerpoint/2010/main" val="60983559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3" name="Rectangle 2"/>
          <p:cNvSpPr>
            <a:spLocks noGrp="1" noChangeArrowheads="1"/>
          </p:cNvSpPr>
          <p:nvPr>
            <p:ph type="title"/>
          </p:nvPr>
        </p:nvSpPr>
        <p:spPr/>
        <p:txBody>
          <a:bodyPr lIns="91440" tIns="45720" bIns="45720">
            <a:noAutofit/>
          </a:bodyPr>
          <a:lstStyle/>
          <a:p>
            <a:r>
              <a:rPr lang="en-US" sz="3600" dirty="0">
                <a:solidFill>
                  <a:srgbClr val="FFFF00"/>
                </a:solidFill>
              </a:rPr>
              <a:t>Exposure Risks (average, per episode, involving HIV-infected source patient)</a:t>
            </a:r>
          </a:p>
        </p:txBody>
      </p:sp>
      <p:sp>
        <p:nvSpPr>
          <p:cNvPr id="5" name="Slide Number Placeholder 1"/>
          <p:cNvSpPr>
            <a:spLocks noGrp="1"/>
          </p:cNvSpPr>
          <p:nvPr>
            <p:ph type="sldNum" sz="quarter" idx="12"/>
          </p:nvPr>
        </p:nvSpPr>
        <p:spPr/>
        <p:txBody>
          <a:bodyPr/>
          <a:lstStyle/>
          <a:p>
            <a:fld id="{D3A8116C-351B-4A89-A88B-167DEF9ED9D1}" type="slidenum">
              <a:rPr lang="en-US"/>
              <a:pPr/>
              <a:t>51</a:t>
            </a:fld>
            <a:endParaRPr lang="en-US"/>
          </a:p>
        </p:txBody>
      </p:sp>
      <p:graphicFrame>
        <p:nvGraphicFramePr>
          <p:cNvPr id="147459" name="Group 3"/>
          <p:cNvGraphicFramePr>
            <a:graphicFrameLocks noGrp="1"/>
          </p:cNvGraphicFramePr>
          <p:nvPr>
            <p:ph idx="4294967295"/>
            <p:extLst>
              <p:ext uri="{D42A27DB-BD31-4B8C-83A1-F6EECF244321}">
                <p14:modId xmlns:p14="http://schemas.microsoft.com/office/powerpoint/2010/main" val="63914735"/>
              </p:ext>
            </p:extLst>
          </p:nvPr>
        </p:nvGraphicFramePr>
        <p:xfrm>
          <a:off x="859809" y="1916373"/>
          <a:ext cx="7315200" cy="4416426"/>
        </p:xfrm>
        <a:graphic>
          <a:graphicData uri="http://schemas.openxmlformats.org/drawingml/2006/table">
            <a:tbl>
              <a:tblPr/>
              <a:tblGrid>
                <a:gridCol w="4565650"/>
                <a:gridCol w="2749550"/>
              </a:tblGrid>
              <a:tr h="441325">
                <a:tc>
                  <a:txBody>
                    <a:bodyPr/>
                    <a:lstStyle/>
                    <a:p>
                      <a:pPr marL="0" marR="0" lvl="0" indent="0" algn="l" defTabSz="914400" rtl="0" eaLnBrk="1" fontAlgn="base" latinLnBrk="0" hangingPunct="1">
                        <a:lnSpc>
                          <a:spcPct val="110000"/>
                        </a:lnSpc>
                        <a:spcBef>
                          <a:spcPts val="700"/>
                        </a:spcBef>
                        <a:spcAft>
                          <a:spcPct val="0"/>
                        </a:spcAft>
                        <a:buClr>
                          <a:srgbClr val="996633"/>
                        </a:buClr>
                        <a:buSzPct val="50000"/>
                        <a:buFont typeface="Wingdings 2" pitchFamily="18" charset="2"/>
                        <a:buNone/>
                        <a:tabLst/>
                      </a:pPr>
                      <a:r>
                        <a:rPr kumimoji="0" lang="en-US" sz="2000" b="0" i="0" u="none" strike="noStrike" cap="none" normalizeH="0" baseline="0" dirty="0" smtClean="0">
                          <a:ln>
                            <a:noFill/>
                          </a:ln>
                          <a:solidFill>
                            <a:srgbClr val="996633"/>
                          </a:solidFill>
                          <a:effectLst/>
                          <a:latin typeface="Arial" charset="0"/>
                          <a:sym typeface="Arial" charset="0"/>
                        </a:rPr>
                        <a:t>Percutaneous (blood)</a:t>
                      </a:r>
                      <a:endParaRPr kumimoji="0" lang="en-US" sz="2000" b="0" i="0" u="none" strike="noStrike" cap="none" normalizeH="0" baseline="30000" dirty="0" smtClean="0">
                        <a:ln>
                          <a:noFill/>
                        </a:ln>
                        <a:solidFill>
                          <a:srgbClr val="996633"/>
                        </a:solidFill>
                        <a:effectLst/>
                        <a:latin typeface="Arial" charset="0"/>
                        <a:sym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0000"/>
                        </a:lnSpc>
                        <a:spcBef>
                          <a:spcPts val="700"/>
                        </a:spcBef>
                        <a:spcAft>
                          <a:spcPct val="0"/>
                        </a:spcAft>
                        <a:buClr>
                          <a:srgbClr val="996633"/>
                        </a:buClr>
                        <a:buSzPct val="50000"/>
                        <a:buFont typeface="Wingdings 2" pitchFamily="18" charset="2"/>
                        <a:buNone/>
                        <a:tabLst/>
                      </a:pPr>
                      <a:r>
                        <a:rPr kumimoji="0" lang="en-US" sz="2000" b="0" i="0" u="none" strike="noStrike" cap="none" normalizeH="0" baseline="0" dirty="0" smtClean="0">
                          <a:ln>
                            <a:noFill/>
                          </a:ln>
                          <a:solidFill>
                            <a:srgbClr val="996633"/>
                          </a:solidFill>
                          <a:effectLst/>
                          <a:latin typeface="Arial" charset="0"/>
                          <a:sym typeface="Arial" charset="0"/>
                        </a:rPr>
                        <a:t>0.3%</a:t>
                      </a:r>
                      <a:endParaRPr kumimoji="0" lang="en-US" sz="2000" b="0" i="0" u="none" strike="noStrike" cap="none" normalizeH="0" baseline="30000" dirty="0" smtClean="0">
                        <a:ln>
                          <a:noFill/>
                        </a:ln>
                        <a:solidFill>
                          <a:srgbClr val="996633"/>
                        </a:solidFill>
                        <a:effectLst/>
                        <a:latin typeface="Arial" charset="0"/>
                        <a:sym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41325">
                <a:tc>
                  <a:txBody>
                    <a:bodyPr/>
                    <a:lstStyle/>
                    <a:p>
                      <a:pPr marL="0" marR="0" lvl="0" indent="0" algn="l" defTabSz="914400" rtl="0" eaLnBrk="1" fontAlgn="base" latinLnBrk="0" hangingPunct="1">
                        <a:lnSpc>
                          <a:spcPct val="110000"/>
                        </a:lnSpc>
                        <a:spcBef>
                          <a:spcPts val="700"/>
                        </a:spcBef>
                        <a:spcAft>
                          <a:spcPct val="0"/>
                        </a:spcAft>
                        <a:buClr>
                          <a:srgbClr val="996633"/>
                        </a:buClr>
                        <a:buSzPct val="50000"/>
                        <a:buFont typeface="Wingdings 2" pitchFamily="18" charset="2"/>
                        <a:buNone/>
                        <a:tabLst/>
                      </a:pPr>
                      <a:r>
                        <a:rPr kumimoji="0" lang="en-US" sz="2000" b="0" i="0" u="none" strike="noStrike" cap="none" normalizeH="0" baseline="0" smtClean="0">
                          <a:ln>
                            <a:noFill/>
                          </a:ln>
                          <a:solidFill>
                            <a:srgbClr val="996633"/>
                          </a:solidFill>
                          <a:effectLst/>
                          <a:latin typeface="Arial" charset="0"/>
                          <a:sym typeface="Arial" charset="0"/>
                        </a:rPr>
                        <a:t>Mucocutaneous (blood)</a:t>
                      </a:r>
                      <a:endParaRPr kumimoji="0" lang="en-US" sz="2000" b="0" i="0" u="none" strike="noStrike" cap="none" normalizeH="0" baseline="30000" smtClean="0">
                        <a:ln>
                          <a:noFill/>
                        </a:ln>
                        <a:solidFill>
                          <a:srgbClr val="996633"/>
                        </a:solidFill>
                        <a:effectLst/>
                        <a:latin typeface="Arial" charset="0"/>
                        <a:sym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0000"/>
                        </a:lnSpc>
                        <a:spcBef>
                          <a:spcPts val="700"/>
                        </a:spcBef>
                        <a:spcAft>
                          <a:spcPct val="0"/>
                        </a:spcAft>
                        <a:buClr>
                          <a:srgbClr val="996633"/>
                        </a:buClr>
                        <a:buSzPct val="50000"/>
                        <a:buFont typeface="Wingdings 2" pitchFamily="18" charset="2"/>
                        <a:buNone/>
                        <a:tabLst/>
                      </a:pPr>
                      <a:r>
                        <a:rPr kumimoji="0" lang="en-US" sz="2000" b="0" i="0" u="none" strike="noStrike" cap="none" normalizeH="0" baseline="0" smtClean="0">
                          <a:ln>
                            <a:noFill/>
                          </a:ln>
                          <a:solidFill>
                            <a:srgbClr val="996633"/>
                          </a:solidFill>
                          <a:effectLst/>
                          <a:latin typeface="Arial" charset="0"/>
                          <a:sym typeface="Arial" charset="0"/>
                        </a:rPr>
                        <a:t>0.09%</a:t>
                      </a:r>
                      <a:endParaRPr kumimoji="0" lang="en-US" sz="2000" b="0" i="0" u="none" strike="noStrike" cap="none" normalizeH="0" baseline="30000" smtClean="0">
                        <a:ln>
                          <a:noFill/>
                        </a:ln>
                        <a:solidFill>
                          <a:srgbClr val="996633"/>
                        </a:solidFill>
                        <a:effectLst/>
                        <a:latin typeface="Arial" charset="0"/>
                        <a:sym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42913">
                <a:tc>
                  <a:txBody>
                    <a:bodyPr/>
                    <a:lstStyle/>
                    <a:p>
                      <a:pPr marL="0" marR="0" lvl="0" indent="0" algn="l" defTabSz="914400" rtl="0" eaLnBrk="1" fontAlgn="base" latinLnBrk="0" hangingPunct="1">
                        <a:lnSpc>
                          <a:spcPct val="110000"/>
                        </a:lnSpc>
                        <a:spcBef>
                          <a:spcPts val="700"/>
                        </a:spcBef>
                        <a:spcAft>
                          <a:spcPct val="0"/>
                        </a:spcAft>
                        <a:buClr>
                          <a:srgbClr val="996633"/>
                        </a:buClr>
                        <a:buSzPct val="50000"/>
                        <a:buFont typeface="Wingdings 2" pitchFamily="18" charset="2"/>
                        <a:buNone/>
                        <a:tabLst/>
                      </a:pPr>
                      <a:r>
                        <a:rPr kumimoji="0" lang="en-US" sz="2000" b="0" i="0" u="none" strike="noStrike" cap="none" normalizeH="0" baseline="0" smtClean="0">
                          <a:ln>
                            <a:noFill/>
                          </a:ln>
                          <a:solidFill>
                            <a:srgbClr val="996633"/>
                          </a:solidFill>
                          <a:effectLst/>
                          <a:latin typeface="Arial" charset="0"/>
                          <a:sym typeface="Arial" charset="0"/>
                        </a:rPr>
                        <a:t>Receptive anal intercourse</a:t>
                      </a:r>
                      <a:endParaRPr kumimoji="0" lang="en-US" sz="2000" b="0" i="0" u="none" strike="noStrike" cap="none" normalizeH="0" baseline="30000" smtClean="0">
                        <a:ln>
                          <a:noFill/>
                        </a:ln>
                        <a:solidFill>
                          <a:srgbClr val="996633"/>
                        </a:solidFill>
                        <a:effectLst/>
                        <a:latin typeface="Arial" charset="0"/>
                        <a:sym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0000"/>
                        </a:lnSpc>
                        <a:spcBef>
                          <a:spcPts val="700"/>
                        </a:spcBef>
                        <a:spcAft>
                          <a:spcPct val="0"/>
                        </a:spcAft>
                        <a:buClr>
                          <a:srgbClr val="996633"/>
                        </a:buClr>
                        <a:buSzPct val="50000"/>
                        <a:buFont typeface="Wingdings 2" pitchFamily="18" charset="2"/>
                        <a:buNone/>
                        <a:tabLst/>
                      </a:pPr>
                      <a:r>
                        <a:rPr kumimoji="0" lang="en-US" sz="2000" b="0" i="0" u="none" strike="noStrike" cap="none" normalizeH="0" baseline="0" smtClean="0">
                          <a:ln>
                            <a:noFill/>
                          </a:ln>
                          <a:solidFill>
                            <a:srgbClr val="996633"/>
                          </a:solidFill>
                          <a:effectLst/>
                          <a:latin typeface="Arial" charset="0"/>
                          <a:sym typeface="Arial" charset="0"/>
                        </a:rPr>
                        <a:t>1 - 2%</a:t>
                      </a:r>
                      <a:endParaRPr kumimoji="0" lang="en-US" sz="2000" b="0" i="0" u="none" strike="noStrike" cap="none" normalizeH="0" baseline="30000" smtClean="0">
                        <a:ln>
                          <a:noFill/>
                        </a:ln>
                        <a:solidFill>
                          <a:srgbClr val="996633"/>
                        </a:solidFill>
                        <a:effectLst/>
                        <a:latin typeface="Arial" charset="0"/>
                        <a:sym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41325">
                <a:tc>
                  <a:txBody>
                    <a:bodyPr/>
                    <a:lstStyle/>
                    <a:p>
                      <a:pPr marL="0" marR="0" lvl="0" indent="0" algn="l" defTabSz="914400" rtl="0" eaLnBrk="1" fontAlgn="base" latinLnBrk="0" hangingPunct="1">
                        <a:lnSpc>
                          <a:spcPct val="110000"/>
                        </a:lnSpc>
                        <a:spcBef>
                          <a:spcPts val="700"/>
                        </a:spcBef>
                        <a:spcAft>
                          <a:spcPct val="0"/>
                        </a:spcAft>
                        <a:buClr>
                          <a:srgbClr val="996633"/>
                        </a:buClr>
                        <a:buSzPct val="50000"/>
                        <a:buFont typeface="Wingdings 2" pitchFamily="18" charset="2"/>
                        <a:buNone/>
                        <a:tabLst/>
                      </a:pPr>
                      <a:r>
                        <a:rPr kumimoji="0" lang="en-US" sz="2000" b="0" i="0" u="none" strike="noStrike" cap="none" normalizeH="0" baseline="0" smtClean="0">
                          <a:ln>
                            <a:noFill/>
                          </a:ln>
                          <a:solidFill>
                            <a:srgbClr val="996633"/>
                          </a:solidFill>
                          <a:effectLst/>
                          <a:latin typeface="Arial" charset="0"/>
                          <a:sym typeface="Arial" charset="0"/>
                        </a:rPr>
                        <a:t>Insertive anal intercourse</a:t>
                      </a:r>
                      <a:endParaRPr kumimoji="0" lang="en-US" sz="2000" b="0" i="0" u="none" strike="noStrike" cap="none" normalizeH="0" baseline="30000" smtClean="0">
                        <a:ln>
                          <a:noFill/>
                        </a:ln>
                        <a:solidFill>
                          <a:srgbClr val="996633"/>
                        </a:solidFill>
                        <a:effectLst/>
                        <a:latin typeface="Arial" charset="0"/>
                        <a:sym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0000"/>
                        </a:lnSpc>
                        <a:spcBef>
                          <a:spcPts val="700"/>
                        </a:spcBef>
                        <a:spcAft>
                          <a:spcPct val="0"/>
                        </a:spcAft>
                        <a:buClr>
                          <a:srgbClr val="996633"/>
                        </a:buClr>
                        <a:buSzPct val="50000"/>
                        <a:buFont typeface="Wingdings 2" pitchFamily="18" charset="2"/>
                        <a:buNone/>
                        <a:tabLst/>
                      </a:pPr>
                      <a:r>
                        <a:rPr kumimoji="0" lang="en-US" sz="2000" b="0" i="0" u="none" strike="noStrike" cap="none" normalizeH="0" baseline="0" smtClean="0">
                          <a:ln>
                            <a:noFill/>
                          </a:ln>
                          <a:solidFill>
                            <a:srgbClr val="996633"/>
                          </a:solidFill>
                          <a:effectLst/>
                          <a:latin typeface="Arial" charset="0"/>
                          <a:sym typeface="Arial" charset="0"/>
                        </a:rPr>
                        <a:t>0.06%</a:t>
                      </a:r>
                      <a:endParaRPr kumimoji="0" lang="en-US" sz="2000" b="0" i="0" u="none" strike="noStrike" cap="none" normalizeH="0" baseline="30000" smtClean="0">
                        <a:ln>
                          <a:noFill/>
                        </a:ln>
                        <a:solidFill>
                          <a:srgbClr val="996633"/>
                        </a:solidFill>
                        <a:effectLst/>
                        <a:latin typeface="Arial" charset="0"/>
                        <a:sym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41325">
                <a:tc>
                  <a:txBody>
                    <a:bodyPr/>
                    <a:lstStyle/>
                    <a:p>
                      <a:pPr marL="0" marR="0" lvl="0" indent="0" algn="l" defTabSz="914400" rtl="0" eaLnBrk="1" fontAlgn="base" latinLnBrk="0" hangingPunct="1">
                        <a:lnSpc>
                          <a:spcPct val="110000"/>
                        </a:lnSpc>
                        <a:spcBef>
                          <a:spcPts val="700"/>
                        </a:spcBef>
                        <a:spcAft>
                          <a:spcPct val="0"/>
                        </a:spcAft>
                        <a:buClr>
                          <a:srgbClr val="996633"/>
                        </a:buClr>
                        <a:buSzPct val="50000"/>
                        <a:buFont typeface="Wingdings 2" pitchFamily="18" charset="2"/>
                        <a:buNone/>
                        <a:tabLst/>
                      </a:pPr>
                      <a:r>
                        <a:rPr kumimoji="0" lang="en-US" sz="2000" b="0" i="0" u="none" strike="noStrike" cap="none" normalizeH="0" baseline="0" smtClean="0">
                          <a:ln>
                            <a:noFill/>
                          </a:ln>
                          <a:solidFill>
                            <a:srgbClr val="996633"/>
                          </a:solidFill>
                          <a:effectLst/>
                          <a:latin typeface="Arial" charset="0"/>
                          <a:sym typeface="Arial" charset="0"/>
                        </a:rPr>
                        <a:t>Receptive vaginal intercourse</a:t>
                      </a:r>
                      <a:endParaRPr kumimoji="0" lang="en-US" sz="2000" b="0" i="0" u="none" strike="noStrike" cap="none" normalizeH="0" baseline="30000" smtClean="0">
                        <a:ln>
                          <a:noFill/>
                        </a:ln>
                        <a:solidFill>
                          <a:srgbClr val="996633"/>
                        </a:solidFill>
                        <a:effectLst/>
                        <a:latin typeface="Arial" charset="0"/>
                        <a:sym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0000"/>
                        </a:lnSpc>
                        <a:spcBef>
                          <a:spcPts val="700"/>
                        </a:spcBef>
                        <a:spcAft>
                          <a:spcPct val="0"/>
                        </a:spcAft>
                        <a:buClr>
                          <a:srgbClr val="996633"/>
                        </a:buClr>
                        <a:buSzPct val="50000"/>
                        <a:buFont typeface="Wingdings 2" pitchFamily="18" charset="2"/>
                        <a:buNone/>
                        <a:tabLst/>
                      </a:pPr>
                      <a:r>
                        <a:rPr kumimoji="0" lang="en-US" sz="2000" b="0" i="0" u="none" strike="noStrike" cap="none" normalizeH="0" baseline="0" smtClean="0">
                          <a:ln>
                            <a:noFill/>
                          </a:ln>
                          <a:solidFill>
                            <a:srgbClr val="996633"/>
                          </a:solidFill>
                          <a:effectLst/>
                          <a:latin typeface="Arial" charset="0"/>
                          <a:sym typeface="Arial" charset="0"/>
                        </a:rPr>
                        <a:t>0.1 – 0.2%</a:t>
                      </a:r>
                      <a:endParaRPr kumimoji="0" lang="en-US" sz="2000" b="0" i="0" u="none" strike="noStrike" cap="none" normalizeH="0" baseline="30000" smtClean="0">
                        <a:ln>
                          <a:noFill/>
                        </a:ln>
                        <a:solidFill>
                          <a:srgbClr val="996633"/>
                        </a:solidFill>
                        <a:effectLst/>
                        <a:latin typeface="Arial" charset="0"/>
                        <a:sym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41325">
                <a:tc>
                  <a:txBody>
                    <a:bodyPr/>
                    <a:lstStyle/>
                    <a:p>
                      <a:pPr marL="0" marR="0" lvl="0" indent="0" algn="l" defTabSz="914400" rtl="0" eaLnBrk="1" fontAlgn="base" latinLnBrk="0" hangingPunct="1">
                        <a:lnSpc>
                          <a:spcPct val="110000"/>
                        </a:lnSpc>
                        <a:spcBef>
                          <a:spcPts val="700"/>
                        </a:spcBef>
                        <a:spcAft>
                          <a:spcPct val="0"/>
                        </a:spcAft>
                        <a:buClr>
                          <a:srgbClr val="996633"/>
                        </a:buClr>
                        <a:buSzPct val="50000"/>
                        <a:buFont typeface="Wingdings 2" pitchFamily="18" charset="2"/>
                        <a:buNone/>
                        <a:tabLst/>
                      </a:pPr>
                      <a:r>
                        <a:rPr kumimoji="0" lang="en-US" sz="2000" b="0" i="0" u="none" strike="noStrike" cap="none" normalizeH="0" baseline="0" smtClean="0">
                          <a:ln>
                            <a:noFill/>
                          </a:ln>
                          <a:solidFill>
                            <a:srgbClr val="996633"/>
                          </a:solidFill>
                          <a:effectLst/>
                          <a:latin typeface="Arial" charset="0"/>
                          <a:sym typeface="Arial" charset="0"/>
                        </a:rPr>
                        <a:t>Insertive vaginal intercourse</a:t>
                      </a:r>
                      <a:endParaRPr kumimoji="0" lang="en-US" sz="2000" b="0" i="0" u="none" strike="noStrike" cap="none" normalizeH="0" baseline="30000" smtClean="0">
                        <a:ln>
                          <a:noFill/>
                        </a:ln>
                        <a:solidFill>
                          <a:srgbClr val="996633"/>
                        </a:solidFill>
                        <a:effectLst/>
                        <a:latin typeface="Arial" charset="0"/>
                        <a:sym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0000"/>
                        </a:lnSpc>
                        <a:spcBef>
                          <a:spcPts val="700"/>
                        </a:spcBef>
                        <a:spcAft>
                          <a:spcPct val="0"/>
                        </a:spcAft>
                        <a:buClr>
                          <a:srgbClr val="996633"/>
                        </a:buClr>
                        <a:buSzPct val="50000"/>
                        <a:buFont typeface="Wingdings 2" pitchFamily="18" charset="2"/>
                        <a:buNone/>
                        <a:tabLst/>
                      </a:pPr>
                      <a:r>
                        <a:rPr kumimoji="0" lang="en-US" sz="2000" b="0" i="0" u="none" strike="noStrike" cap="none" normalizeH="0" baseline="0" smtClean="0">
                          <a:ln>
                            <a:noFill/>
                          </a:ln>
                          <a:solidFill>
                            <a:srgbClr val="996633"/>
                          </a:solidFill>
                          <a:effectLst/>
                          <a:latin typeface="Arial" charset="0"/>
                          <a:sym typeface="Arial" charset="0"/>
                        </a:rPr>
                        <a:t>0.03 – 0.14%</a:t>
                      </a:r>
                      <a:endParaRPr kumimoji="0" lang="en-US" sz="2000" b="0" i="0" u="none" strike="noStrike" cap="none" normalizeH="0" baseline="30000" smtClean="0">
                        <a:ln>
                          <a:noFill/>
                        </a:ln>
                        <a:solidFill>
                          <a:srgbClr val="996633"/>
                        </a:solidFill>
                        <a:effectLst/>
                        <a:latin typeface="Arial" charset="0"/>
                        <a:sym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41325">
                <a:tc>
                  <a:txBody>
                    <a:bodyPr/>
                    <a:lstStyle/>
                    <a:p>
                      <a:pPr marL="0" marR="0" lvl="0" indent="0" algn="l" defTabSz="914400" rtl="0" eaLnBrk="1" fontAlgn="base" latinLnBrk="0" hangingPunct="1">
                        <a:lnSpc>
                          <a:spcPct val="110000"/>
                        </a:lnSpc>
                        <a:spcBef>
                          <a:spcPts val="700"/>
                        </a:spcBef>
                        <a:spcAft>
                          <a:spcPct val="0"/>
                        </a:spcAft>
                        <a:buClr>
                          <a:srgbClr val="996633"/>
                        </a:buClr>
                        <a:buSzPct val="50000"/>
                        <a:buFont typeface="Wingdings 2" pitchFamily="18" charset="2"/>
                        <a:buNone/>
                        <a:tabLst/>
                      </a:pPr>
                      <a:r>
                        <a:rPr kumimoji="0" lang="en-US" sz="2000" b="0" i="0" u="none" strike="noStrike" cap="none" normalizeH="0" baseline="0" smtClean="0">
                          <a:ln>
                            <a:noFill/>
                          </a:ln>
                          <a:solidFill>
                            <a:srgbClr val="996633"/>
                          </a:solidFill>
                          <a:effectLst/>
                          <a:latin typeface="Arial" charset="0"/>
                          <a:sym typeface="Arial" charset="0"/>
                        </a:rPr>
                        <a:t>Receptive oral (male)</a:t>
                      </a:r>
                      <a:endParaRPr kumimoji="0" lang="en-US" sz="2000" b="0" i="0" u="none" strike="noStrike" cap="none" normalizeH="0" baseline="30000" smtClean="0">
                        <a:ln>
                          <a:noFill/>
                        </a:ln>
                        <a:solidFill>
                          <a:srgbClr val="996633"/>
                        </a:solidFill>
                        <a:effectLst/>
                        <a:latin typeface="Arial" charset="0"/>
                        <a:sym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0000"/>
                        </a:lnSpc>
                        <a:spcBef>
                          <a:spcPts val="700"/>
                        </a:spcBef>
                        <a:spcAft>
                          <a:spcPct val="0"/>
                        </a:spcAft>
                        <a:buClr>
                          <a:srgbClr val="996633"/>
                        </a:buClr>
                        <a:buSzPct val="50000"/>
                        <a:buFont typeface="Wingdings 2" pitchFamily="18" charset="2"/>
                        <a:buNone/>
                        <a:tabLst/>
                      </a:pPr>
                      <a:r>
                        <a:rPr kumimoji="0" lang="en-US" sz="2000" b="0" i="0" u="none" strike="noStrike" cap="none" normalizeH="0" baseline="0" smtClean="0">
                          <a:ln>
                            <a:noFill/>
                          </a:ln>
                          <a:solidFill>
                            <a:srgbClr val="996633"/>
                          </a:solidFill>
                          <a:effectLst/>
                          <a:latin typeface="Arial" charset="0"/>
                          <a:sym typeface="Arial" charset="0"/>
                        </a:rPr>
                        <a:t>0.06%</a:t>
                      </a:r>
                      <a:endParaRPr kumimoji="0" lang="en-US" sz="2000" b="0" i="0" u="none" strike="noStrike" cap="none" normalizeH="0" baseline="30000" smtClean="0">
                        <a:ln>
                          <a:noFill/>
                        </a:ln>
                        <a:solidFill>
                          <a:srgbClr val="996633"/>
                        </a:solidFill>
                        <a:effectLst/>
                        <a:latin typeface="Arial" charset="0"/>
                        <a:sym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42913">
                <a:tc>
                  <a:txBody>
                    <a:bodyPr/>
                    <a:lstStyle/>
                    <a:p>
                      <a:pPr marL="0" marR="0" lvl="0" indent="0" algn="l" defTabSz="914400" rtl="0" eaLnBrk="1" fontAlgn="base" latinLnBrk="0" hangingPunct="1">
                        <a:lnSpc>
                          <a:spcPct val="110000"/>
                        </a:lnSpc>
                        <a:spcBef>
                          <a:spcPts val="700"/>
                        </a:spcBef>
                        <a:spcAft>
                          <a:spcPct val="0"/>
                        </a:spcAft>
                        <a:buClr>
                          <a:srgbClr val="996633"/>
                        </a:buClr>
                        <a:buSzPct val="50000"/>
                        <a:buFont typeface="Wingdings 2" pitchFamily="18" charset="2"/>
                        <a:buNone/>
                        <a:tabLst/>
                      </a:pPr>
                      <a:r>
                        <a:rPr kumimoji="0" lang="en-US" sz="2000" b="0" i="0" u="none" strike="noStrike" cap="none" normalizeH="0" baseline="0" smtClean="0">
                          <a:ln>
                            <a:noFill/>
                          </a:ln>
                          <a:solidFill>
                            <a:srgbClr val="996633"/>
                          </a:solidFill>
                          <a:effectLst/>
                          <a:latin typeface="Arial" charset="0"/>
                          <a:sym typeface="Arial" charset="0"/>
                        </a:rPr>
                        <a:t>Female-female orogenital</a:t>
                      </a:r>
                      <a:endParaRPr kumimoji="0" lang="en-US" sz="2000" b="0" i="0" u="none" strike="noStrike" cap="none" normalizeH="0" baseline="30000" smtClean="0">
                        <a:ln>
                          <a:noFill/>
                        </a:ln>
                        <a:solidFill>
                          <a:srgbClr val="996633"/>
                        </a:solidFill>
                        <a:effectLst/>
                        <a:latin typeface="Arial" charset="0"/>
                        <a:sym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0000"/>
                        </a:lnSpc>
                        <a:spcBef>
                          <a:spcPts val="700"/>
                        </a:spcBef>
                        <a:spcAft>
                          <a:spcPct val="0"/>
                        </a:spcAft>
                        <a:buClr>
                          <a:srgbClr val="996633"/>
                        </a:buClr>
                        <a:buSzPct val="50000"/>
                        <a:buFont typeface="Wingdings 2" pitchFamily="18" charset="2"/>
                        <a:buNone/>
                        <a:tabLst/>
                      </a:pPr>
                      <a:r>
                        <a:rPr kumimoji="0" lang="en-US" sz="2000" b="0" i="0" u="none" strike="noStrike" cap="none" normalizeH="0" baseline="0" smtClean="0">
                          <a:ln>
                            <a:noFill/>
                          </a:ln>
                          <a:solidFill>
                            <a:srgbClr val="996633"/>
                          </a:solidFill>
                          <a:effectLst/>
                          <a:latin typeface="Arial" charset="0"/>
                          <a:sym typeface="Arial" charset="0"/>
                        </a:rPr>
                        <a:t>4 case reports</a:t>
                      </a:r>
                      <a:endParaRPr kumimoji="0" lang="en-US" sz="2000" b="0" i="0" u="none" strike="noStrike" cap="none" normalizeH="0" baseline="30000" smtClean="0">
                        <a:ln>
                          <a:noFill/>
                        </a:ln>
                        <a:solidFill>
                          <a:srgbClr val="996633"/>
                        </a:solidFill>
                        <a:effectLst/>
                        <a:latin typeface="Arial" charset="0"/>
                        <a:sym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41325">
                <a:tc>
                  <a:txBody>
                    <a:bodyPr/>
                    <a:lstStyle/>
                    <a:p>
                      <a:pPr marL="0" marR="0" lvl="0" indent="0" algn="l" defTabSz="914400" rtl="0" eaLnBrk="1" fontAlgn="base" latinLnBrk="0" hangingPunct="1">
                        <a:lnSpc>
                          <a:spcPct val="110000"/>
                        </a:lnSpc>
                        <a:spcBef>
                          <a:spcPts val="700"/>
                        </a:spcBef>
                        <a:spcAft>
                          <a:spcPct val="0"/>
                        </a:spcAft>
                        <a:buClr>
                          <a:srgbClr val="996633"/>
                        </a:buClr>
                        <a:buSzPct val="50000"/>
                        <a:buFont typeface="Wingdings 2" pitchFamily="18" charset="2"/>
                        <a:buNone/>
                        <a:tabLst/>
                      </a:pPr>
                      <a:r>
                        <a:rPr kumimoji="0" lang="en-US" sz="2000" b="0" i="0" u="none" strike="noStrike" cap="none" normalizeH="0" baseline="0" smtClean="0">
                          <a:ln>
                            <a:noFill/>
                          </a:ln>
                          <a:solidFill>
                            <a:srgbClr val="996633"/>
                          </a:solidFill>
                          <a:effectLst/>
                          <a:latin typeface="Arial" charset="0"/>
                          <a:sym typeface="Arial" charset="0"/>
                        </a:rPr>
                        <a:t>IDU needle sharing</a:t>
                      </a:r>
                      <a:endParaRPr kumimoji="0" lang="en-US" sz="2000" b="0" i="0" u="none" strike="noStrike" cap="none" normalizeH="0" baseline="30000" smtClean="0">
                        <a:ln>
                          <a:noFill/>
                        </a:ln>
                        <a:solidFill>
                          <a:srgbClr val="996633"/>
                        </a:solidFill>
                        <a:effectLst/>
                        <a:latin typeface="Arial" charset="0"/>
                        <a:sym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0000"/>
                        </a:lnSpc>
                        <a:spcBef>
                          <a:spcPts val="700"/>
                        </a:spcBef>
                        <a:spcAft>
                          <a:spcPct val="0"/>
                        </a:spcAft>
                        <a:buClr>
                          <a:srgbClr val="996633"/>
                        </a:buClr>
                        <a:buSzPct val="50000"/>
                        <a:buFont typeface="Wingdings 2" pitchFamily="18" charset="2"/>
                        <a:buNone/>
                        <a:tabLst/>
                      </a:pPr>
                      <a:r>
                        <a:rPr kumimoji="0" lang="en-US" sz="2000" b="0" i="0" u="none" strike="noStrike" cap="none" normalizeH="0" baseline="0" smtClean="0">
                          <a:ln>
                            <a:noFill/>
                          </a:ln>
                          <a:solidFill>
                            <a:srgbClr val="996633"/>
                          </a:solidFill>
                          <a:effectLst/>
                          <a:latin typeface="Arial" charset="0"/>
                          <a:sym typeface="Arial" charset="0"/>
                        </a:rPr>
                        <a:t>0.67%</a:t>
                      </a:r>
                      <a:endParaRPr kumimoji="0" lang="en-US" sz="2000" b="0" i="0" u="none" strike="noStrike" cap="none" normalizeH="0" baseline="30000" smtClean="0">
                        <a:ln>
                          <a:noFill/>
                        </a:ln>
                        <a:solidFill>
                          <a:srgbClr val="996633"/>
                        </a:solidFill>
                        <a:effectLst/>
                        <a:latin typeface="Arial" charset="0"/>
                        <a:sym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41325">
                <a:tc>
                  <a:txBody>
                    <a:bodyPr/>
                    <a:lstStyle/>
                    <a:p>
                      <a:pPr marL="0" marR="0" lvl="0" indent="0" algn="l" defTabSz="914400" rtl="0" eaLnBrk="1" fontAlgn="base" latinLnBrk="0" hangingPunct="1">
                        <a:lnSpc>
                          <a:spcPct val="110000"/>
                        </a:lnSpc>
                        <a:spcBef>
                          <a:spcPts val="700"/>
                        </a:spcBef>
                        <a:spcAft>
                          <a:spcPct val="0"/>
                        </a:spcAft>
                        <a:buClr>
                          <a:srgbClr val="996633"/>
                        </a:buClr>
                        <a:buSzPct val="50000"/>
                        <a:buFont typeface="Wingdings 2" pitchFamily="18" charset="2"/>
                        <a:buNone/>
                        <a:tabLst/>
                      </a:pPr>
                      <a:r>
                        <a:rPr kumimoji="0" lang="en-US" sz="2000" b="0" i="0" u="none" strike="noStrike" cap="none" normalizeH="0" baseline="0" smtClean="0">
                          <a:ln>
                            <a:noFill/>
                          </a:ln>
                          <a:solidFill>
                            <a:srgbClr val="996633"/>
                          </a:solidFill>
                          <a:effectLst/>
                          <a:latin typeface="Arial" charset="0"/>
                          <a:sym typeface="Arial" charset="0"/>
                        </a:rPr>
                        <a:t>Vertical (no prophylaxis)</a:t>
                      </a:r>
                      <a:endParaRPr kumimoji="0" lang="en-US" sz="2000" b="0" i="0" u="none" strike="noStrike" cap="none" normalizeH="0" baseline="30000" smtClean="0">
                        <a:ln>
                          <a:noFill/>
                        </a:ln>
                        <a:solidFill>
                          <a:srgbClr val="996633"/>
                        </a:solidFill>
                        <a:effectLst/>
                        <a:latin typeface="Arial" charset="0"/>
                        <a:sym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0000"/>
                        </a:lnSpc>
                        <a:spcBef>
                          <a:spcPts val="700"/>
                        </a:spcBef>
                        <a:spcAft>
                          <a:spcPct val="0"/>
                        </a:spcAft>
                        <a:buClr>
                          <a:srgbClr val="996633"/>
                        </a:buClr>
                        <a:buSzPct val="50000"/>
                        <a:buFont typeface="Wingdings 2" pitchFamily="18" charset="2"/>
                        <a:buNone/>
                        <a:tabLst/>
                      </a:pPr>
                      <a:r>
                        <a:rPr kumimoji="0" lang="en-US" sz="2000" b="0" i="0" u="none" strike="noStrike" cap="none" normalizeH="0" baseline="0" dirty="0" smtClean="0">
                          <a:ln>
                            <a:noFill/>
                          </a:ln>
                          <a:solidFill>
                            <a:srgbClr val="996633"/>
                          </a:solidFill>
                          <a:effectLst/>
                          <a:latin typeface="Arial" charset="0"/>
                          <a:sym typeface="Arial" charset="0"/>
                        </a:rPr>
                        <a:t>24%</a:t>
                      </a:r>
                      <a:endParaRPr kumimoji="0" lang="en-US" sz="2000" b="0" i="0" u="none" strike="noStrike" cap="none" normalizeH="0" baseline="30000" dirty="0" smtClean="0">
                        <a:ln>
                          <a:noFill/>
                        </a:ln>
                        <a:solidFill>
                          <a:srgbClr val="996633"/>
                        </a:solidFill>
                        <a:effectLst/>
                        <a:latin typeface="Arial" charset="0"/>
                        <a:sym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Tree>
    <p:extLst>
      <p:ext uri="{BB962C8B-B14F-4D97-AF65-F5344CB8AC3E}">
        <p14:creationId xmlns:p14="http://schemas.microsoft.com/office/powerpoint/2010/main" val="10228517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47459"/>
                                        </p:tgtEl>
                                        <p:attrNameLst>
                                          <p:attrName>style.visibility</p:attrName>
                                        </p:attrNameLst>
                                      </p:cBhvr>
                                      <p:to>
                                        <p:strVal val="visible"/>
                                      </p:to>
                                    </p:set>
                                    <p:animEffect transition="in" filter="circle(in)">
                                      <p:cBhvr>
                                        <p:cTn id="7" dur="2000"/>
                                        <p:tgtEl>
                                          <p:spTgt spid="147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Grp="1" noChangeArrowheads="1"/>
          </p:cNvSpPr>
          <p:nvPr>
            <p:ph type="title"/>
          </p:nvPr>
        </p:nvSpPr>
        <p:spPr>
          <a:ln/>
        </p:spPr>
        <p:txBody>
          <a:bodyPr lIns="25400" tIns="25400" rIns="5078" bIns="25400">
            <a:noAutofit/>
          </a:bodyPr>
          <a:lstStyle/>
          <a:p>
            <a:r>
              <a:rPr lang="en-US" sz="3600" dirty="0">
                <a:solidFill>
                  <a:srgbClr val="FFFF00"/>
                </a:solidFill>
              </a:rPr>
              <a:t>HIV Transmission in Infants &amp; Children</a:t>
            </a:r>
          </a:p>
        </p:txBody>
      </p:sp>
      <p:sp>
        <p:nvSpPr>
          <p:cNvPr id="4" name="Rectangle 5"/>
          <p:cNvSpPr>
            <a:spLocks noGrp="1" noChangeArrowheads="1"/>
          </p:cNvSpPr>
          <p:nvPr>
            <p:ph type="body" sz="quarter" idx="13"/>
          </p:nvPr>
        </p:nvSpPr>
        <p:spPr>
          <a:ln/>
        </p:spPr>
        <p:txBody>
          <a:bodyPr lIns="25400" tIns="25400" rIns="5078" bIns="25400">
            <a:normAutofit/>
          </a:bodyPr>
          <a:lstStyle/>
          <a:p>
            <a:r>
              <a:rPr lang="en-US" sz="3200" dirty="0"/>
              <a:t>Mother-to-Child </a:t>
            </a:r>
            <a:r>
              <a:rPr lang="en-US" sz="3200" dirty="0" smtClean="0"/>
              <a:t>Transmission: </a:t>
            </a:r>
            <a:r>
              <a:rPr lang="en-US" sz="3200" b="1" dirty="0">
                <a:solidFill>
                  <a:srgbClr val="92D050"/>
                </a:solidFill>
              </a:rPr>
              <a:t>&gt;95%</a:t>
            </a:r>
          </a:p>
          <a:p>
            <a:r>
              <a:rPr lang="en-US" sz="3200" dirty="0"/>
              <a:t>Contaminated blood supply</a:t>
            </a:r>
          </a:p>
          <a:p>
            <a:r>
              <a:rPr lang="en-US" sz="3200" dirty="0"/>
              <a:t>Re-use of needles in health care</a:t>
            </a:r>
          </a:p>
          <a:p>
            <a:r>
              <a:rPr lang="en-US" sz="3200" dirty="0"/>
              <a:t>Sharing sharps (knives, razors, scarification, </a:t>
            </a:r>
            <a:r>
              <a:rPr lang="en-US" sz="3200" dirty="0" err="1"/>
              <a:t>tatooing</a:t>
            </a:r>
            <a:r>
              <a:rPr lang="en-US" sz="3200" dirty="0" smtClean="0"/>
              <a:t>, etc.)</a:t>
            </a:r>
            <a:endParaRPr lang="en-US" sz="3200" dirty="0"/>
          </a:p>
          <a:p>
            <a:r>
              <a:rPr lang="en-US" sz="3200" dirty="0"/>
              <a:t>Sexual abuse</a:t>
            </a:r>
          </a:p>
          <a:p>
            <a:r>
              <a:rPr lang="en-US" sz="3200" dirty="0"/>
              <a:t>Unprotected sex</a:t>
            </a:r>
          </a:p>
        </p:txBody>
      </p:sp>
    </p:spTree>
    <p:extLst>
      <p:ext uri="{BB962C8B-B14F-4D97-AF65-F5344CB8AC3E}">
        <p14:creationId xmlns:p14="http://schemas.microsoft.com/office/powerpoint/2010/main" val="3396075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noAutofit/>
          </a:bodyPr>
          <a:lstStyle/>
          <a:p>
            <a:pPr algn="l"/>
            <a:r>
              <a:rPr lang="en-US" sz="3200" b="1" dirty="0">
                <a:solidFill>
                  <a:srgbClr val="FFFF00"/>
                </a:solidFill>
              </a:rPr>
              <a:t>New HIV infections in children, 1990-2007</a:t>
            </a:r>
            <a:br>
              <a:rPr lang="en-US" sz="3200" b="1" dirty="0">
                <a:solidFill>
                  <a:srgbClr val="FFFF00"/>
                </a:solidFill>
              </a:rPr>
            </a:br>
            <a:r>
              <a:rPr lang="en-US" sz="3200" b="1" dirty="0">
                <a:solidFill>
                  <a:srgbClr val="FFFF00"/>
                </a:solidFill>
              </a:rPr>
              <a:t>Global trend</a:t>
            </a:r>
          </a:p>
        </p:txBody>
      </p:sp>
      <p:sp>
        <p:nvSpPr>
          <p:cNvPr id="4" name="Slide Number Placeholder 3"/>
          <p:cNvSpPr>
            <a:spLocks noGrp="1"/>
          </p:cNvSpPr>
          <p:nvPr>
            <p:ph type="sldNum" sz="quarter" idx="12"/>
          </p:nvPr>
        </p:nvSpPr>
        <p:spPr/>
        <p:txBody>
          <a:bodyPr/>
          <a:lstStyle/>
          <a:p>
            <a:fld id="{00AFF5AF-64AA-41C6-9FBF-38F861648C06}" type="slidenum">
              <a:rPr lang="en-US"/>
              <a:pPr/>
              <a:t>53</a:t>
            </a:fld>
            <a:endParaRPr lang="en-US"/>
          </a:p>
        </p:txBody>
      </p:sp>
      <p:pic>
        <p:nvPicPr>
          <p:cNvPr id="130051" name="Picture 3" descr="New HIV infection in Children_1990-20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52613"/>
            <a:ext cx="9144000" cy="5005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45461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pic>
        <p:nvPicPr>
          <p:cNvPr id="86018"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6019"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5105400"/>
            <a:ext cx="121920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6020" name="Picture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6130925"/>
            <a:ext cx="121920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6024" name="Picture 2" descr="The estimated number of AIDS cases diagnosed among persons perinatally exposed to HIV peaked in 1992 and has decreased in recent years.&#10;The decline in these cases is likely associated with the implementation of Public Health Service guidelines for the universal counseling and voluntary HIV testing of pregnant women and the use of antiretroviral therapy for pregnant women and newborn infants (MMWR 2002;51(No. RR-18)). &#10;Other contributing factors are the effective treatment of HIV infections that slow progression to AIDS and the use of prophylaxis to prevent AIDS opportunistic infections among children.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24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13904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 name="Slide Number Placeholder 3"/>
          <p:cNvSpPr>
            <a:spLocks noGrp="1"/>
          </p:cNvSpPr>
          <p:nvPr>
            <p:ph type="sldNum" sz="quarter" idx="12"/>
          </p:nvPr>
        </p:nvSpPr>
        <p:spPr/>
        <p:txBody>
          <a:bodyPr/>
          <a:lstStyle/>
          <a:p>
            <a:fld id="{4EFCEB76-D29C-429D-A5F9-5F8B6402A579}" type="slidenum">
              <a:rPr lang="en-US"/>
              <a:pPr/>
              <a:t>55</a:t>
            </a:fld>
            <a:endParaRPr lang="en-US"/>
          </a:p>
        </p:txBody>
      </p:sp>
      <p:sp>
        <p:nvSpPr>
          <p:cNvPr id="3" name="Text Placeholder 2"/>
          <p:cNvSpPr>
            <a:spLocks noGrp="1"/>
          </p:cNvSpPr>
          <p:nvPr>
            <p:ph type="body" sz="quarter" idx="13"/>
          </p:nvPr>
        </p:nvSpPr>
        <p:spPr/>
        <p:txBody>
          <a:bodyPr/>
          <a:lstStyle/>
          <a:p>
            <a:endParaRPr lang="en-US"/>
          </a:p>
        </p:txBody>
      </p:sp>
      <p:sp>
        <p:nvSpPr>
          <p:cNvPr id="179203" name="Rectangle 3"/>
          <p:cNvSpPr>
            <a:spLocks noChangeArrowheads="1"/>
          </p:cNvSpPr>
          <p:nvPr/>
        </p:nvSpPr>
        <p:spPr bwMode="auto">
          <a:xfrm>
            <a:off x="0" y="1116013"/>
            <a:ext cx="9144000" cy="5741987"/>
          </a:xfrm>
          <a:prstGeom prst="rect">
            <a:avLst/>
          </a:prstGeom>
          <a:solidFill>
            <a:schemeClr val="tx2">
              <a:lumMod val="20000"/>
              <a:lumOff val="80000"/>
            </a:schemeClr>
          </a:solidFill>
          <a:ln w="9525" algn="ctr">
            <a:solidFill>
              <a:schemeClr val="tx1"/>
            </a:solidFill>
            <a:miter lim="800000"/>
            <a:headEnd/>
            <a:tailEnd/>
          </a:ln>
          <a:effectLst/>
          <a:extLst/>
        </p:spPr>
        <p:txBody>
          <a:bodyPr wrap="none" anchor="ctr"/>
          <a:lstStyle/>
          <a:p>
            <a:endParaRPr lang="en-US"/>
          </a:p>
        </p:txBody>
      </p:sp>
      <p:graphicFrame>
        <p:nvGraphicFramePr>
          <p:cNvPr id="179204" name="Group 4"/>
          <p:cNvGraphicFramePr>
            <a:graphicFrameLocks noGrp="1"/>
          </p:cNvGraphicFramePr>
          <p:nvPr>
            <p:ph idx="4294967295"/>
            <p:extLst>
              <p:ext uri="{D42A27DB-BD31-4B8C-83A1-F6EECF244321}">
                <p14:modId xmlns:p14="http://schemas.microsoft.com/office/powerpoint/2010/main" val="2849689637"/>
              </p:ext>
            </p:extLst>
          </p:nvPr>
        </p:nvGraphicFramePr>
        <p:xfrm>
          <a:off x="152400" y="1116013"/>
          <a:ext cx="8991600" cy="5321300"/>
        </p:xfrm>
        <a:graphic>
          <a:graphicData uri="http://schemas.openxmlformats.org/drawingml/2006/table">
            <a:tbl>
              <a:tblPr/>
              <a:tblGrid>
                <a:gridCol w="2105025"/>
                <a:gridCol w="1849438"/>
                <a:gridCol w="1847850"/>
                <a:gridCol w="1595437"/>
                <a:gridCol w="1593850"/>
              </a:tblGrid>
              <a:tr h="603250">
                <a:tc>
                  <a:txBody>
                    <a:bodyPr/>
                    <a:lstStyle/>
                    <a:p>
                      <a:pPr marL="0" marR="0" lvl="0" indent="0" algn="l" defTabSz="914400" rtl="0" eaLnBrk="1" fontAlgn="base" latinLnBrk="0" hangingPunct="1">
                        <a:lnSpc>
                          <a:spcPct val="110000"/>
                        </a:lnSpc>
                        <a:spcBef>
                          <a:spcPct val="0"/>
                        </a:spcBef>
                        <a:spcAft>
                          <a:spcPct val="0"/>
                        </a:spcAft>
                        <a:buClr>
                          <a:srgbClr val="996633"/>
                        </a:buClr>
                        <a:buSzPct val="50000"/>
                        <a:buFontTx/>
                        <a:buNone/>
                        <a:tabLst/>
                      </a:pPr>
                      <a:endParaRPr kumimoji="0" lang="en-US" sz="2400" b="0" i="0" u="none" strike="noStrike" cap="none" normalizeH="0" baseline="0" dirty="0" smtClean="0">
                        <a:ln>
                          <a:noFill/>
                        </a:ln>
                        <a:solidFill>
                          <a:srgbClr val="CC0000"/>
                        </a:solidFill>
                        <a:effectLst/>
                        <a:latin typeface="Arial" charset="0"/>
                        <a:sym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0000"/>
                        </a:lnSpc>
                        <a:spcBef>
                          <a:spcPct val="0"/>
                        </a:spcBef>
                        <a:spcAft>
                          <a:spcPct val="0"/>
                        </a:spcAft>
                        <a:buClr>
                          <a:srgbClr val="996633"/>
                        </a:buClr>
                        <a:buSzPct val="50000"/>
                        <a:buFontTx/>
                        <a:buNone/>
                        <a:tabLst/>
                      </a:pPr>
                      <a:r>
                        <a:rPr kumimoji="0" lang="en-US" sz="2400" b="0" i="0" u="none" strike="noStrike" cap="none" normalizeH="0" baseline="0" smtClean="0">
                          <a:ln>
                            <a:noFill/>
                          </a:ln>
                          <a:solidFill>
                            <a:srgbClr val="996633"/>
                          </a:solidFill>
                          <a:effectLst/>
                          <a:latin typeface="Arial" charset="0"/>
                          <a:sym typeface="Arial" charset="0"/>
                        </a:rPr>
                        <a:t>World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0000"/>
                        </a:lnSpc>
                        <a:spcBef>
                          <a:spcPct val="0"/>
                        </a:spcBef>
                        <a:spcAft>
                          <a:spcPct val="0"/>
                        </a:spcAft>
                        <a:buClr>
                          <a:srgbClr val="996633"/>
                        </a:buClr>
                        <a:buSzPct val="50000"/>
                        <a:buFontTx/>
                        <a:buNone/>
                        <a:tabLst/>
                      </a:pPr>
                      <a:r>
                        <a:rPr kumimoji="0" lang="en-US" sz="2400" b="0" i="0" u="none" strike="noStrike" cap="none" normalizeH="0" baseline="0" smtClean="0">
                          <a:ln>
                            <a:noFill/>
                          </a:ln>
                          <a:solidFill>
                            <a:srgbClr val="996633"/>
                          </a:solidFill>
                          <a:effectLst/>
                          <a:latin typeface="Arial" charset="0"/>
                          <a:sym typeface="Arial" charset="0"/>
                        </a:rPr>
                        <a:t>US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0000"/>
                        </a:lnSpc>
                        <a:spcBef>
                          <a:spcPct val="0"/>
                        </a:spcBef>
                        <a:spcAft>
                          <a:spcPct val="0"/>
                        </a:spcAft>
                        <a:buClr>
                          <a:srgbClr val="996633"/>
                        </a:buClr>
                        <a:buSzPct val="50000"/>
                        <a:buFontTx/>
                        <a:buNone/>
                        <a:tabLst/>
                      </a:pPr>
                      <a:r>
                        <a:rPr kumimoji="0" lang="en-US" sz="2400" b="0" i="0" u="none" strike="noStrike" cap="none" normalizeH="0" baseline="0" smtClean="0">
                          <a:ln>
                            <a:noFill/>
                          </a:ln>
                          <a:solidFill>
                            <a:srgbClr val="996633"/>
                          </a:solidFill>
                          <a:effectLst/>
                          <a:latin typeface="Arial" charset="0"/>
                          <a:sym typeface="Arial" charset="0"/>
                        </a:rPr>
                        <a:t>DC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0000"/>
                        </a:lnSpc>
                        <a:spcBef>
                          <a:spcPct val="0"/>
                        </a:spcBef>
                        <a:spcAft>
                          <a:spcPct val="0"/>
                        </a:spcAft>
                        <a:buClr>
                          <a:srgbClr val="996633"/>
                        </a:buClr>
                        <a:buSzPct val="50000"/>
                        <a:buFontTx/>
                        <a:buNone/>
                        <a:tabLst/>
                      </a:pPr>
                      <a:r>
                        <a:rPr kumimoji="0" lang="en-US" sz="2400" b="0" i="0" u="none" strike="noStrike" cap="none" normalizeH="0" baseline="0" smtClean="0">
                          <a:ln>
                            <a:noFill/>
                          </a:ln>
                          <a:solidFill>
                            <a:srgbClr val="996633"/>
                          </a:solidFill>
                          <a:effectLst/>
                          <a:latin typeface="Arial" charset="0"/>
                          <a:sym typeface="Arial" charset="0"/>
                        </a:rPr>
                        <a:t>Lesotho</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36600">
                <a:tc>
                  <a:txBody>
                    <a:bodyPr/>
                    <a:lstStyle/>
                    <a:p>
                      <a:pPr marL="0" marR="0" lvl="0" indent="0" algn="l" defTabSz="914400" rtl="0" eaLnBrk="1" fontAlgn="base" latinLnBrk="0" hangingPunct="1">
                        <a:lnSpc>
                          <a:spcPct val="110000"/>
                        </a:lnSpc>
                        <a:spcBef>
                          <a:spcPct val="0"/>
                        </a:spcBef>
                        <a:spcAft>
                          <a:spcPct val="0"/>
                        </a:spcAft>
                        <a:buClr>
                          <a:srgbClr val="996633"/>
                        </a:buClr>
                        <a:buSzPct val="50000"/>
                        <a:buFontTx/>
                        <a:buNone/>
                        <a:tabLst/>
                      </a:pPr>
                      <a:r>
                        <a:rPr kumimoji="0" lang="en-US" sz="2400" b="0" i="0" u="none" strike="noStrike" cap="none" normalizeH="0" baseline="0" smtClean="0">
                          <a:ln>
                            <a:noFill/>
                          </a:ln>
                          <a:solidFill>
                            <a:srgbClr val="996633"/>
                          </a:solidFill>
                          <a:effectLst/>
                          <a:latin typeface="Arial" charset="0"/>
                          <a:sym typeface="Arial" charset="0"/>
                        </a:rPr>
                        <a:t>Population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0000"/>
                        </a:lnSpc>
                        <a:spcBef>
                          <a:spcPct val="0"/>
                        </a:spcBef>
                        <a:spcAft>
                          <a:spcPct val="0"/>
                        </a:spcAft>
                        <a:buClr>
                          <a:srgbClr val="996633"/>
                        </a:buClr>
                        <a:buSzPct val="50000"/>
                        <a:buFontTx/>
                        <a:buNone/>
                        <a:tabLst/>
                      </a:pPr>
                      <a:r>
                        <a:rPr kumimoji="0" lang="en-US" sz="2000" b="0" i="0" u="none" strike="noStrike" cap="none" normalizeH="0" baseline="0" smtClean="0">
                          <a:ln>
                            <a:noFill/>
                          </a:ln>
                          <a:solidFill>
                            <a:srgbClr val="996633"/>
                          </a:solidFill>
                          <a:effectLst/>
                          <a:latin typeface="Arial" charset="0"/>
                          <a:sym typeface="Arial" charset="0"/>
                        </a:rPr>
                        <a:t>6,500,000,000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0000"/>
                        </a:lnSpc>
                        <a:spcBef>
                          <a:spcPct val="0"/>
                        </a:spcBef>
                        <a:spcAft>
                          <a:spcPct val="0"/>
                        </a:spcAft>
                        <a:buClr>
                          <a:srgbClr val="996633"/>
                        </a:buClr>
                        <a:buSzPct val="50000"/>
                        <a:buFontTx/>
                        <a:buNone/>
                        <a:tabLst/>
                      </a:pPr>
                      <a:r>
                        <a:rPr kumimoji="0" lang="en-US" sz="2200" b="0" i="0" u="none" strike="noStrike" cap="none" normalizeH="0" baseline="0" smtClean="0">
                          <a:ln>
                            <a:noFill/>
                          </a:ln>
                          <a:solidFill>
                            <a:srgbClr val="996633"/>
                          </a:solidFill>
                          <a:effectLst/>
                          <a:latin typeface="Arial" charset="0"/>
                          <a:sym typeface="Arial" charset="0"/>
                        </a:rPr>
                        <a:t>300,000,000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0000"/>
                        </a:lnSpc>
                        <a:spcBef>
                          <a:spcPct val="0"/>
                        </a:spcBef>
                        <a:spcAft>
                          <a:spcPct val="0"/>
                        </a:spcAft>
                        <a:buClr>
                          <a:srgbClr val="996633"/>
                        </a:buClr>
                        <a:buSzPct val="50000"/>
                        <a:buFontTx/>
                        <a:buNone/>
                        <a:tabLst/>
                      </a:pPr>
                      <a:r>
                        <a:rPr kumimoji="0" lang="en-US" sz="2200" b="0" i="0" u="none" strike="noStrike" cap="none" normalizeH="0" baseline="0" smtClean="0">
                          <a:ln>
                            <a:noFill/>
                          </a:ln>
                          <a:solidFill>
                            <a:srgbClr val="996633"/>
                          </a:solidFill>
                          <a:effectLst/>
                          <a:latin typeface="Arial" charset="0"/>
                          <a:sym typeface="Arial" charset="0"/>
                        </a:rPr>
                        <a:t>600,000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0000"/>
                        </a:lnSpc>
                        <a:spcBef>
                          <a:spcPct val="0"/>
                        </a:spcBef>
                        <a:spcAft>
                          <a:spcPct val="0"/>
                        </a:spcAft>
                        <a:buClr>
                          <a:srgbClr val="996633"/>
                        </a:buClr>
                        <a:buSzPct val="50000"/>
                        <a:buFontTx/>
                        <a:buNone/>
                        <a:tabLst/>
                      </a:pPr>
                      <a:r>
                        <a:rPr kumimoji="0" lang="en-US" sz="2200" b="0" i="0" u="none" strike="noStrike" cap="none" normalizeH="0" baseline="0" dirty="0" smtClean="0">
                          <a:ln>
                            <a:noFill/>
                          </a:ln>
                          <a:solidFill>
                            <a:srgbClr val="996633"/>
                          </a:solidFill>
                          <a:effectLst/>
                          <a:latin typeface="Arial" charset="0"/>
                          <a:sym typeface="Arial" charset="0"/>
                        </a:rPr>
                        <a:t>1,880,000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27150">
                <a:tc>
                  <a:txBody>
                    <a:bodyPr/>
                    <a:lstStyle/>
                    <a:p>
                      <a:pPr marL="0" marR="0" lvl="0" indent="0" algn="l" defTabSz="914400" rtl="0" eaLnBrk="1" fontAlgn="base" latinLnBrk="0" hangingPunct="1">
                        <a:lnSpc>
                          <a:spcPct val="110000"/>
                        </a:lnSpc>
                        <a:spcBef>
                          <a:spcPct val="0"/>
                        </a:spcBef>
                        <a:spcAft>
                          <a:spcPct val="0"/>
                        </a:spcAft>
                        <a:buClr>
                          <a:srgbClr val="996633"/>
                        </a:buClr>
                        <a:buSzPct val="50000"/>
                        <a:buFontTx/>
                        <a:buNone/>
                        <a:tabLst/>
                      </a:pPr>
                      <a:r>
                        <a:rPr kumimoji="0" lang="en-US" sz="2400" b="0" i="0" u="none" strike="noStrike" cap="none" normalizeH="0" baseline="0" smtClean="0">
                          <a:ln>
                            <a:noFill/>
                          </a:ln>
                          <a:solidFill>
                            <a:srgbClr val="996633"/>
                          </a:solidFill>
                          <a:effectLst/>
                          <a:latin typeface="Arial" charset="0"/>
                          <a:sym typeface="Arial" charset="0"/>
                        </a:rPr>
                        <a:t>Adult</a:t>
                      </a:r>
                    </a:p>
                    <a:p>
                      <a:pPr marL="0" marR="0" lvl="0" indent="0" algn="l" defTabSz="914400" rtl="0" eaLnBrk="1" fontAlgn="base" latinLnBrk="0" hangingPunct="1">
                        <a:lnSpc>
                          <a:spcPct val="110000"/>
                        </a:lnSpc>
                        <a:spcBef>
                          <a:spcPct val="0"/>
                        </a:spcBef>
                        <a:spcAft>
                          <a:spcPct val="0"/>
                        </a:spcAft>
                        <a:buClr>
                          <a:srgbClr val="996633"/>
                        </a:buClr>
                        <a:buSzPct val="50000"/>
                        <a:buFontTx/>
                        <a:buNone/>
                        <a:tabLst/>
                      </a:pPr>
                      <a:r>
                        <a:rPr kumimoji="0" lang="en-US" sz="2400" b="0" i="0" u="none" strike="noStrike" cap="none" normalizeH="0" baseline="0" smtClean="0">
                          <a:ln>
                            <a:noFill/>
                          </a:ln>
                          <a:solidFill>
                            <a:srgbClr val="996633"/>
                          </a:solidFill>
                          <a:effectLst/>
                          <a:latin typeface="Arial" charset="0"/>
                          <a:sym typeface="Arial" charset="0"/>
                        </a:rPr>
                        <a:t>Prevalence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0000"/>
                        </a:lnSpc>
                        <a:spcBef>
                          <a:spcPct val="0"/>
                        </a:spcBef>
                        <a:spcAft>
                          <a:spcPct val="0"/>
                        </a:spcAft>
                        <a:buClr>
                          <a:srgbClr val="996633"/>
                        </a:buClr>
                        <a:buSzPct val="50000"/>
                        <a:buFontTx/>
                        <a:buNone/>
                        <a:tabLst/>
                      </a:pPr>
                      <a:r>
                        <a:rPr kumimoji="0" lang="en-US" sz="2200" b="0" i="0" u="none" strike="noStrike" cap="none" normalizeH="0" baseline="0" smtClean="0">
                          <a:ln>
                            <a:noFill/>
                          </a:ln>
                          <a:solidFill>
                            <a:srgbClr val="996633"/>
                          </a:solidFill>
                          <a:effectLst/>
                          <a:latin typeface="Arial" charset="0"/>
                          <a:sym typeface="Arial" charset="0"/>
                        </a:rPr>
                        <a:t>0.8%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0000"/>
                        </a:lnSpc>
                        <a:spcBef>
                          <a:spcPct val="0"/>
                        </a:spcBef>
                        <a:spcAft>
                          <a:spcPct val="0"/>
                        </a:spcAft>
                        <a:buClr>
                          <a:srgbClr val="996633"/>
                        </a:buClr>
                        <a:buSzPct val="50000"/>
                        <a:buFontTx/>
                        <a:buNone/>
                        <a:tabLst/>
                      </a:pPr>
                      <a:r>
                        <a:rPr kumimoji="0" lang="en-US" sz="2200" b="0" i="0" u="none" strike="noStrike" cap="none" normalizeH="0" baseline="0" smtClean="0">
                          <a:ln>
                            <a:noFill/>
                          </a:ln>
                          <a:solidFill>
                            <a:srgbClr val="996633"/>
                          </a:solidFill>
                          <a:effectLst/>
                          <a:latin typeface="Arial" charset="0"/>
                          <a:sym typeface="Arial" charset="0"/>
                        </a:rPr>
                        <a:t>&lt;1%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0000"/>
                        </a:lnSpc>
                        <a:spcBef>
                          <a:spcPct val="0"/>
                        </a:spcBef>
                        <a:spcAft>
                          <a:spcPct val="0"/>
                        </a:spcAft>
                        <a:buClr>
                          <a:srgbClr val="996633"/>
                        </a:buClr>
                        <a:buSzPct val="50000"/>
                        <a:buFontTx/>
                        <a:buNone/>
                        <a:tabLst/>
                      </a:pPr>
                      <a:r>
                        <a:rPr kumimoji="0" lang="en-US" sz="2200" b="0" i="0" u="none" strike="noStrike" cap="none" normalizeH="0" baseline="0" smtClean="0">
                          <a:ln>
                            <a:noFill/>
                          </a:ln>
                          <a:solidFill>
                            <a:srgbClr val="996633"/>
                          </a:solidFill>
                          <a:effectLst/>
                          <a:latin typeface="Arial" charset="0"/>
                          <a:sym typeface="Arial" charset="0"/>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0000"/>
                        </a:lnSpc>
                        <a:spcBef>
                          <a:spcPct val="0"/>
                        </a:spcBef>
                        <a:spcAft>
                          <a:spcPct val="0"/>
                        </a:spcAft>
                        <a:buClr>
                          <a:srgbClr val="996633"/>
                        </a:buClr>
                        <a:buSzPct val="50000"/>
                        <a:buFontTx/>
                        <a:buNone/>
                        <a:tabLst/>
                      </a:pPr>
                      <a:r>
                        <a:rPr kumimoji="0" lang="en-US" sz="2200" b="0" i="0" u="none" strike="noStrike" cap="none" normalizeH="0" baseline="0" smtClean="0">
                          <a:ln>
                            <a:noFill/>
                          </a:ln>
                          <a:solidFill>
                            <a:srgbClr val="996633"/>
                          </a:solidFill>
                          <a:effectLst/>
                          <a:latin typeface="Arial" charset="0"/>
                          <a:sym typeface="Arial" charset="0"/>
                        </a:rPr>
                        <a:t>23%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27150">
                <a:tc>
                  <a:txBody>
                    <a:bodyPr/>
                    <a:lstStyle/>
                    <a:p>
                      <a:pPr marL="0" marR="0" lvl="0" indent="0" algn="l" defTabSz="914400" rtl="0" eaLnBrk="1" fontAlgn="base" latinLnBrk="0" hangingPunct="1">
                        <a:lnSpc>
                          <a:spcPct val="110000"/>
                        </a:lnSpc>
                        <a:spcBef>
                          <a:spcPct val="0"/>
                        </a:spcBef>
                        <a:spcAft>
                          <a:spcPct val="0"/>
                        </a:spcAft>
                        <a:buClr>
                          <a:srgbClr val="996633"/>
                        </a:buClr>
                        <a:buSzPct val="50000"/>
                        <a:buFontTx/>
                        <a:buNone/>
                        <a:tabLst/>
                      </a:pPr>
                      <a:r>
                        <a:rPr kumimoji="0" lang="en-US" sz="2000" b="0" i="0" u="none" strike="noStrike" cap="none" normalizeH="0" baseline="0" smtClean="0">
                          <a:ln>
                            <a:noFill/>
                          </a:ln>
                          <a:solidFill>
                            <a:srgbClr val="996633"/>
                          </a:solidFill>
                          <a:effectLst/>
                          <a:latin typeface="Arial" charset="0"/>
                          <a:sym typeface="Arial" charset="0"/>
                        </a:rPr>
                        <a:t>2005 estimate</a:t>
                      </a:r>
                    </a:p>
                    <a:p>
                      <a:pPr marL="0" marR="0" lvl="0" indent="0" algn="l" defTabSz="914400" rtl="0" eaLnBrk="1" fontAlgn="base" latinLnBrk="0" hangingPunct="1">
                        <a:lnSpc>
                          <a:spcPct val="110000"/>
                        </a:lnSpc>
                        <a:spcBef>
                          <a:spcPct val="0"/>
                        </a:spcBef>
                        <a:spcAft>
                          <a:spcPct val="0"/>
                        </a:spcAft>
                        <a:buClr>
                          <a:srgbClr val="996633"/>
                        </a:buClr>
                        <a:buSzPct val="50000"/>
                        <a:buFontTx/>
                        <a:buNone/>
                        <a:tabLst/>
                      </a:pPr>
                      <a:r>
                        <a:rPr kumimoji="0" lang="en-US" sz="2000" b="0" i="0" u="none" strike="noStrike" cap="none" normalizeH="0" baseline="0" smtClean="0">
                          <a:ln>
                            <a:noFill/>
                          </a:ln>
                          <a:solidFill>
                            <a:srgbClr val="996633"/>
                          </a:solidFill>
                          <a:effectLst/>
                          <a:latin typeface="Arial" charset="0"/>
                          <a:sym typeface="Arial" charset="0"/>
                        </a:rPr>
                        <a:t># children</a:t>
                      </a:r>
                    </a:p>
                    <a:p>
                      <a:pPr marL="0" marR="0" lvl="0" indent="0" algn="l" defTabSz="914400" rtl="0" eaLnBrk="1" fontAlgn="base" latinLnBrk="0" hangingPunct="1">
                        <a:lnSpc>
                          <a:spcPct val="110000"/>
                        </a:lnSpc>
                        <a:spcBef>
                          <a:spcPct val="0"/>
                        </a:spcBef>
                        <a:spcAft>
                          <a:spcPct val="0"/>
                        </a:spcAft>
                        <a:buClr>
                          <a:srgbClr val="996633"/>
                        </a:buClr>
                        <a:buSzPct val="50000"/>
                        <a:buFontTx/>
                        <a:buNone/>
                        <a:tabLst/>
                      </a:pPr>
                      <a:r>
                        <a:rPr kumimoji="0" lang="en-US" sz="2000" b="0" i="0" u="none" strike="noStrike" cap="none" normalizeH="0" baseline="0" smtClean="0">
                          <a:ln>
                            <a:noFill/>
                          </a:ln>
                          <a:solidFill>
                            <a:srgbClr val="996633"/>
                          </a:solidFill>
                          <a:effectLst/>
                          <a:latin typeface="Arial" charset="0"/>
                          <a:sym typeface="Arial" charset="0"/>
                        </a:rPr>
                        <a:t>newly infected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0000"/>
                        </a:lnSpc>
                        <a:spcBef>
                          <a:spcPct val="0"/>
                        </a:spcBef>
                        <a:spcAft>
                          <a:spcPct val="0"/>
                        </a:spcAft>
                        <a:buClr>
                          <a:srgbClr val="996633"/>
                        </a:buClr>
                        <a:buSzPct val="50000"/>
                        <a:buFontTx/>
                        <a:buNone/>
                        <a:tabLst/>
                      </a:pPr>
                      <a:r>
                        <a:rPr kumimoji="0" lang="en-US" sz="2200" b="0" i="0" u="none" strike="noStrike" cap="none" normalizeH="0" baseline="0" smtClean="0">
                          <a:ln>
                            <a:noFill/>
                          </a:ln>
                          <a:solidFill>
                            <a:srgbClr val="996633"/>
                          </a:solidFill>
                          <a:effectLst/>
                          <a:latin typeface="Arial" charset="0"/>
                          <a:sym typeface="Arial" charset="0"/>
                        </a:rPr>
                        <a:t>410,000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0000"/>
                        </a:lnSpc>
                        <a:spcBef>
                          <a:spcPct val="0"/>
                        </a:spcBef>
                        <a:spcAft>
                          <a:spcPct val="0"/>
                        </a:spcAft>
                        <a:buClr>
                          <a:srgbClr val="996633"/>
                        </a:buClr>
                        <a:buSzPct val="50000"/>
                        <a:buFontTx/>
                        <a:buNone/>
                        <a:tabLst/>
                      </a:pPr>
                      <a:r>
                        <a:rPr kumimoji="0" lang="en-US" sz="2200" b="0" i="0" u="none" strike="noStrike" cap="none" normalizeH="0" baseline="0" smtClean="0">
                          <a:ln>
                            <a:noFill/>
                          </a:ln>
                          <a:solidFill>
                            <a:srgbClr val="996633"/>
                          </a:solidFill>
                          <a:effectLst/>
                          <a:latin typeface="Arial" charset="0"/>
                          <a:sym typeface="Arial" charset="0"/>
                        </a:rPr>
                        <a:t>110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0000"/>
                        </a:lnSpc>
                        <a:spcBef>
                          <a:spcPct val="0"/>
                        </a:spcBef>
                        <a:spcAft>
                          <a:spcPct val="0"/>
                        </a:spcAft>
                        <a:buClr>
                          <a:srgbClr val="996633"/>
                        </a:buClr>
                        <a:buSzPct val="50000"/>
                        <a:buFontTx/>
                        <a:buNone/>
                        <a:tabLst/>
                      </a:pPr>
                      <a:r>
                        <a:rPr kumimoji="0" lang="en-US" sz="2200" b="0" i="0" u="none" strike="noStrike" cap="none" normalizeH="0" baseline="0" smtClean="0">
                          <a:ln>
                            <a:noFill/>
                          </a:ln>
                          <a:solidFill>
                            <a:srgbClr val="996633"/>
                          </a:solidFill>
                          <a:effectLst/>
                          <a:latin typeface="Arial" charset="0"/>
                          <a:sym typeface="Arial" charset="0"/>
                        </a:rPr>
                        <a:t>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0000"/>
                        </a:lnSpc>
                        <a:spcBef>
                          <a:spcPct val="0"/>
                        </a:spcBef>
                        <a:spcAft>
                          <a:spcPct val="0"/>
                        </a:spcAft>
                        <a:buClr>
                          <a:srgbClr val="996633"/>
                        </a:buClr>
                        <a:buSzPct val="50000"/>
                        <a:buFontTx/>
                        <a:buNone/>
                        <a:tabLst/>
                      </a:pPr>
                      <a:r>
                        <a:rPr kumimoji="0" lang="en-US" sz="2200" b="0" i="0" u="none" strike="noStrike" cap="none" normalizeH="0" baseline="0" smtClean="0">
                          <a:ln>
                            <a:noFill/>
                          </a:ln>
                          <a:solidFill>
                            <a:srgbClr val="996633"/>
                          </a:solidFill>
                          <a:effectLst/>
                          <a:latin typeface="Arial" charset="0"/>
                          <a:sym typeface="Arial" charset="0"/>
                        </a:rPr>
                        <a:t>6,000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27150">
                <a:tc>
                  <a:txBody>
                    <a:bodyPr/>
                    <a:lstStyle/>
                    <a:p>
                      <a:pPr marL="0" marR="0" lvl="0" indent="0" algn="l" defTabSz="914400" rtl="0" eaLnBrk="1" fontAlgn="base" latinLnBrk="0" hangingPunct="1">
                        <a:lnSpc>
                          <a:spcPct val="110000"/>
                        </a:lnSpc>
                        <a:spcBef>
                          <a:spcPct val="0"/>
                        </a:spcBef>
                        <a:spcAft>
                          <a:spcPct val="0"/>
                        </a:spcAft>
                        <a:buClr>
                          <a:srgbClr val="996633"/>
                        </a:buClr>
                        <a:buSzPct val="50000"/>
                        <a:buFontTx/>
                        <a:buNone/>
                        <a:tabLst/>
                      </a:pPr>
                      <a:r>
                        <a:rPr kumimoji="0" lang="en-US" sz="2000" b="0" i="0" u="none" strike="noStrike" cap="none" normalizeH="0" baseline="0" dirty="0" smtClean="0">
                          <a:ln>
                            <a:noFill/>
                          </a:ln>
                          <a:solidFill>
                            <a:srgbClr val="996633"/>
                          </a:solidFill>
                          <a:effectLst/>
                          <a:latin typeface="Arial" charset="0"/>
                          <a:sym typeface="Arial" charset="0"/>
                        </a:rPr>
                        <a:t>2012 estimate</a:t>
                      </a:r>
                    </a:p>
                    <a:p>
                      <a:pPr marL="0" marR="0" lvl="0" indent="0" algn="l" defTabSz="914400" rtl="0" eaLnBrk="1" fontAlgn="base" latinLnBrk="0" hangingPunct="1">
                        <a:lnSpc>
                          <a:spcPct val="110000"/>
                        </a:lnSpc>
                        <a:spcBef>
                          <a:spcPct val="0"/>
                        </a:spcBef>
                        <a:spcAft>
                          <a:spcPct val="0"/>
                        </a:spcAft>
                        <a:buClr>
                          <a:srgbClr val="996633"/>
                        </a:buClr>
                        <a:buSzPct val="50000"/>
                        <a:buFontTx/>
                        <a:buNone/>
                        <a:tabLst/>
                      </a:pPr>
                      <a:r>
                        <a:rPr kumimoji="0" lang="en-US" sz="2000" b="0" i="0" u="none" strike="noStrike" cap="none" normalizeH="0" baseline="0" dirty="0" smtClean="0">
                          <a:ln>
                            <a:noFill/>
                          </a:ln>
                          <a:solidFill>
                            <a:srgbClr val="996633"/>
                          </a:solidFill>
                          <a:effectLst/>
                          <a:latin typeface="Arial" charset="0"/>
                          <a:sym typeface="Arial" charset="0"/>
                        </a:rPr>
                        <a:t># children newly infected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0000"/>
                        </a:lnSpc>
                        <a:spcBef>
                          <a:spcPct val="0"/>
                        </a:spcBef>
                        <a:spcAft>
                          <a:spcPct val="0"/>
                        </a:spcAft>
                        <a:buClr>
                          <a:srgbClr val="996633"/>
                        </a:buClr>
                        <a:buSzPct val="50000"/>
                        <a:buFontTx/>
                        <a:buNone/>
                        <a:tabLst/>
                      </a:pPr>
                      <a:r>
                        <a:rPr kumimoji="0" lang="en-US" sz="2200" b="0" i="0" u="none" strike="noStrike" cap="none" normalizeH="0" baseline="0" dirty="0" smtClean="0">
                          <a:ln>
                            <a:noFill/>
                          </a:ln>
                          <a:solidFill>
                            <a:srgbClr val="996633"/>
                          </a:solidFill>
                          <a:effectLst/>
                          <a:latin typeface="Arial" charset="0"/>
                          <a:sym typeface="Arial" charset="0"/>
                        </a:rPr>
                        <a:t>290,000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0000"/>
                        </a:lnSpc>
                        <a:spcBef>
                          <a:spcPct val="0"/>
                        </a:spcBef>
                        <a:spcAft>
                          <a:spcPct val="0"/>
                        </a:spcAft>
                        <a:buClr>
                          <a:srgbClr val="996633"/>
                        </a:buClr>
                        <a:buSzPct val="50000"/>
                        <a:buFontTx/>
                        <a:buNone/>
                        <a:tabLst/>
                      </a:pPr>
                      <a:r>
                        <a:rPr kumimoji="0" lang="en-US" sz="2200" b="0" i="0" u="none" strike="noStrike" cap="none" normalizeH="0" baseline="0" smtClean="0">
                          <a:ln>
                            <a:noFill/>
                          </a:ln>
                          <a:solidFill>
                            <a:srgbClr val="996633"/>
                          </a:solidFill>
                          <a:effectLst/>
                          <a:latin typeface="Arial" charset="0"/>
                          <a:sym typeface="Arial" charset="0"/>
                        </a:rPr>
                        <a:t>131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0000"/>
                        </a:lnSpc>
                        <a:spcBef>
                          <a:spcPct val="0"/>
                        </a:spcBef>
                        <a:spcAft>
                          <a:spcPct val="0"/>
                        </a:spcAft>
                        <a:buClr>
                          <a:srgbClr val="996633"/>
                        </a:buClr>
                        <a:buSzPct val="50000"/>
                        <a:buFontTx/>
                        <a:buNone/>
                        <a:tabLst/>
                      </a:pPr>
                      <a:r>
                        <a:rPr kumimoji="0" lang="en-US" sz="2200" b="0" i="0" u="none" strike="noStrike" cap="none" normalizeH="0" baseline="0" dirty="0" smtClean="0">
                          <a:ln>
                            <a:noFill/>
                          </a:ln>
                          <a:solidFill>
                            <a:srgbClr val="996633"/>
                          </a:solidFill>
                          <a:effectLst/>
                          <a:latin typeface="Arial" charset="0"/>
                          <a:sym typeface="Arial"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0000"/>
                        </a:lnSpc>
                        <a:spcBef>
                          <a:spcPct val="0"/>
                        </a:spcBef>
                        <a:spcAft>
                          <a:spcPct val="0"/>
                        </a:spcAft>
                        <a:buClr>
                          <a:srgbClr val="996633"/>
                        </a:buClr>
                        <a:buSzPct val="50000"/>
                        <a:buFontTx/>
                        <a:buNone/>
                        <a:tabLst/>
                      </a:pPr>
                      <a:r>
                        <a:rPr kumimoji="0" lang="en-US" sz="2200" b="0" i="0" u="none" strike="noStrike" cap="none" normalizeH="0" baseline="0" dirty="0" smtClean="0">
                          <a:ln>
                            <a:noFill/>
                          </a:ln>
                          <a:solidFill>
                            <a:srgbClr val="996633"/>
                          </a:solidFill>
                          <a:effectLst/>
                          <a:latin typeface="Arial" charset="0"/>
                          <a:sym typeface="Arial" charset="0"/>
                        </a:rPr>
                        <a:t>3,600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179242" name="Picture 42" descr="dc_flag_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54713" y="82550"/>
            <a:ext cx="1595437" cy="982663"/>
          </a:xfrm>
          <a:prstGeom prst="rect">
            <a:avLst/>
          </a:prstGeom>
          <a:noFill/>
          <a:extLst>
            <a:ext uri="{909E8E84-426E-40DD-AFC4-6F175D3DCCD1}">
              <a14:hiddenFill xmlns:a14="http://schemas.microsoft.com/office/drawing/2010/main">
                <a:solidFill>
                  <a:srgbClr val="FFFFFF"/>
                </a:solidFill>
              </a14:hiddenFill>
            </a:ext>
          </a:extLst>
        </p:spPr>
      </p:pic>
      <p:pic>
        <p:nvPicPr>
          <p:cNvPr id="179243" name="Picture 43" descr="us fla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993" y="82550"/>
            <a:ext cx="1646739" cy="982663"/>
          </a:xfrm>
          <a:prstGeom prst="rect">
            <a:avLst/>
          </a:prstGeom>
          <a:noFill/>
          <a:extLst>
            <a:ext uri="{909E8E84-426E-40DD-AFC4-6F175D3DCCD1}">
              <a14:hiddenFill xmlns:a14="http://schemas.microsoft.com/office/drawing/2010/main">
                <a:solidFill>
                  <a:srgbClr val="FFFFFF"/>
                </a:solidFill>
              </a14:hiddenFill>
            </a:ext>
          </a:extLst>
        </p:spPr>
      </p:pic>
      <p:pic>
        <p:nvPicPr>
          <p:cNvPr id="179244" name="Picture 44" descr="lesotho-fla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86663" y="52388"/>
            <a:ext cx="1520825" cy="1012825"/>
          </a:xfrm>
          <a:prstGeom prst="rect">
            <a:avLst/>
          </a:prstGeom>
          <a:noFill/>
          <a:extLst>
            <a:ext uri="{909E8E84-426E-40DD-AFC4-6F175D3DCCD1}">
              <a14:hiddenFill xmlns:a14="http://schemas.microsoft.com/office/drawing/2010/main">
                <a:solidFill>
                  <a:srgbClr val="FFFFFF"/>
                </a:solidFill>
              </a14:hiddenFill>
            </a:ext>
          </a:extLst>
        </p:spPr>
      </p:pic>
      <p:pic>
        <p:nvPicPr>
          <p:cNvPr id="179245" name="Picture 45" descr="worl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68588" y="82550"/>
            <a:ext cx="1000125" cy="1000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46057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600" dirty="0" smtClean="0">
                <a:solidFill>
                  <a:srgbClr val="FFFF00"/>
                </a:solidFill>
              </a:rPr>
              <a:t>Timing of HIV Transmission in Infants</a:t>
            </a:r>
            <a:endParaRPr lang="en-US" sz="3600" dirty="0">
              <a:solidFill>
                <a:srgbClr val="FFFF00"/>
              </a:solidFill>
            </a:endParaRPr>
          </a:p>
        </p:txBody>
      </p:sp>
      <p:sp>
        <p:nvSpPr>
          <p:cNvPr id="6" name="Rectangle 6"/>
          <p:cNvSpPr>
            <a:spLocks noGrp="1" noChangeArrowheads="1"/>
          </p:cNvSpPr>
          <p:nvPr>
            <p:ph type="body" sz="quarter" idx="13"/>
          </p:nvPr>
        </p:nvSpPr>
        <p:spPr>
          <a:ln/>
        </p:spPr>
        <p:txBody>
          <a:bodyPr lIns="25400" tIns="25400" rIns="5078" bIns="25400">
            <a:normAutofit/>
          </a:bodyPr>
          <a:lstStyle/>
          <a:p>
            <a:r>
              <a:rPr lang="en-US" sz="3600" dirty="0"/>
              <a:t>Intrauterine</a:t>
            </a:r>
          </a:p>
          <a:p>
            <a:r>
              <a:rPr lang="en-US" sz="3600" dirty="0" err="1"/>
              <a:t>Intrapartum</a:t>
            </a:r>
            <a:endParaRPr lang="en-US" sz="3600" dirty="0"/>
          </a:p>
          <a:p>
            <a:r>
              <a:rPr lang="en-US" sz="3600" dirty="0"/>
              <a:t>Postpartum via </a:t>
            </a:r>
            <a:r>
              <a:rPr lang="en-US" sz="3600" dirty="0" err="1"/>
              <a:t>breastmilk</a:t>
            </a:r>
            <a:endParaRPr lang="en-US" sz="3600" dirty="0"/>
          </a:p>
        </p:txBody>
      </p:sp>
    </p:spTree>
    <p:extLst>
      <p:ext uri="{BB962C8B-B14F-4D97-AF65-F5344CB8AC3E}">
        <p14:creationId xmlns:p14="http://schemas.microsoft.com/office/powerpoint/2010/main" val="16696838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5"/>
          <p:cNvSpPr txBox="1">
            <a:spLocks noChangeArrowheads="1"/>
          </p:cNvSpPr>
          <p:nvPr/>
        </p:nvSpPr>
        <p:spPr>
          <a:xfrm>
            <a:off x="342901" y="228600"/>
            <a:ext cx="8699500" cy="1143000"/>
          </a:xfrm>
          <a:prstGeom prst="rect">
            <a:avLst/>
          </a:prstGeom>
          <a:ln/>
        </p:spPr>
        <p:txBody>
          <a:bodyPr lIns="25400" tIns="25400" rIns="5078" bIns="25400"/>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sz="3200" b="0" dirty="0" smtClean="0">
                <a:solidFill>
                  <a:srgbClr val="FFFF00"/>
                </a:solidFill>
                <a:effectLst/>
                <a:latin typeface="Arial Bold" charset="0"/>
                <a:cs typeface="Arial Bold" charset="0"/>
                <a:sym typeface="Arial Bold" charset="0"/>
              </a:rPr>
              <a:t>Absolute Risk of Mother-to-Child Transmission without prophylaxis</a:t>
            </a:r>
            <a:endParaRPr lang="en-US" sz="3200" b="0" dirty="0">
              <a:solidFill>
                <a:srgbClr val="FFFF00"/>
              </a:solidFill>
              <a:effectLst/>
              <a:latin typeface="Arial Bold" charset="0"/>
              <a:sym typeface="Arial Bold" charset="0"/>
            </a:endParaRPr>
          </a:p>
        </p:txBody>
      </p:sp>
      <p:grpSp>
        <p:nvGrpSpPr>
          <p:cNvPr id="34" name="Group 6"/>
          <p:cNvGrpSpPr>
            <a:grpSpLocks/>
          </p:cNvGrpSpPr>
          <p:nvPr/>
        </p:nvGrpSpPr>
        <p:grpSpPr bwMode="auto">
          <a:xfrm>
            <a:off x="6858000" y="1676400"/>
            <a:ext cx="2146300" cy="939800"/>
            <a:chOff x="0" y="0"/>
            <a:chExt cx="1352" cy="592"/>
          </a:xfrm>
        </p:grpSpPr>
        <p:sp>
          <p:nvSpPr>
            <p:cNvPr id="35" name="Rectangle 7"/>
            <p:cNvSpPr>
              <a:spLocks/>
            </p:cNvSpPr>
            <p:nvPr/>
          </p:nvSpPr>
          <p:spPr bwMode="auto">
            <a:xfrm>
              <a:off x="0" y="0"/>
              <a:ext cx="1335" cy="592"/>
            </a:xfrm>
            <a:prstGeom prst="rect">
              <a:avLst/>
            </a:prstGeom>
            <a:solidFill>
              <a:srgbClr val="FFFFFF"/>
            </a:solidFill>
            <a:ln w="9525">
              <a:solidFill>
                <a:srgbClr val="333399"/>
              </a:solidFill>
              <a:miter lim="800000"/>
              <a:headEnd/>
              <a:tailEnd/>
            </a:ln>
          </p:spPr>
          <p:txBody>
            <a:bodyPr lIns="0" tIns="0" rIns="0" bIns="0"/>
            <a:lstStyle/>
            <a:p>
              <a:endParaRPr lang="en-US"/>
            </a:p>
          </p:txBody>
        </p:sp>
        <p:sp>
          <p:nvSpPr>
            <p:cNvPr id="36" name="Rectangle 8"/>
            <p:cNvSpPr>
              <a:spLocks/>
            </p:cNvSpPr>
            <p:nvPr/>
          </p:nvSpPr>
          <p:spPr bwMode="auto">
            <a:xfrm>
              <a:off x="0" y="0"/>
              <a:ext cx="1351" cy="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marL="39688" eaLnBrk="1" hangingPunct="1"/>
              <a:r>
                <a:rPr lang="en-US" sz="2000">
                  <a:latin typeface="Lucida Grande" charset="0"/>
                  <a:sym typeface="Lucida Grande" charset="0"/>
                </a:rPr>
                <a:t>Late Postpartum</a:t>
              </a:r>
            </a:p>
            <a:p>
              <a:pPr marL="39688" eaLnBrk="1" hangingPunct="1"/>
              <a:r>
                <a:rPr lang="en-US" sz="2000">
                  <a:latin typeface="Lucida Grande" charset="0"/>
                  <a:sym typeface="Lucida Grande" charset="0"/>
                </a:rPr>
                <a:t>(6-24 months)</a:t>
              </a:r>
            </a:p>
          </p:txBody>
        </p:sp>
      </p:grpSp>
      <p:grpSp>
        <p:nvGrpSpPr>
          <p:cNvPr id="37" name="Group 9"/>
          <p:cNvGrpSpPr>
            <a:grpSpLocks/>
          </p:cNvGrpSpPr>
          <p:nvPr/>
        </p:nvGrpSpPr>
        <p:grpSpPr bwMode="auto">
          <a:xfrm>
            <a:off x="4495800" y="1676400"/>
            <a:ext cx="2324100" cy="825500"/>
            <a:chOff x="0" y="0"/>
            <a:chExt cx="1464" cy="520"/>
          </a:xfrm>
        </p:grpSpPr>
        <p:sp>
          <p:nvSpPr>
            <p:cNvPr id="38" name="Rectangle 10"/>
            <p:cNvSpPr>
              <a:spLocks/>
            </p:cNvSpPr>
            <p:nvPr/>
          </p:nvSpPr>
          <p:spPr bwMode="auto">
            <a:xfrm>
              <a:off x="0" y="0"/>
              <a:ext cx="1448" cy="520"/>
            </a:xfrm>
            <a:prstGeom prst="rect">
              <a:avLst/>
            </a:prstGeom>
            <a:solidFill>
              <a:srgbClr val="FFFFFF"/>
            </a:solidFill>
            <a:ln w="9525">
              <a:solidFill>
                <a:srgbClr val="333399"/>
              </a:solidFill>
              <a:miter lim="800000"/>
              <a:headEnd/>
              <a:tailEnd/>
            </a:ln>
          </p:spPr>
          <p:txBody>
            <a:bodyPr lIns="0" tIns="0" rIns="0" bIns="0"/>
            <a:lstStyle/>
            <a:p>
              <a:endParaRPr lang="en-US"/>
            </a:p>
          </p:txBody>
        </p:sp>
        <p:sp>
          <p:nvSpPr>
            <p:cNvPr id="39" name="Rectangle 11"/>
            <p:cNvSpPr>
              <a:spLocks/>
            </p:cNvSpPr>
            <p:nvPr/>
          </p:nvSpPr>
          <p:spPr bwMode="auto">
            <a:xfrm>
              <a:off x="0" y="0"/>
              <a:ext cx="1464" cy="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marL="39688" eaLnBrk="1" hangingPunct="1"/>
              <a:r>
                <a:rPr lang="en-US" sz="2000">
                  <a:latin typeface="Lucida Grande" charset="0"/>
                  <a:sym typeface="Lucida Grande" charset="0"/>
                </a:rPr>
                <a:t>Early Postpartum</a:t>
              </a:r>
            </a:p>
            <a:p>
              <a:pPr marL="39688" eaLnBrk="1" hangingPunct="1"/>
              <a:r>
                <a:rPr lang="en-US" sz="2000">
                  <a:latin typeface="Lucida Grande" charset="0"/>
                  <a:sym typeface="Lucida Grande" charset="0"/>
                </a:rPr>
                <a:t>(0-6 months)</a:t>
              </a:r>
            </a:p>
          </p:txBody>
        </p:sp>
      </p:grpSp>
      <p:sp>
        <p:nvSpPr>
          <p:cNvPr id="41" name="Line 13"/>
          <p:cNvSpPr>
            <a:spLocks noChangeShapeType="1"/>
          </p:cNvSpPr>
          <p:nvPr/>
        </p:nvSpPr>
        <p:spPr bwMode="auto">
          <a:xfrm rot="10800000" flipH="1">
            <a:off x="1219200" y="2636838"/>
            <a:ext cx="1588" cy="457200"/>
          </a:xfrm>
          <a:prstGeom prst="line">
            <a:avLst/>
          </a:prstGeom>
          <a:noFill/>
          <a:ln w="2857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2" name="Line 14"/>
          <p:cNvSpPr>
            <a:spLocks noChangeShapeType="1"/>
          </p:cNvSpPr>
          <p:nvPr/>
        </p:nvSpPr>
        <p:spPr bwMode="auto">
          <a:xfrm rot="10800000" flipH="1">
            <a:off x="5867400" y="2636838"/>
            <a:ext cx="1588" cy="457200"/>
          </a:xfrm>
          <a:prstGeom prst="line">
            <a:avLst/>
          </a:prstGeom>
          <a:noFill/>
          <a:ln w="2857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3" name="Rectangle 15"/>
          <p:cNvSpPr>
            <a:spLocks/>
          </p:cNvSpPr>
          <p:nvPr/>
        </p:nvSpPr>
        <p:spPr bwMode="auto">
          <a:xfrm>
            <a:off x="685800" y="4419600"/>
            <a:ext cx="1270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marL="39688" algn="ctr" eaLnBrk="1" hangingPunct="1">
              <a:spcBef>
                <a:spcPts val="1650"/>
              </a:spcBef>
            </a:pPr>
            <a:r>
              <a:rPr lang="en-US" sz="2400" dirty="0">
                <a:solidFill>
                  <a:schemeClr val="bg1"/>
                </a:solidFill>
                <a:latin typeface="Comic Sans MS" pitchFamily="66" charset="0"/>
                <a:sym typeface="Comic Sans MS" pitchFamily="66" charset="0"/>
              </a:rPr>
              <a:t>5-10%</a:t>
            </a:r>
          </a:p>
        </p:txBody>
      </p:sp>
      <p:sp>
        <p:nvSpPr>
          <p:cNvPr id="44" name="Rectangle 16"/>
          <p:cNvSpPr>
            <a:spLocks/>
          </p:cNvSpPr>
          <p:nvPr/>
        </p:nvSpPr>
        <p:spPr bwMode="auto">
          <a:xfrm>
            <a:off x="1828800" y="4419600"/>
            <a:ext cx="3175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marL="39688" algn="ctr" eaLnBrk="1" hangingPunct="1">
              <a:spcBef>
                <a:spcPts val="1650"/>
              </a:spcBef>
            </a:pPr>
            <a:r>
              <a:rPr lang="en-US" sz="2400">
                <a:solidFill>
                  <a:schemeClr val="bg1"/>
                </a:solidFill>
                <a:latin typeface="Comic Sans MS" pitchFamily="66" charset="0"/>
                <a:sym typeface="Comic Sans MS" pitchFamily="66" charset="0"/>
              </a:rPr>
              <a:t>10-20%</a:t>
            </a:r>
          </a:p>
        </p:txBody>
      </p:sp>
      <p:sp>
        <p:nvSpPr>
          <p:cNvPr id="45" name="Rectangle 17"/>
          <p:cNvSpPr>
            <a:spLocks/>
          </p:cNvSpPr>
          <p:nvPr/>
        </p:nvSpPr>
        <p:spPr bwMode="auto">
          <a:xfrm>
            <a:off x="5715000" y="4419600"/>
            <a:ext cx="2032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marL="39688" algn="ctr" eaLnBrk="1" hangingPunct="1">
              <a:spcBef>
                <a:spcPts val="1650"/>
              </a:spcBef>
            </a:pPr>
            <a:r>
              <a:rPr lang="en-US" sz="2400" dirty="0">
                <a:solidFill>
                  <a:schemeClr val="bg1"/>
                </a:solidFill>
                <a:latin typeface="Comic Sans MS" pitchFamily="66" charset="0"/>
                <a:sym typeface="Comic Sans MS" pitchFamily="66" charset="0"/>
              </a:rPr>
              <a:t>5-20%</a:t>
            </a:r>
          </a:p>
        </p:txBody>
      </p:sp>
      <p:sp>
        <p:nvSpPr>
          <p:cNvPr id="46" name="Rectangle 18"/>
          <p:cNvSpPr>
            <a:spLocks/>
          </p:cNvSpPr>
          <p:nvPr/>
        </p:nvSpPr>
        <p:spPr bwMode="auto">
          <a:xfrm>
            <a:off x="2146300" y="2590800"/>
            <a:ext cx="2222500" cy="314325"/>
          </a:xfrm>
          <a:prstGeom prst="rect">
            <a:avLst/>
          </a:prstGeom>
          <a:solidFill>
            <a:srgbClr val="CCFFCC"/>
          </a:solidFill>
          <a:ln w="9525">
            <a:solidFill>
              <a:srgbClr val="333399"/>
            </a:solidFill>
            <a:miter lim="800000"/>
            <a:headEnd/>
            <a:tailEnd/>
          </a:ln>
        </p:spPr>
        <p:txBody>
          <a:bodyPr wrap="none" lIns="0" tIns="0" rIns="40639" bIns="0">
            <a:spAutoFit/>
          </a:bodyPr>
          <a:lstStyle/>
          <a:p>
            <a:pPr marL="39688" eaLnBrk="1" hangingPunct="1"/>
            <a:r>
              <a:rPr lang="en-US" sz="2000">
                <a:latin typeface="Lucida Grande" charset="0"/>
                <a:sym typeface="Lucida Grande" charset="0"/>
              </a:rPr>
              <a:t>Labor and Delivery</a:t>
            </a:r>
          </a:p>
        </p:txBody>
      </p:sp>
      <p:sp>
        <p:nvSpPr>
          <p:cNvPr id="47" name="Rectangle 19"/>
          <p:cNvSpPr>
            <a:spLocks/>
          </p:cNvSpPr>
          <p:nvPr/>
        </p:nvSpPr>
        <p:spPr bwMode="auto">
          <a:xfrm>
            <a:off x="4572000" y="2590800"/>
            <a:ext cx="1657350" cy="314325"/>
          </a:xfrm>
          <a:prstGeom prst="rect">
            <a:avLst/>
          </a:prstGeom>
          <a:solidFill>
            <a:srgbClr val="CCFFCC"/>
          </a:solidFill>
          <a:ln w="9525">
            <a:solidFill>
              <a:srgbClr val="333399"/>
            </a:solidFill>
            <a:miter lim="800000"/>
            <a:headEnd/>
            <a:tailEnd/>
          </a:ln>
        </p:spPr>
        <p:txBody>
          <a:bodyPr wrap="none" lIns="0" tIns="0" rIns="40639" bIns="0">
            <a:spAutoFit/>
          </a:bodyPr>
          <a:lstStyle/>
          <a:p>
            <a:pPr marL="39688" eaLnBrk="1" hangingPunct="1"/>
            <a:r>
              <a:rPr lang="en-US" sz="2000">
                <a:latin typeface="Lucida Grande" charset="0"/>
                <a:sym typeface="Lucida Grande" charset="0"/>
              </a:rPr>
              <a:t>Breastfeeding</a:t>
            </a:r>
          </a:p>
        </p:txBody>
      </p:sp>
      <p:sp>
        <p:nvSpPr>
          <p:cNvPr id="48" name="Rectangle 20"/>
          <p:cNvSpPr>
            <a:spLocks/>
          </p:cNvSpPr>
          <p:nvPr/>
        </p:nvSpPr>
        <p:spPr bwMode="auto">
          <a:xfrm>
            <a:off x="762000" y="2590800"/>
            <a:ext cx="1304925" cy="314325"/>
          </a:xfrm>
          <a:prstGeom prst="rect">
            <a:avLst/>
          </a:prstGeom>
          <a:solidFill>
            <a:srgbClr val="CCFFCC"/>
          </a:solidFill>
          <a:ln w="9525">
            <a:solidFill>
              <a:srgbClr val="333399"/>
            </a:solidFill>
            <a:miter lim="800000"/>
            <a:headEnd/>
            <a:tailEnd/>
          </a:ln>
        </p:spPr>
        <p:txBody>
          <a:bodyPr wrap="none" lIns="0" tIns="0" rIns="40639" bIns="0">
            <a:spAutoFit/>
          </a:bodyPr>
          <a:lstStyle/>
          <a:p>
            <a:pPr marL="39688" eaLnBrk="1" hangingPunct="1"/>
            <a:r>
              <a:rPr lang="en-US" sz="2000" dirty="0">
                <a:latin typeface="Lucida Grande" charset="0"/>
                <a:sym typeface="Lucida Grande" charset="0"/>
              </a:rPr>
              <a:t>Pregnancy</a:t>
            </a:r>
          </a:p>
        </p:txBody>
      </p:sp>
      <p:sp>
        <p:nvSpPr>
          <p:cNvPr id="49" name="Rectangle 21"/>
          <p:cNvSpPr>
            <a:spLocks/>
          </p:cNvSpPr>
          <p:nvPr/>
        </p:nvSpPr>
        <p:spPr bwMode="auto">
          <a:xfrm>
            <a:off x="1905000" y="5181600"/>
            <a:ext cx="70612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marL="39688" eaLnBrk="1" hangingPunct="1"/>
            <a:r>
              <a:rPr lang="en-US" sz="2000" dirty="0">
                <a:solidFill>
                  <a:schemeClr val="bg1"/>
                </a:solidFill>
                <a:cs typeface="Arial" charset="0"/>
                <a:sym typeface="Arial" charset="0"/>
              </a:rPr>
              <a:t>Overall without breastfeeding		15-30%</a:t>
            </a:r>
          </a:p>
          <a:p>
            <a:pPr marL="39688" eaLnBrk="1" hangingPunct="1"/>
            <a:r>
              <a:rPr lang="en-US" sz="2000" dirty="0">
                <a:solidFill>
                  <a:schemeClr val="bg1"/>
                </a:solidFill>
                <a:cs typeface="Arial" charset="0"/>
                <a:sym typeface="Arial" charset="0"/>
              </a:rPr>
              <a:t>Overall with breastfeeding thru 6mos	25-35%</a:t>
            </a:r>
          </a:p>
          <a:p>
            <a:pPr marL="39688" eaLnBrk="1" hangingPunct="1"/>
            <a:r>
              <a:rPr lang="en-US" sz="2000" dirty="0">
                <a:solidFill>
                  <a:schemeClr val="bg1"/>
                </a:solidFill>
                <a:cs typeface="Arial" charset="0"/>
                <a:sym typeface="Arial" charset="0"/>
              </a:rPr>
              <a:t>Overall with breastfeeding 18-24mos	30-45%</a:t>
            </a:r>
          </a:p>
        </p:txBody>
      </p:sp>
      <p:sp>
        <p:nvSpPr>
          <p:cNvPr id="50" name="Rectangle 22"/>
          <p:cNvSpPr>
            <a:spLocks/>
          </p:cNvSpPr>
          <p:nvPr/>
        </p:nvSpPr>
        <p:spPr bwMode="auto">
          <a:xfrm>
            <a:off x="342900" y="6477000"/>
            <a:ext cx="41656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marL="39688" eaLnBrk="1" hangingPunct="1"/>
            <a:r>
              <a:rPr lang="en-US" sz="2000" dirty="0">
                <a:cs typeface="Arial" charset="0"/>
                <a:sym typeface="Arial" charset="0"/>
              </a:rPr>
              <a:t>JAMA 2000;283:1175-1182</a:t>
            </a:r>
          </a:p>
        </p:txBody>
      </p:sp>
      <p:sp>
        <p:nvSpPr>
          <p:cNvPr id="51" name="Rectangle 23"/>
          <p:cNvSpPr>
            <a:spLocks/>
          </p:cNvSpPr>
          <p:nvPr/>
        </p:nvSpPr>
        <p:spPr bwMode="auto">
          <a:xfrm>
            <a:off x="762000" y="3251200"/>
            <a:ext cx="1333500" cy="419100"/>
          </a:xfrm>
          <a:prstGeom prst="rect">
            <a:avLst/>
          </a:prstGeom>
          <a:solidFill>
            <a:schemeClr val="accent1"/>
          </a:solidFill>
          <a:ln w="9525">
            <a:solidFill>
              <a:schemeClr val="tx1"/>
            </a:solidFill>
            <a:round/>
            <a:headEnd/>
            <a:tailEnd/>
          </a:ln>
        </p:spPr>
        <p:txBody>
          <a:bodyPr lIns="0" tIns="0" rIns="0" bIns="0"/>
          <a:lstStyle/>
          <a:p>
            <a:endParaRPr lang="en-US"/>
          </a:p>
        </p:txBody>
      </p:sp>
      <p:sp>
        <p:nvSpPr>
          <p:cNvPr id="52" name="Rectangle 24"/>
          <p:cNvSpPr>
            <a:spLocks/>
          </p:cNvSpPr>
          <p:nvPr/>
        </p:nvSpPr>
        <p:spPr bwMode="auto">
          <a:xfrm>
            <a:off x="2108200" y="3251200"/>
            <a:ext cx="1270000" cy="419100"/>
          </a:xfrm>
          <a:prstGeom prst="rect">
            <a:avLst/>
          </a:prstGeom>
          <a:solidFill>
            <a:srgbClr val="FF0000"/>
          </a:solidFill>
          <a:ln w="9525">
            <a:solidFill>
              <a:schemeClr val="tx1"/>
            </a:solidFill>
            <a:round/>
            <a:headEnd/>
            <a:tailEnd/>
          </a:ln>
        </p:spPr>
        <p:txBody>
          <a:bodyPr lIns="0" tIns="0" rIns="0" bIns="0"/>
          <a:lstStyle/>
          <a:p>
            <a:endParaRPr lang="en-US"/>
          </a:p>
        </p:txBody>
      </p:sp>
      <p:sp>
        <p:nvSpPr>
          <p:cNvPr id="53" name="Rectangle 25"/>
          <p:cNvSpPr>
            <a:spLocks/>
          </p:cNvSpPr>
          <p:nvPr/>
        </p:nvSpPr>
        <p:spPr bwMode="auto">
          <a:xfrm>
            <a:off x="3225800" y="3251200"/>
            <a:ext cx="1308100" cy="419100"/>
          </a:xfrm>
          <a:prstGeom prst="rect">
            <a:avLst/>
          </a:prstGeom>
          <a:solidFill>
            <a:srgbClr val="FF0000"/>
          </a:solidFill>
          <a:ln w="9525">
            <a:solidFill>
              <a:schemeClr val="tx1"/>
            </a:solidFill>
            <a:round/>
            <a:headEnd/>
            <a:tailEnd/>
          </a:ln>
        </p:spPr>
        <p:txBody>
          <a:bodyPr lIns="0" tIns="0" rIns="0" bIns="0"/>
          <a:lstStyle/>
          <a:p>
            <a:endParaRPr lang="en-US"/>
          </a:p>
        </p:txBody>
      </p:sp>
      <p:sp>
        <p:nvSpPr>
          <p:cNvPr id="54" name="Rectangle 26"/>
          <p:cNvSpPr>
            <a:spLocks/>
          </p:cNvSpPr>
          <p:nvPr/>
        </p:nvSpPr>
        <p:spPr bwMode="auto">
          <a:xfrm>
            <a:off x="4508500" y="3251200"/>
            <a:ext cx="4394200" cy="419100"/>
          </a:xfrm>
          <a:prstGeom prst="rect">
            <a:avLst/>
          </a:prstGeom>
          <a:solidFill>
            <a:srgbClr val="FF7F00"/>
          </a:solidFill>
          <a:ln w="9525">
            <a:solidFill>
              <a:schemeClr val="tx1"/>
            </a:solidFill>
            <a:round/>
            <a:headEnd/>
            <a:tailEnd/>
          </a:ln>
        </p:spPr>
        <p:txBody>
          <a:bodyPr lIns="0" tIns="0" rIns="0" bIns="0"/>
          <a:lstStyle/>
          <a:p>
            <a:endParaRPr lang="en-US"/>
          </a:p>
        </p:txBody>
      </p:sp>
      <p:sp>
        <p:nvSpPr>
          <p:cNvPr id="55" name="Line 27"/>
          <p:cNvSpPr>
            <a:spLocks noChangeShapeType="1"/>
          </p:cNvSpPr>
          <p:nvPr/>
        </p:nvSpPr>
        <p:spPr bwMode="auto">
          <a:xfrm rot="10800000">
            <a:off x="2590800" y="2921000"/>
            <a:ext cx="12700" cy="228600"/>
          </a:xfrm>
          <a:prstGeom prst="line">
            <a:avLst/>
          </a:prstGeom>
          <a:noFill/>
          <a:ln w="2857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extLst>
      <p:ext uri="{BB962C8B-B14F-4D97-AF65-F5344CB8AC3E}">
        <p14:creationId xmlns:p14="http://schemas.microsoft.com/office/powerpoint/2010/main" val="2085495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Slide Number Placeholder 1"/>
          <p:cNvSpPr>
            <a:spLocks noGrp="1"/>
          </p:cNvSpPr>
          <p:nvPr>
            <p:ph type="sldNum" sz="quarter" idx="12"/>
          </p:nvPr>
        </p:nvSpPr>
        <p:spPr/>
        <p:txBody>
          <a:bodyPr/>
          <a:lstStyle/>
          <a:p>
            <a:fld id="{970F254E-DB30-4620-95BB-709917A73714}" type="slidenum">
              <a:rPr lang="en-US"/>
              <a:pPr/>
              <a:t>58</a:t>
            </a:fld>
            <a:endParaRPr lang="en-US"/>
          </a:p>
        </p:txBody>
      </p:sp>
      <p:sp>
        <p:nvSpPr>
          <p:cNvPr id="89090" name="Rectangle 2"/>
          <p:cNvSpPr>
            <a:spLocks noChangeArrowheads="1"/>
          </p:cNvSpPr>
          <p:nvPr/>
        </p:nvSpPr>
        <p:spPr bwMode="auto">
          <a:xfrm>
            <a:off x="1476374" y="152400"/>
            <a:ext cx="782002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en-US" sz="2800" i="1" dirty="0">
                <a:solidFill>
                  <a:srgbClr val="FFFF00"/>
                </a:solidFill>
                <a:latin typeface="Times New Roman" pitchFamily="18" charset="0"/>
                <a:ea typeface="ＭＳ Ｐゴシック" pitchFamily="34" charset="-128"/>
              </a:rPr>
              <a:t>Timing of Vertical HIV Transmission: non-BF population</a:t>
            </a:r>
          </a:p>
        </p:txBody>
      </p:sp>
      <p:sp>
        <p:nvSpPr>
          <p:cNvPr id="89091" name="Rectangle 3"/>
          <p:cNvSpPr>
            <a:spLocks noChangeArrowheads="1"/>
          </p:cNvSpPr>
          <p:nvPr/>
        </p:nvSpPr>
        <p:spPr bwMode="auto">
          <a:xfrm>
            <a:off x="1476375" y="1981200"/>
            <a:ext cx="6677025" cy="447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FontTx/>
              <a:buChar char="•"/>
            </a:pPr>
            <a:endParaRPr lang="en-US" sz="2800">
              <a:latin typeface="Times New Roman" pitchFamily="18" charset="0"/>
              <a:ea typeface="ＭＳ Ｐゴシック" pitchFamily="34" charset="-128"/>
            </a:endParaRPr>
          </a:p>
        </p:txBody>
      </p:sp>
      <p:pic>
        <p:nvPicPr>
          <p:cNvPr id="89092" name="Picture 4" descr="Timing non-B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4625"/>
            <a:ext cx="8636000" cy="432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Rectangle 5"/>
          <p:cNvSpPr>
            <a:spLocks noChangeArrowheads="1"/>
          </p:cNvSpPr>
          <p:nvPr/>
        </p:nvSpPr>
        <p:spPr bwMode="auto">
          <a:xfrm>
            <a:off x="716034" y="5722393"/>
            <a:ext cx="6769100" cy="997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eaLnBrk="1" hangingPunct="1">
              <a:lnSpc>
                <a:spcPct val="90000"/>
              </a:lnSpc>
              <a:spcBef>
                <a:spcPct val="20000"/>
              </a:spcBef>
              <a:buSzPct val="50000"/>
              <a:buFont typeface="Wingdings 2" pitchFamily="18" charset="2"/>
              <a:buNone/>
            </a:pPr>
            <a:r>
              <a:rPr lang="en-US" sz="1200" dirty="0">
                <a:solidFill>
                  <a:srgbClr val="FFFF00"/>
                </a:solidFill>
                <a:ea typeface="Osaka" pitchFamily="1" charset="-128"/>
              </a:rPr>
              <a:t>Source: </a:t>
            </a:r>
            <a:r>
              <a:rPr lang="en-US" sz="1200" dirty="0" err="1">
                <a:solidFill>
                  <a:srgbClr val="FFFF00"/>
                </a:solidFill>
                <a:ea typeface="Osaka" pitchFamily="1" charset="-128"/>
              </a:rPr>
              <a:t>Kourtis</a:t>
            </a:r>
            <a:r>
              <a:rPr lang="en-US" sz="1200" dirty="0">
                <a:solidFill>
                  <a:srgbClr val="FFFF00"/>
                </a:solidFill>
                <a:ea typeface="Osaka" pitchFamily="1" charset="-128"/>
              </a:rPr>
              <a:t> AP</a:t>
            </a:r>
            <a:r>
              <a:rPr lang="en-US" sz="2400" dirty="0">
                <a:solidFill>
                  <a:srgbClr val="FFFF00"/>
                </a:solidFill>
                <a:ea typeface="Osaka" pitchFamily="1" charset="-128"/>
              </a:rPr>
              <a:t>, </a:t>
            </a:r>
            <a:r>
              <a:rPr lang="en-US" sz="1200" dirty="0">
                <a:solidFill>
                  <a:srgbClr val="FFFF00"/>
                </a:solidFill>
                <a:ea typeface="Osaka" pitchFamily="1" charset="-128"/>
              </a:rPr>
              <a:t>Lee FK, Abrams EJ, Jamieson DJ, </a:t>
            </a:r>
            <a:r>
              <a:rPr lang="en-US" sz="1200" dirty="0" err="1">
                <a:solidFill>
                  <a:srgbClr val="FFFF00"/>
                </a:solidFill>
                <a:ea typeface="Osaka" pitchFamily="1" charset="-128"/>
              </a:rPr>
              <a:t>Bulterys</a:t>
            </a:r>
            <a:r>
              <a:rPr lang="en-US" sz="1200" dirty="0">
                <a:solidFill>
                  <a:srgbClr val="FFFF00"/>
                </a:solidFill>
                <a:ea typeface="Osaka" pitchFamily="1" charset="-128"/>
              </a:rPr>
              <a:t> M. Mother-to-child transmission of HIV-1: timing and implications for prevention. </a:t>
            </a:r>
            <a:r>
              <a:rPr lang="en-US" sz="1200" i="1" dirty="0">
                <a:solidFill>
                  <a:srgbClr val="FFFF00"/>
                </a:solidFill>
                <a:ea typeface="Osaka" pitchFamily="1" charset="-128"/>
              </a:rPr>
              <a:t>Lancet Infect Dis </a:t>
            </a:r>
            <a:r>
              <a:rPr lang="en-US" sz="1200" dirty="0">
                <a:solidFill>
                  <a:srgbClr val="FFFF00"/>
                </a:solidFill>
                <a:ea typeface="Osaka" pitchFamily="1" charset="-128"/>
              </a:rPr>
              <a:t>2006; 6: 726-732</a:t>
            </a:r>
            <a:r>
              <a:rPr lang="en-US" sz="1200" i="1" dirty="0">
                <a:solidFill>
                  <a:srgbClr val="FFFF00"/>
                </a:solidFill>
                <a:ea typeface="Osaka" pitchFamily="1" charset="-128"/>
              </a:rPr>
              <a:t>.</a:t>
            </a:r>
          </a:p>
          <a:p>
            <a:pPr marL="342900" indent="-342900" eaLnBrk="1" hangingPunct="1">
              <a:lnSpc>
                <a:spcPct val="90000"/>
              </a:lnSpc>
              <a:spcBef>
                <a:spcPct val="20000"/>
              </a:spcBef>
              <a:buSzPct val="50000"/>
              <a:buFont typeface="Wingdings 2" pitchFamily="18" charset="2"/>
              <a:buNone/>
            </a:pPr>
            <a:endParaRPr lang="en-US" sz="2400" dirty="0">
              <a:solidFill>
                <a:srgbClr val="FFFF00"/>
              </a:solidFill>
              <a:ea typeface="Osaka" pitchFamily="1" charset="-128"/>
            </a:endParaRPr>
          </a:p>
        </p:txBody>
      </p:sp>
    </p:spTree>
    <p:extLst>
      <p:ext uri="{BB962C8B-B14F-4D97-AF65-F5344CB8AC3E}">
        <p14:creationId xmlns:p14="http://schemas.microsoft.com/office/powerpoint/2010/main" val="34384348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lIns="91440" tIns="45720" bIns="45720">
            <a:noAutofit/>
          </a:bodyPr>
          <a:lstStyle/>
          <a:p>
            <a:r>
              <a:rPr lang="en-US" sz="3200" dirty="0">
                <a:solidFill>
                  <a:srgbClr val="FFFF00"/>
                </a:solidFill>
              </a:rPr>
              <a:t>Timing of Vertical Transmission – Breastfeeding population</a:t>
            </a:r>
          </a:p>
        </p:txBody>
      </p:sp>
      <p:sp>
        <p:nvSpPr>
          <p:cNvPr id="5" name="Slide Number Placeholder 1"/>
          <p:cNvSpPr>
            <a:spLocks noGrp="1"/>
          </p:cNvSpPr>
          <p:nvPr>
            <p:ph type="sldNum" sz="quarter" idx="12"/>
          </p:nvPr>
        </p:nvSpPr>
        <p:spPr/>
        <p:txBody>
          <a:bodyPr/>
          <a:lstStyle/>
          <a:p>
            <a:fld id="{54792A0E-6FA1-48DA-A3DE-1A8760CC81A5}" type="slidenum">
              <a:rPr lang="en-US"/>
              <a:pPr/>
              <a:t>59</a:t>
            </a:fld>
            <a:endParaRPr lang="en-US"/>
          </a:p>
        </p:txBody>
      </p:sp>
      <p:sp>
        <p:nvSpPr>
          <p:cNvPr id="91139" name="Rectangle 3"/>
          <p:cNvSpPr>
            <a:spLocks noGrp="1" noChangeArrowheads="1"/>
          </p:cNvSpPr>
          <p:nvPr>
            <p:ph type="body" sz="quarter" idx="13"/>
          </p:nvPr>
        </p:nvSpPr>
        <p:spPr/>
        <p:txBody>
          <a:bodyPr lIns="91440" tIns="45720" bIns="45720"/>
          <a:lstStyle/>
          <a:p>
            <a:pPr marL="342900">
              <a:lnSpc>
                <a:spcPct val="90000"/>
              </a:lnSpc>
            </a:pPr>
            <a:endParaRPr lang="en-US" dirty="0"/>
          </a:p>
          <a:p>
            <a:pPr marL="342900">
              <a:lnSpc>
                <a:spcPct val="90000"/>
              </a:lnSpc>
            </a:pPr>
            <a:endParaRPr lang="en-US" dirty="0"/>
          </a:p>
          <a:p>
            <a:pPr marL="342900">
              <a:lnSpc>
                <a:spcPct val="90000"/>
              </a:lnSpc>
            </a:pPr>
            <a:endParaRPr lang="en-US" dirty="0"/>
          </a:p>
          <a:p>
            <a:pPr marL="342900">
              <a:lnSpc>
                <a:spcPct val="90000"/>
              </a:lnSpc>
            </a:pPr>
            <a:endParaRPr lang="en-US" dirty="0"/>
          </a:p>
          <a:p>
            <a:pPr marL="342900">
              <a:lnSpc>
                <a:spcPct val="90000"/>
              </a:lnSpc>
            </a:pPr>
            <a:endParaRPr lang="en-US" dirty="0"/>
          </a:p>
          <a:p>
            <a:pPr marL="342900">
              <a:lnSpc>
                <a:spcPct val="90000"/>
              </a:lnSpc>
            </a:pPr>
            <a:endParaRPr lang="en-US" dirty="0"/>
          </a:p>
          <a:p>
            <a:pPr marL="342900">
              <a:lnSpc>
                <a:spcPct val="90000"/>
              </a:lnSpc>
            </a:pPr>
            <a:endParaRPr lang="en-US" dirty="0"/>
          </a:p>
          <a:p>
            <a:pPr marL="342900">
              <a:lnSpc>
                <a:spcPct val="90000"/>
              </a:lnSpc>
            </a:pPr>
            <a:endParaRPr lang="en-US" sz="1200" dirty="0"/>
          </a:p>
          <a:p>
            <a:pPr marL="342900">
              <a:lnSpc>
                <a:spcPct val="90000"/>
              </a:lnSpc>
            </a:pPr>
            <a:r>
              <a:rPr lang="en-US" sz="1200" dirty="0"/>
              <a:t>Source: </a:t>
            </a:r>
            <a:r>
              <a:rPr lang="en-US" sz="1200" dirty="0" err="1"/>
              <a:t>Kourtis</a:t>
            </a:r>
            <a:r>
              <a:rPr lang="en-US" sz="1200" dirty="0"/>
              <a:t> AP, Lee FK, Abrams EJ, Jamieson DJ, </a:t>
            </a:r>
            <a:r>
              <a:rPr lang="en-US" sz="1200" dirty="0" err="1"/>
              <a:t>Bulterys</a:t>
            </a:r>
            <a:r>
              <a:rPr lang="en-US" sz="1200" dirty="0"/>
              <a:t> M. Mother-to-child transmission of HIV-1: timing and implications for prevention. </a:t>
            </a:r>
            <a:r>
              <a:rPr lang="en-US" sz="1200" i="1" dirty="0"/>
              <a:t>Lancet Infect Dis </a:t>
            </a:r>
            <a:r>
              <a:rPr lang="en-US" sz="1200" dirty="0"/>
              <a:t>2006; 6: 726-732</a:t>
            </a:r>
            <a:r>
              <a:rPr lang="en-US" sz="1200" i="1" dirty="0"/>
              <a:t>.</a:t>
            </a:r>
            <a:endParaRPr lang="en-US" sz="1200" dirty="0"/>
          </a:p>
        </p:txBody>
      </p:sp>
      <p:pic>
        <p:nvPicPr>
          <p:cNvPr id="91140" name="Picture 4" descr="Timing B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9" y="1607119"/>
            <a:ext cx="9144000"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45026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p:cNvSpPr>
            <a:spLocks noGrp="1"/>
          </p:cNvSpPr>
          <p:nvPr>
            <p:ph type="sldNum" sz="quarter" idx="12"/>
          </p:nvPr>
        </p:nvSpPr>
        <p:spPr/>
        <p:txBody>
          <a:bodyPr/>
          <a:lstStyle/>
          <a:p>
            <a:fld id="{B08BDEBE-D21B-4C30-A19E-8716341E5A57}" type="slidenum">
              <a:rPr lang="en-US"/>
              <a:pPr/>
              <a:t>6</a:t>
            </a:fld>
            <a:endParaRPr lang="en-US"/>
          </a:p>
        </p:txBody>
      </p:sp>
      <p:sp>
        <p:nvSpPr>
          <p:cNvPr id="139266" name="TextBox 4"/>
          <p:cNvSpPr txBox="1">
            <a:spLocks noChangeArrowheads="1"/>
          </p:cNvSpPr>
          <p:nvPr/>
        </p:nvSpPr>
        <p:spPr bwMode="auto">
          <a:xfrm>
            <a:off x="419100" y="1379538"/>
            <a:ext cx="8388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1200">
                <a:solidFill>
                  <a:schemeClr val="tx1"/>
                </a:solidFill>
                <a:latin typeface="Arial" charset="0"/>
              </a:defRPr>
            </a:lvl1pPr>
            <a:lvl2pPr marL="346075" defTabSz="457200">
              <a:defRPr sz="1200">
                <a:solidFill>
                  <a:schemeClr val="tx1"/>
                </a:solidFill>
                <a:latin typeface="Arial" charset="0"/>
              </a:defRPr>
            </a:lvl2pPr>
            <a:lvl3pPr marL="803275" defTabSz="457200">
              <a:defRPr sz="1200">
                <a:solidFill>
                  <a:schemeClr val="tx1"/>
                </a:solidFill>
                <a:latin typeface="Arial" charset="0"/>
              </a:defRPr>
            </a:lvl3pPr>
            <a:lvl4pPr>
              <a:defRPr sz="1200">
                <a:solidFill>
                  <a:schemeClr val="tx1"/>
                </a:solidFill>
                <a:latin typeface="Arial" charset="0"/>
              </a:defRPr>
            </a:lvl4pPr>
            <a:lvl5pPr>
              <a:defRPr sz="1200">
                <a:solidFill>
                  <a:schemeClr val="tx1"/>
                </a:solidFill>
                <a:latin typeface="Arial" charset="0"/>
              </a:defRPr>
            </a:lvl5pPr>
            <a:lvl6pPr marL="457200" fontAlgn="base">
              <a:spcBef>
                <a:spcPct val="0"/>
              </a:spcBef>
              <a:spcAft>
                <a:spcPct val="0"/>
              </a:spcAft>
              <a:defRPr sz="1200">
                <a:solidFill>
                  <a:schemeClr val="tx1"/>
                </a:solidFill>
                <a:latin typeface="Arial" charset="0"/>
              </a:defRPr>
            </a:lvl6pPr>
            <a:lvl7pPr marL="914400" fontAlgn="base">
              <a:spcBef>
                <a:spcPct val="0"/>
              </a:spcBef>
              <a:spcAft>
                <a:spcPct val="0"/>
              </a:spcAft>
              <a:defRPr sz="1200">
                <a:solidFill>
                  <a:schemeClr val="tx1"/>
                </a:solidFill>
                <a:latin typeface="Arial" charset="0"/>
              </a:defRPr>
            </a:lvl7pPr>
            <a:lvl8pPr marL="1371600" fontAlgn="base">
              <a:spcBef>
                <a:spcPct val="0"/>
              </a:spcBef>
              <a:spcAft>
                <a:spcPct val="0"/>
              </a:spcAft>
              <a:defRPr sz="1200">
                <a:solidFill>
                  <a:schemeClr val="tx1"/>
                </a:solidFill>
                <a:latin typeface="Arial" charset="0"/>
              </a:defRPr>
            </a:lvl8pPr>
            <a:lvl9pPr marL="1828800" fontAlgn="base">
              <a:spcBef>
                <a:spcPct val="0"/>
              </a:spcBef>
              <a:spcAft>
                <a:spcPct val="0"/>
              </a:spcAft>
              <a:defRPr sz="1200">
                <a:solidFill>
                  <a:schemeClr val="tx1"/>
                </a:solidFill>
                <a:latin typeface="Arial" charset="0"/>
              </a:defRPr>
            </a:lvl9pPr>
          </a:lstStyle>
          <a:p>
            <a:pPr eaLnBrk="1" hangingPunct="1"/>
            <a:r>
              <a:rPr lang="en-US" sz="1800">
                <a:ea typeface="ＭＳ Ｐゴシック" pitchFamily="34" charset="-128"/>
                <a:cs typeface="Arial" charset="0"/>
              </a:rPr>
              <a:t> </a:t>
            </a:r>
          </a:p>
        </p:txBody>
      </p:sp>
      <p:sp>
        <p:nvSpPr>
          <p:cNvPr id="139267" name="TextBox 3"/>
          <p:cNvSpPr txBox="1">
            <a:spLocks noChangeArrowheads="1"/>
          </p:cNvSpPr>
          <p:nvPr/>
        </p:nvSpPr>
        <p:spPr bwMode="auto">
          <a:xfrm>
            <a:off x="607219" y="388144"/>
            <a:ext cx="8403431" cy="646331"/>
          </a:xfrm>
          <a:prstGeom prst="rect">
            <a:avLst/>
          </a:prstGeom>
          <a:solidFill>
            <a:schemeClr val="bg2"/>
          </a:solidFill>
          <a:ln>
            <a:noFill/>
          </a:ln>
          <a:extLst/>
        </p:spPr>
        <p:txBody>
          <a:bodyPr wrap="square">
            <a:spAutoFit/>
          </a:bodyPr>
          <a:lstStyle>
            <a:lvl1pPr defTabSz="457200">
              <a:defRPr sz="1200">
                <a:solidFill>
                  <a:schemeClr val="tx1"/>
                </a:solidFill>
                <a:latin typeface="Arial" charset="0"/>
              </a:defRPr>
            </a:lvl1pPr>
            <a:lvl2pPr marL="37931725" indent="-37474525" defTabSz="457200">
              <a:defRPr sz="1200">
                <a:solidFill>
                  <a:schemeClr val="tx1"/>
                </a:solidFill>
                <a:latin typeface="Arial" charset="0"/>
              </a:defRPr>
            </a:lvl2pPr>
            <a:lvl3pPr>
              <a:defRPr sz="1200">
                <a:solidFill>
                  <a:schemeClr val="tx1"/>
                </a:solidFill>
                <a:latin typeface="Arial" charset="0"/>
              </a:defRPr>
            </a:lvl3pPr>
            <a:lvl4pPr>
              <a:defRPr sz="1200">
                <a:solidFill>
                  <a:schemeClr val="tx1"/>
                </a:solidFill>
                <a:latin typeface="Arial" charset="0"/>
              </a:defRPr>
            </a:lvl4pPr>
            <a:lvl5pPr>
              <a:defRPr sz="1200">
                <a:solidFill>
                  <a:schemeClr val="tx1"/>
                </a:solidFill>
                <a:latin typeface="Arial" charset="0"/>
              </a:defRPr>
            </a:lvl5pPr>
            <a:lvl6pPr marL="457200" fontAlgn="base">
              <a:spcBef>
                <a:spcPct val="0"/>
              </a:spcBef>
              <a:spcAft>
                <a:spcPct val="0"/>
              </a:spcAft>
              <a:defRPr sz="1200">
                <a:solidFill>
                  <a:schemeClr val="tx1"/>
                </a:solidFill>
                <a:latin typeface="Arial" charset="0"/>
              </a:defRPr>
            </a:lvl6pPr>
            <a:lvl7pPr marL="914400" fontAlgn="base">
              <a:spcBef>
                <a:spcPct val="0"/>
              </a:spcBef>
              <a:spcAft>
                <a:spcPct val="0"/>
              </a:spcAft>
              <a:defRPr sz="1200">
                <a:solidFill>
                  <a:schemeClr val="tx1"/>
                </a:solidFill>
                <a:latin typeface="Arial" charset="0"/>
              </a:defRPr>
            </a:lvl7pPr>
            <a:lvl8pPr marL="1371600" fontAlgn="base">
              <a:spcBef>
                <a:spcPct val="0"/>
              </a:spcBef>
              <a:spcAft>
                <a:spcPct val="0"/>
              </a:spcAft>
              <a:defRPr sz="1200">
                <a:solidFill>
                  <a:schemeClr val="tx1"/>
                </a:solidFill>
                <a:latin typeface="Arial" charset="0"/>
              </a:defRPr>
            </a:lvl8pPr>
            <a:lvl9pPr marL="1828800" fontAlgn="base">
              <a:spcBef>
                <a:spcPct val="0"/>
              </a:spcBef>
              <a:spcAft>
                <a:spcPct val="0"/>
              </a:spcAft>
              <a:defRPr sz="1200">
                <a:solidFill>
                  <a:schemeClr val="tx1"/>
                </a:solidFill>
                <a:latin typeface="Arial" charset="0"/>
              </a:defRPr>
            </a:lvl9pPr>
          </a:lstStyle>
          <a:p>
            <a:pPr eaLnBrk="1" hangingPunct="1"/>
            <a:r>
              <a:rPr lang="en-US" sz="3600" dirty="0">
                <a:solidFill>
                  <a:srgbClr val="FFFF00"/>
                </a:solidFill>
                <a:ea typeface="ＭＳ Ｐゴシック" pitchFamily="34" charset="-128"/>
                <a:cs typeface="Arial" charset="0"/>
                <a:hlinkClick r:id="rId3" action="ppaction://hlinkfile"/>
              </a:rPr>
              <a:t>HIV Lifecycle and Antiretroviral Therapy</a:t>
            </a:r>
            <a:endParaRPr lang="en-US" sz="2800" dirty="0">
              <a:solidFill>
                <a:srgbClr val="FFFF00"/>
              </a:solidFill>
              <a:latin typeface="Times" charset="0"/>
              <a:ea typeface="ＭＳ Ｐゴシック" pitchFamily="34" charset="-128"/>
              <a:cs typeface="Arial" charset="0"/>
            </a:endParaRPr>
          </a:p>
        </p:txBody>
      </p:sp>
      <p:pic>
        <p:nvPicPr>
          <p:cNvPr id="139269"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8" y="1165225"/>
            <a:ext cx="9121775" cy="569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a:off x="241300" y="1524000"/>
            <a:ext cx="4903906" cy="2289226"/>
            <a:chOff x="241300" y="1524000"/>
            <a:chExt cx="4903906" cy="2289226"/>
          </a:xfrm>
        </p:grpSpPr>
        <p:grpSp>
          <p:nvGrpSpPr>
            <p:cNvPr id="4" name="Group 3"/>
            <p:cNvGrpSpPr/>
            <p:nvPr/>
          </p:nvGrpSpPr>
          <p:grpSpPr>
            <a:xfrm>
              <a:off x="241300" y="1524000"/>
              <a:ext cx="3082925" cy="1447800"/>
              <a:chOff x="241300" y="1524000"/>
              <a:chExt cx="3082925" cy="1447800"/>
            </a:xfrm>
          </p:grpSpPr>
          <p:sp>
            <p:nvSpPr>
              <p:cNvPr id="139270" name="AutoShape 6"/>
              <p:cNvSpPr>
                <a:spLocks/>
              </p:cNvSpPr>
              <p:nvPr/>
            </p:nvSpPr>
            <p:spPr bwMode="auto">
              <a:xfrm rot="5400000">
                <a:off x="1762125" y="1409700"/>
                <a:ext cx="1447800" cy="1676400"/>
              </a:xfrm>
              <a:custGeom>
                <a:avLst/>
                <a:gdLst/>
                <a:ahLst/>
                <a:cxnLst/>
                <a:rect l="0" t="0" r="r" b="b"/>
                <a:pathLst>
                  <a:path w="21600" h="21600">
                    <a:moveTo>
                      <a:pt x="21600" y="6079"/>
                    </a:moveTo>
                    <a:lnTo>
                      <a:pt x="15600" y="0"/>
                    </a:lnTo>
                    <a:lnTo>
                      <a:pt x="15600" y="2924"/>
                    </a:lnTo>
                    <a:lnTo>
                      <a:pt x="12427" y="2924"/>
                    </a:lnTo>
                    <a:cubicBezTo>
                      <a:pt x="5564" y="2924"/>
                      <a:pt x="0" y="7058"/>
                      <a:pt x="0" y="12158"/>
                    </a:cubicBezTo>
                    <a:lnTo>
                      <a:pt x="0" y="21600"/>
                    </a:lnTo>
                    <a:lnTo>
                      <a:pt x="6449" y="21600"/>
                    </a:lnTo>
                    <a:lnTo>
                      <a:pt x="6449" y="12158"/>
                    </a:lnTo>
                    <a:cubicBezTo>
                      <a:pt x="6449" y="10543"/>
                      <a:pt x="9125" y="9234"/>
                      <a:pt x="12427" y="9234"/>
                    </a:cubicBezTo>
                    <a:lnTo>
                      <a:pt x="15600" y="9234"/>
                    </a:lnTo>
                    <a:lnTo>
                      <a:pt x="15600" y="12158"/>
                    </a:lnTo>
                    <a:close/>
                    <a:moveTo>
                      <a:pt x="21600" y="6079"/>
                    </a:moveTo>
                  </a:path>
                </a:pathLst>
              </a:custGeom>
              <a:gradFill rotWithShape="0">
                <a:gsLst>
                  <a:gs pos="0">
                    <a:srgbClr val="808080">
                      <a:alpha val="75000"/>
                    </a:srgbClr>
                  </a:gs>
                  <a:gs pos="100000">
                    <a:srgbClr val="3B3B3B"/>
                  </a:gs>
                </a:gsLst>
                <a:path path="rect">
                  <a:fillToRect l="100000" b="100000"/>
                </a:path>
              </a:gra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en-US"/>
              </a:p>
            </p:txBody>
          </p:sp>
          <p:sp>
            <p:nvSpPr>
              <p:cNvPr id="139271" name="Rectangle 7"/>
              <p:cNvSpPr>
                <a:spLocks noChangeArrowheads="1"/>
              </p:cNvSpPr>
              <p:nvPr/>
            </p:nvSpPr>
            <p:spPr bwMode="auto">
              <a:xfrm>
                <a:off x="241300" y="1524000"/>
                <a:ext cx="1219200" cy="549275"/>
              </a:xfrm>
              <a:prstGeom prst="rect">
                <a:avLst/>
              </a:prstGeom>
              <a:solidFill>
                <a:schemeClr val="bg1">
                  <a:lumMod val="50000"/>
                </a:schemeClr>
              </a:solidFill>
              <a:ln>
                <a:noFill/>
              </a:ln>
              <a:effectLst/>
              <a:extLst/>
            </p:spPr>
            <p:txBody>
              <a:bodyPr lIns="0" tIns="0" bIns="0">
                <a:spAutoFit/>
              </a:bodyPr>
              <a:lstStyle/>
              <a:p>
                <a:pPr marL="39688" eaLnBrk="1" hangingPunct="1"/>
                <a:r>
                  <a:rPr lang="en-US" dirty="0">
                    <a:solidFill>
                      <a:schemeClr val="bg1"/>
                    </a:solidFill>
                    <a:ea typeface="ＭＳ Ｐゴシック" pitchFamily="34" charset="-128"/>
                    <a:cs typeface="Arial Bold" charset="0"/>
                    <a:sym typeface="Arial Bold" charset="0"/>
                  </a:rPr>
                  <a:t>Entry</a:t>
                </a:r>
              </a:p>
              <a:p>
                <a:pPr marL="39688" eaLnBrk="1" hangingPunct="1"/>
                <a:r>
                  <a:rPr lang="en-US" dirty="0">
                    <a:solidFill>
                      <a:schemeClr val="bg1"/>
                    </a:solidFill>
                    <a:ea typeface="ＭＳ Ｐゴシック" pitchFamily="34" charset="-128"/>
                    <a:cs typeface="Arial Bold" charset="0"/>
                    <a:sym typeface="Arial Bold" charset="0"/>
                  </a:rPr>
                  <a:t>Inhibitors</a:t>
                </a:r>
              </a:p>
            </p:txBody>
          </p:sp>
        </p:grpSp>
        <p:sp>
          <p:nvSpPr>
            <p:cNvPr id="139272" name="Rectangle 8"/>
            <p:cNvSpPr>
              <a:spLocks/>
            </p:cNvSpPr>
            <p:nvPr/>
          </p:nvSpPr>
          <p:spPr bwMode="auto">
            <a:xfrm>
              <a:off x="3961635" y="3171876"/>
              <a:ext cx="1183571" cy="641350"/>
            </a:xfrm>
            <a:prstGeom prst="rect">
              <a:avLst/>
            </a:prstGeom>
            <a:solidFill>
              <a:schemeClr val="accent2">
                <a:lumMod val="75000"/>
              </a:schemeClr>
            </a:solidFill>
            <a:ln>
              <a:noFill/>
            </a:ln>
            <a:effectLst/>
            <a:extLst/>
          </p:spPr>
          <p:txBody>
            <a:bodyPr wrap="square">
              <a:spAutoFit/>
            </a:bodyPr>
            <a:lstStyle/>
            <a:p>
              <a:pPr eaLnBrk="1" hangingPunct="1"/>
              <a:r>
                <a:rPr lang="en-US" dirty="0" err="1">
                  <a:solidFill>
                    <a:schemeClr val="bg1"/>
                  </a:solidFill>
                  <a:ea typeface="ＭＳ Ｐゴシック" pitchFamily="34" charset="-128"/>
                  <a:sym typeface="Arial Bold" charset="0"/>
                </a:rPr>
                <a:t>Integrase</a:t>
              </a:r>
              <a:r>
                <a:rPr lang="en-US" dirty="0">
                  <a:solidFill>
                    <a:schemeClr val="bg1"/>
                  </a:solidFill>
                  <a:ea typeface="ＭＳ Ｐゴシック" pitchFamily="34" charset="-128"/>
                  <a:sym typeface="Arial Bold" charset="0"/>
                </a:rPr>
                <a:t> Inhibitors</a:t>
              </a:r>
            </a:p>
          </p:txBody>
        </p:sp>
      </p:grpSp>
      <p:grpSp>
        <p:nvGrpSpPr>
          <p:cNvPr id="139273" name="Group 9"/>
          <p:cNvGrpSpPr>
            <a:grpSpLocks/>
          </p:cNvGrpSpPr>
          <p:nvPr/>
        </p:nvGrpSpPr>
        <p:grpSpPr bwMode="auto">
          <a:xfrm>
            <a:off x="0" y="5238750"/>
            <a:ext cx="1214438" cy="1160463"/>
            <a:chOff x="0" y="0"/>
            <a:chExt cx="552" cy="504"/>
          </a:xfrm>
        </p:grpSpPr>
        <p:sp>
          <p:nvSpPr>
            <p:cNvPr id="139274" name="Rectangle 10"/>
            <p:cNvSpPr>
              <a:spLocks/>
            </p:cNvSpPr>
            <p:nvPr/>
          </p:nvSpPr>
          <p:spPr bwMode="auto">
            <a:xfrm>
              <a:off x="0" y="0"/>
              <a:ext cx="536" cy="504"/>
            </a:xfrm>
            <a:prstGeom prst="rect">
              <a:avLst/>
            </a:prstGeom>
            <a:solidFill>
              <a:srgbClr val="FFCC00"/>
            </a:solidFill>
            <a:ln>
              <a:noFill/>
            </a:ln>
            <a:extLst>
              <a:ext uri="{91240B29-F687-4F45-9708-019B960494DF}">
                <a14:hiddenLine xmlns:a14="http://schemas.microsoft.com/office/drawing/2010/main" w="9525">
                  <a:solidFill>
                    <a:schemeClr val="tx1"/>
                  </a:solidFill>
                  <a:miter lim="800000"/>
                  <a:headEnd/>
                  <a:tailEnd/>
                </a14:hiddenLine>
              </a:ext>
            </a:extLst>
          </p:spPr>
          <p:txBody>
            <a:bodyPr lIns="0" tIns="0" rIns="0" bIns="0"/>
            <a:lstStyle/>
            <a:p>
              <a:endParaRPr lang="en-US"/>
            </a:p>
          </p:txBody>
        </p:sp>
        <p:sp>
          <p:nvSpPr>
            <p:cNvPr id="139275" name="Rectangle 11"/>
            <p:cNvSpPr>
              <a:spLocks/>
            </p:cNvSpPr>
            <p:nvPr/>
          </p:nvSpPr>
          <p:spPr bwMode="auto">
            <a:xfrm>
              <a:off x="0" y="0"/>
              <a:ext cx="552"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marL="39688" eaLnBrk="1" hangingPunct="1">
                <a:spcBef>
                  <a:spcPts val="1100"/>
                </a:spcBef>
              </a:pPr>
              <a:r>
                <a:rPr lang="en-US" sz="1700" dirty="0" err="1">
                  <a:ea typeface="ＭＳ Ｐゴシック" pitchFamily="34" charset="-128"/>
                  <a:sym typeface="Verdana" pitchFamily="34" charset="0"/>
                </a:rPr>
                <a:t>Efavirenz</a:t>
              </a:r>
              <a:endParaRPr lang="en-US" sz="1700" dirty="0">
                <a:ea typeface="ＭＳ Ｐゴシック" pitchFamily="34" charset="-128"/>
                <a:sym typeface="Verdana" pitchFamily="34" charset="0"/>
              </a:endParaRPr>
            </a:p>
            <a:p>
              <a:pPr marL="39688" eaLnBrk="1" hangingPunct="1">
                <a:spcBef>
                  <a:spcPts val="1100"/>
                </a:spcBef>
              </a:pPr>
              <a:r>
                <a:rPr lang="en-US" sz="1700" dirty="0" err="1">
                  <a:ea typeface="ＭＳ Ｐゴシック" pitchFamily="34" charset="-128"/>
                  <a:sym typeface="Verdana" pitchFamily="34" charset="0"/>
                </a:rPr>
                <a:t>Nevirapine</a:t>
              </a:r>
              <a:endParaRPr lang="en-US" sz="1700" dirty="0">
                <a:ea typeface="ＭＳ Ｐゴシック" pitchFamily="34" charset="-128"/>
                <a:sym typeface="Verdana" pitchFamily="34" charset="0"/>
              </a:endParaRPr>
            </a:p>
            <a:p>
              <a:pPr marL="39688" eaLnBrk="1" hangingPunct="1">
                <a:spcBef>
                  <a:spcPts val="1100"/>
                </a:spcBef>
              </a:pPr>
              <a:r>
                <a:rPr lang="en-US" sz="1700" dirty="0" err="1">
                  <a:solidFill>
                    <a:srgbClr val="FF3300"/>
                  </a:solidFill>
                  <a:ea typeface="ＭＳ Ｐゴシック" pitchFamily="34" charset="-128"/>
                  <a:sym typeface="Verdana" pitchFamily="34" charset="0"/>
                </a:rPr>
                <a:t>Etravirine</a:t>
              </a:r>
              <a:endParaRPr lang="en-US" sz="1700" dirty="0">
                <a:solidFill>
                  <a:srgbClr val="FF3300"/>
                </a:solidFill>
                <a:ea typeface="ＭＳ Ｐゴシック" pitchFamily="34" charset="-128"/>
                <a:sym typeface="Verdana" pitchFamily="34" charset="0"/>
              </a:endParaRPr>
            </a:p>
          </p:txBody>
        </p:sp>
      </p:grpSp>
      <p:sp>
        <p:nvSpPr>
          <p:cNvPr id="139276" name="Rectangle 12"/>
          <p:cNvSpPr>
            <a:spLocks noChangeArrowheads="1"/>
          </p:cNvSpPr>
          <p:nvPr/>
        </p:nvSpPr>
        <p:spPr bwMode="auto">
          <a:xfrm>
            <a:off x="4038600" y="2229212"/>
            <a:ext cx="1419225" cy="877163"/>
          </a:xfrm>
          <a:prstGeom prst="rect">
            <a:avLst/>
          </a:prstGeom>
          <a:solidFill>
            <a:srgbClr val="FFCC0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en-US" sz="1700" dirty="0" err="1" smtClean="0">
                <a:solidFill>
                  <a:srgbClr val="FF3300"/>
                </a:solidFill>
                <a:ea typeface="ＭＳ Ｐゴシック" pitchFamily="34" charset="-128"/>
                <a:sym typeface="Verdana" pitchFamily="34" charset="0"/>
              </a:rPr>
              <a:t>Raltegravir</a:t>
            </a:r>
            <a:endParaRPr lang="en-US" sz="1700" dirty="0" smtClean="0">
              <a:solidFill>
                <a:srgbClr val="FF3300"/>
              </a:solidFill>
              <a:ea typeface="ＭＳ Ｐゴシック" pitchFamily="34" charset="-128"/>
              <a:sym typeface="Verdana" pitchFamily="34" charset="0"/>
            </a:endParaRPr>
          </a:p>
          <a:p>
            <a:r>
              <a:rPr lang="en-US" sz="1700" dirty="0" err="1" smtClean="0">
                <a:solidFill>
                  <a:srgbClr val="FF3300"/>
                </a:solidFill>
                <a:ea typeface="ＭＳ Ｐゴシック" pitchFamily="34" charset="-128"/>
                <a:sym typeface="Verdana" pitchFamily="34" charset="0"/>
              </a:rPr>
              <a:t>Dolutegravir</a:t>
            </a:r>
            <a:endParaRPr lang="en-US" sz="1700" dirty="0" smtClean="0">
              <a:solidFill>
                <a:srgbClr val="FF3300"/>
              </a:solidFill>
              <a:ea typeface="ＭＳ Ｐゴシック" pitchFamily="34" charset="-128"/>
              <a:sym typeface="Verdana" pitchFamily="34" charset="0"/>
            </a:endParaRPr>
          </a:p>
          <a:p>
            <a:r>
              <a:rPr lang="en-US" sz="1700" dirty="0" err="1" smtClean="0">
                <a:solidFill>
                  <a:srgbClr val="FF3300"/>
                </a:solidFill>
                <a:ea typeface="ＭＳ Ｐゴシック" pitchFamily="34" charset="-128"/>
                <a:sym typeface="Verdana" pitchFamily="34" charset="0"/>
              </a:rPr>
              <a:t>Elvitigravir</a:t>
            </a:r>
            <a:endParaRPr lang="en-US" sz="1700" dirty="0">
              <a:solidFill>
                <a:srgbClr val="FF3300"/>
              </a:solidFill>
              <a:ea typeface="ＭＳ Ｐゴシック" pitchFamily="34" charset="-128"/>
              <a:sym typeface="Verdana" pitchFamily="34" charset="0"/>
            </a:endParaRPr>
          </a:p>
        </p:txBody>
      </p:sp>
      <p:sp>
        <p:nvSpPr>
          <p:cNvPr id="139277" name="Rectangle 13"/>
          <p:cNvSpPr>
            <a:spLocks noChangeArrowheads="1"/>
          </p:cNvSpPr>
          <p:nvPr/>
        </p:nvSpPr>
        <p:spPr bwMode="auto">
          <a:xfrm>
            <a:off x="228600" y="2146300"/>
            <a:ext cx="1419225" cy="615553"/>
          </a:xfrm>
          <a:prstGeom prst="rect">
            <a:avLst/>
          </a:prstGeom>
          <a:solidFill>
            <a:srgbClr val="FFCC0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en-US" sz="1700" dirty="0" err="1">
                <a:solidFill>
                  <a:srgbClr val="FF3300"/>
                </a:solidFill>
                <a:ea typeface="ＭＳ Ｐゴシック" pitchFamily="34" charset="-128"/>
                <a:sym typeface="Verdana" pitchFamily="34" charset="0"/>
              </a:rPr>
              <a:t>Maraviroc</a:t>
            </a:r>
            <a:endParaRPr lang="en-US" sz="1700" dirty="0">
              <a:solidFill>
                <a:srgbClr val="FF3300"/>
              </a:solidFill>
              <a:ea typeface="ＭＳ Ｐゴシック" pitchFamily="34" charset="-128"/>
              <a:sym typeface="Verdana" pitchFamily="34" charset="0"/>
            </a:endParaRPr>
          </a:p>
          <a:p>
            <a:r>
              <a:rPr lang="en-US" sz="1700" dirty="0" err="1">
                <a:solidFill>
                  <a:srgbClr val="FF3300"/>
                </a:solidFill>
                <a:ea typeface="ＭＳ Ｐゴシック" pitchFamily="34" charset="-128"/>
                <a:sym typeface="Verdana" pitchFamily="34" charset="0"/>
              </a:rPr>
              <a:t>Enfuvirtide</a:t>
            </a:r>
            <a:endParaRPr lang="en-US" sz="1700" dirty="0">
              <a:solidFill>
                <a:srgbClr val="FF3300"/>
              </a:solidFill>
              <a:ea typeface="ＭＳ Ｐゴシック" pitchFamily="34" charset="-128"/>
              <a:sym typeface="Verdana" pitchFamily="34" charset="0"/>
            </a:endParaRPr>
          </a:p>
        </p:txBody>
      </p:sp>
      <p:grpSp>
        <p:nvGrpSpPr>
          <p:cNvPr id="139278" name="Group 14"/>
          <p:cNvGrpSpPr>
            <a:grpSpLocks/>
          </p:cNvGrpSpPr>
          <p:nvPr/>
        </p:nvGrpSpPr>
        <p:grpSpPr bwMode="auto">
          <a:xfrm>
            <a:off x="7854950" y="2146301"/>
            <a:ext cx="1441449" cy="2349500"/>
            <a:chOff x="0" y="0"/>
            <a:chExt cx="888" cy="504"/>
          </a:xfrm>
        </p:grpSpPr>
        <p:sp>
          <p:nvSpPr>
            <p:cNvPr id="139279" name="Rectangle 15"/>
            <p:cNvSpPr>
              <a:spLocks/>
            </p:cNvSpPr>
            <p:nvPr/>
          </p:nvSpPr>
          <p:spPr bwMode="auto">
            <a:xfrm>
              <a:off x="0" y="0"/>
              <a:ext cx="872" cy="504"/>
            </a:xfrm>
            <a:prstGeom prst="rect">
              <a:avLst/>
            </a:prstGeom>
            <a:solidFill>
              <a:srgbClr val="FFCC00"/>
            </a:solidFill>
            <a:ln>
              <a:noFill/>
            </a:ln>
            <a:extLst>
              <a:ext uri="{91240B29-F687-4F45-9708-019B960494DF}">
                <a14:hiddenLine xmlns:a14="http://schemas.microsoft.com/office/drawing/2010/main" w="9525">
                  <a:solidFill>
                    <a:schemeClr val="tx1"/>
                  </a:solidFill>
                  <a:miter lim="800000"/>
                  <a:headEnd/>
                  <a:tailEnd/>
                </a14:hiddenLine>
              </a:ext>
            </a:extLst>
          </p:spPr>
          <p:txBody>
            <a:bodyPr lIns="0" tIns="0" rIns="0" bIns="0"/>
            <a:lstStyle/>
            <a:p>
              <a:endParaRPr lang="en-US"/>
            </a:p>
          </p:txBody>
        </p:sp>
        <p:sp>
          <p:nvSpPr>
            <p:cNvPr id="139280" name="Rectangle 16"/>
            <p:cNvSpPr>
              <a:spLocks/>
            </p:cNvSpPr>
            <p:nvPr/>
          </p:nvSpPr>
          <p:spPr bwMode="auto">
            <a:xfrm>
              <a:off x="0" y="0"/>
              <a:ext cx="888"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marL="39688" eaLnBrk="1" hangingPunct="1">
                <a:spcBef>
                  <a:spcPts val="600"/>
                </a:spcBef>
              </a:pPr>
              <a:r>
                <a:rPr lang="en-US" sz="1600" dirty="0" err="1">
                  <a:ea typeface="ＭＳ Ｐゴシック" pitchFamily="34" charset="-128"/>
                  <a:sym typeface="Verdana" pitchFamily="34" charset="0"/>
                </a:rPr>
                <a:t>Lopinavir</a:t>
              </a:r>
              <a:r>
                <a:rPr lang="en-US" sz="1600" dirty="0">
                  <a:ea typeface="ＭＳ Ｐゴシック" pitchFamily="34" charset="-128"/>
                  <a:sym typeface="Verdana" pitchFamily="34" charset="0"/>
                </a:rPr>
                <a:t>/R</a:t>
              </a:r>
            </a:p>
            <a:p>
              <a:pPr marL="39688" eaLnBrk="1" hangingPunct="1">
                <a:spcBef>
                  <a:spcPts val="600"/>
                </a:spcBef>
              </a:pPr>
              <a:r>
                <a:rPr lang="en-US" sz="1600" dirty="0" err="1">
                  <a:ea typeface="ＭＳ Ｐゴシック" pitchFamily="34" charset="-128"/>
                  <a:sym typeface="Verdana" pitchFamily="34" charset="0"/>
                </a:rPr>
                <a:t>Atazanavir</a:t>
              </a:r>
              <a:endParaRPr lang="en-US" sz="1600" dirty="0">
                <a:ea typeface="ＭＳ Ｐゴシック" pitchFamily="34" charset="-128"/>
                <a:sym typeface="Verdana" pitchFamily="34" charset="0"/>
              </a:endParaRPr>
            </a:p>
            <a:p>
              <a:pPr marL="39688" eaLnBrk="1" hangingPunct="1">
                <a:spcBef>
                  <a:spcPts val="600"/>
                </a:spcBef>
              </a:pPr>
              <a:r>
                <a:rPr lang="en-US" sz="1600" dirty="0" err="1">
                  <a:ea typeface="ＭＳ Ｐゴシック" pitchFamily="34" charset="-128"/>
                  <a:sym typeface="Verdana" pitchFamily="34" charset="0"/>
                </a:rPr>
                <a:t>Darunavir</a:t>
              </a:r>
              <a:endParaRPr lang="en-US" sz="1600" dirty="0">
                <a:ea typeface="ＭＳ Ｐゴシック" pitchFamily="34" charset="-128"/>
                <a:sym typeface="Verdana" pitchFamily="34" charset="0"/>
              </a:endParaRPr>
            </a:p>
            <a:p>
              <a:pPr marL="39688">
                <a:spcBef>
                  <a:spcPts val="600"/>
                </a:spcBef>
              </a:pPr>
              <a:r>
                <a:rPr lang="en-US" sz="1600" dirty="0">
                  <a:ea typeface="ＭＳ Ｐゴシック" pitchFamily="34" charset="-128"/>
                  <a:sym typeface="Verdana" pitchFamily="34" charset="0"/>
                </a:rPr>
                <a:t>Ritonavir</a:t>
              </a:r>
            </a:p>
            <a:p>
              <a:pPr marL="39688" eaLnBrk="1" hangingPunct="1">
                <a:spcBef>
                  <a:spcPts val="600"/>
                </a:spcBef>
              </a:pPr>
              <a:r>
                <a:rPr lang="en-US" sz="1600" dirty="0" err="1" smtClean="0">
                  <a:solidFill>
                    <a:srgbClr val="FF3300"/>
                  </a:solidFill>
                  <a:ea typeface="ＭＳ Ｐゴシック" pitchFamily="34" charset="-128"/>
                  <a:sym typeface="Verdana" pitchFamily="34" charset="0"/>
                </a:rPr>
                <a:t>Tipranavir</a:t>
              </a:r>
              <a:endParaRPr lang="en-US" sz="1600" dirty="0">
                <a:solidFill>
                  <a:srgbClr val="FF3300"/>
                </a:solidFill>
                <a:ea typeface="ＭＳ Ｐゴシック" pitchFamily="34" charset="-128"/>
                <a:sym typeface="Verdana" pitchFamily="34" charset="0"/>
              </a:endParaRPr>
            </a:p>
            <a:p>
              <a:pPr marL="39688" eaLnBrk="1" hangingPunct="1">
                <a:spcBef>
                  <a:spcPts val="600"/>
                </a:spcBef>
              </a:pPr>
              <a:r>
                <a:rPr lang="en-US" sz="1600" dirty="0" err="1" smtClean="0">
                  <a:solidFill>
                    <a:srgbClr val="FF3300"/>
                  </a:solidFill>
                  <a:ea typeface="ＭＳ Ｐゴシック" pitchFamily="34" charset="-128"/>
                  <a:sym typeface="Verdana" pitchFamily="34" charset="0"/>
                </a:rPr>
                <a:t>Nelfinavir</a:t>
              </a:r>
              <a:endParaRPr lang="en-US" sz="1600" dirty="0">
                <a:solidFill>
                  <a:srgbClr val="FF3300"/>
                </a:solidFill>
                <a:ea typeface="ＭＳ Ｐゴシック" pitchFamily="34" charset="-128"/>
                <a:sym typeface="Verdana" pitchFamily="34" charset="0"/>
              </a:endParaRPr>
            </a:p>
            <a:p>
              <a:pPr marL="39688" eaLnBrk="1" hangingPunct="1">
                <a:spcBef>
                  <a:spcPts val="600"/>
                </a:spcBef>
              </a:pPr>
              <a:r>
                <a:rPr lang="en-US" sz="1400" dirty="0" err="1">
                  <a:solidFill>
                    <a:srgbClr val="FF3300"/>
                  </a:solidFill>
                  <a:ea typeface="ＭＳ Ｐゴシック" pitchFamily="34" charset="-128"/>
                  <a:sym typeface="Verdana" pitchFamily="34" charset="0"/>
                </a:rPr>
                <a:t>Fosamprenavir</a:t>
              </a:r>
              <a:endParaRPr lang="en-US" sz="1600" dirty="0">
                <a:solidFill>
                  <a:srgbClr val="FF3300"/>
                </a:solidFill>
                <a:ea typeface="ＭＳ Ｐゴシック" pitchFamily="34" charset="-128"/>
                <a:sym typeface="Verdana" pitchFamily="34" charset="0"/>
              </a:endParaRPr>
            </a:p>
          </p:txBody>
        </p:sp>
      </p:grpSp>
      <p:grpSp>
        <p:nvGrpSpPr>
          <p:cNvPr id="139281" name="Group 17"/>
          <p:cNvGrpSpPr>
            <a:grpSpLocks/>
          </p:cNvGrpSpPr>
          <p:nvPr/>
        </p:nvGrpSpPr>
        <p:grpSpPr bwMode="auto">
          <a:xfrm>
            <a:off x="5245100" y="4733925"/>
            <a:ext cx="1697038" cy="2230395"/>
            <a:chOff x="0" y="0"/>
            <a:chExt cx="776" cy="1184"/>
          </a:xfrm>
        </p:grpSpPr>
        <p:sp>
          <p:nvSpPr>
            <p:cNvPr id="139282" name="Rectangle 18"/>
            <p:cNvSpPr>
              <a:spLocks/>
            </p:cNvSpPr>
            <p:nvPr/>
          </p:nvSpPr>
          <p:spPr bwMode="auto">
            <a:xfrm>
              <a:off x="0" y="17"/>
              <a:ext cx="760" cy="1167"/>
            </a:xfrm>
            <a:prstGeom prst="rect">
              <a:avLst/>
            </a:prstGeom>
            <a:solidFill>
              <a:srgbClr val="FFCC00"/>
            </a:solidFill>
            <a:ln>
              <a:noFill/>
            </a:ln>
            <a:extLst>
              <a:ext uri="{91240B29-F687-4F45-9708-019B960494DF}">
                <a14:hiddenLine xmlns:a14="http://schemas.microsoft.com/office/drawing/2010/main" w="9525">
                  <a:solidFill>
                    <a:schemeClr val="tx1"/>
                  </a:solidFill>
                  <a:miter lim="800000"/>
                  <a:headEnd/>
                  <a:tailEnd/>
                </a14:hiddenLine>
              </a:ext>
            </a:extLst>
          </p:spPr>
          <p:txBody>
            <a:bodyPr lIns="0" tIns="0" rIns="0" bIns="0"/>
            <a:lstStyle/>
            <a:p>
              <a:endParaRPr lang="en-US"/>
            </a:p>
          </p:txBody>
        </p:sp>
        <p:sp>
          <p:nvSpPr>
            <p:cNvPr id="139283" name="Rectangle 19"/>
            <p:cNvSpPr>
              <a:spLocks/>
            </p:cNvSpPr>
            <p:nvPr/>
          </p:nvSpPr>
          <p:spPr bwMode="auto">
            <a:xfrm>
              <a:off x="0" y="0"/>
              <a:ext cx="776"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marL="39688" eaLnBrk="1" hangingPunct="1">
                <a:spcBef>
                  <a:spcPts val="850"/>
                </a:spcBef>
              </a:pPr>
              <a:r>
                <a:rPr lang="en-US" sz="1700" dirty="0" err="1">
                  <a:latin typeface="Verdana" pitchFamily="34" charset="0"/>
                  <a:ea typeface="ＭＳ Ｐゴシック" pitchFamily="34" charset="-128"/>
                  <a:sym typeface="Verdana" pitchFamily="34" charset="0"/>
                </a:rPr>
                <a:t>Zidovudine</a:t>
              </a:r>
              <a:endParaRPr lang="en-US" sz="1700" dirty="0">
                <a:latin typeface="Verdana" pitchFamily="34" charset="0"/>
                <a:ea typeface="ＭＳ Ｐゴシック" pitchFamily="34" charset="-128"/>
                <a:sym typeface="Verdana" pitchFamily="34" charset="0"/>
              </a:endParaRPr>
            </a:p>
            <a:p>
              <a:pPr marL="39688" eaLnBrk="1" hangingPunct="1">
                <a:spcBef>
                  <a:spcPts val="850"/>
                </a:spcBef>
              </a:pPr>
              <a:r>
                <a:rPr lang="en-US" sz="1700" dirty="0">
                  <a:latin typeface="Verdana" pitchFamily="34" charset="0"/>
                  <a:ea typeface="ＭＳ Ｐゴシック" pitchFamily="34" charset="-128"/>
                  <a:sym typeface="Verdana" pitchFamily="34" charset="0"/>
                </a:rPr>
                <a:t>Lamivudine</a:t>
              </a:r>
            </a:p>
            <a:p>
              <a:pPr marL="39688" eaLnBrk="1" hangingPunct="1">
                <a:spcBef>
                  <a:spcPts val="850"/>
                </a:spcBef>
              </a:pPr>
              <a:r>
                <a:rPr lang="en-US" sz="1700" dirty="0" err="1">
                  <a:latin typeface="Verdana" pitchFamily="34" charset="0"/>
                  <a:ea typeface="ＭＳ Ｐゴシック" pitchFamily="34" charset="-128"/>
                  <a:sym typeface="Verdana" pitchFamily="34" charset="0"/>
                </a:rPr>
                <a:t>Abacavir</a:t>
              </a:r>
              <a:endParaRPr lang="en-US" sz="1700" dirty="0">
                <a:latin typeface="Verdana" pitchFamily="34" charset="0"/>
                <a:ea typeface="ＭＳ Ｐゴシック" pitchFamily="34" charset="-128"/>
                <a:sym typeface="Verdana" pitchFamily="34" charset="0"/>
              </a:endParaRPr>
            </a:p>
            <a:p>
              <a:pPr marL="39688" eaLnBrk="1" hangingPunct="1">
                <a:spcBef>
                  <a:spcPts val="850"/>
                </a:spcBef>
              </a:pPr>
              <a:r>
                <a:rPr lang="en-US" sz="1700" dirty="0" err="1">
                  <a:latin typeface="Verdana" pitchFamily="34" charset="0"/>
                  <a:ea typeface="ＭＳ Ｐゴシック" pitchFamily="34" charset="-128"/>
                  <a:sym typeface="Verdana" pitchFamily="34" charset="0"/>
                </a:rPr>
                <a:t>Didanosine</a:t>
              </a:r>
              <a:endParaRPr lang="en-US" sz="1700" dirty="0">
                <a:latin typeface="Verdana" pitchFamily="34" charset="0"/>
                <a:ea typeface="ＭＳ Ｐゴシック" pitchFamily="34" charset="-128"/>
                <a:sym typeface="Verdana" pitchFamily="34" charset="0"/>
              </a:endParaRPr>
            </a:p>
            <a:p>
              <a:pPr marL="39688" eaLnBrk="1" hangingPunct="1">
                <a:spcBef>
                  <a:spcPts val="850"/>
                </a:spcBef>
              </a:pPr>
              <a:r>
                <a:rPr lang="en-US" sz="1700" dirty="0" err="1">
                  <a:latin typeface="Verdana" pitchFamily="34" charset="0"/>
                  <a:ea typeface="ＭＳ Ｐゴシック" pitchFamily="34" charset="-128"/>
                  <a:sym typeface="Verdana" pitchFamily="34" charset="0"/>
                </a:rPr>
                <a:t>Stavudine</a:t>
              </a:r>
              <a:endParaRPr lang="en-US" sz="1700" dirty="0">
                <a:latin typeface="Verdana" pitchFamily="34" charset="0"/>
                <a:ea typeface="ＭＳ Ｐゴシック" pitchFamily="34" charset="-128"/>
                <a:sym typeface="Verdana" pitchFamily="34" charset="0"/>
              </a:endParaRPr>
            </a:p>
            <a:p>
              <a:pPr marL="39688" eaLnBrk="1" hangingPunct="1">
                <a:spcBef>
                  <a:spcPts val="850"/>
                </a:spcBef>
              </a:pPr>
              <a:r>
                <a:rPr lang="en-US" sz="1700" dirty="0" err="1">
                  <a:solidFill>
                    <a:srgbClr val="FF3300"/>
                  </a:solidFill>
                  <a:latin typeface="Verdana" pitchFamily="34" charset="0"/>
                  <a:ea typeface="ＭＳ Ｐゴシック" pitchFamily="34" charset="-128"/>
                  <a:sym typeface="Verdana" pitchFamily="34" charset="0"/>
                </a:rPr>
                <a:t>Emtricitabine</a:t>
              </a:r>
              <a:endParaRPr lang="en-US" sz="1700" dirty="0">
                <a:solidFill>
                  <a:srgbClr val="FF3300"/>
                </a:solidFill>
                <a:latin typeface="Verdana" pitchFamily="34" charset="0"/>
                <a:ea typeface="ＭＳ Ｐゴシック" pitchFamily="34" charset="-128"/>
                <a:sym typeface="Verdana" pitchFamily="34" charset="0"/>
              </a:endParaRPr>
            </a:p>
          </p:txBody>
        </p:sp>
      </p:grpSp>
      <p:grpSp>
        <p:nvGrpSpPr>
          <p:cNvPr id="139284" name="Group 20"/>
          <p:cNvGrpSpPr>
            <a:grpSpLocks/>
          </p:cNvGrpSpPr>
          <p:nvPr/>
        </p:nvGrpSpPr>
        <p:grpSpPr bwMode="auto">
          <a:xfrm>
            <a:off x="8020050" y="5991225"/>
            <a:ext cx="1123950" cy="622300"/>
            <a:chOff x="0" y="0"/>
            <a:chExt cx="792" cy="392"/>
          </a:xfrm>
        </p:grpSpPr>
        <p:sp>
          <p:nvSpPr>
            <p:cNvPr id="139285" name="Rectangle 21"/>
            <p:cNvSpPr>
              <a:spLocks/>
            </p:cNvSpPr>
            <p:nvPr/>
          </p:nvSpPr>
          <p:spPr bwMode="auto">
            <a:xfrm>
              <a:off x="0" y="0"/>
              <a:ext cx="776" cy="392"/>
            </a:xfrm>
            <a:prstGeom prst="rect">
              <a:avLst/>
            </a:prstGeom>
            <a:solidFill>
              <a:srgbClr val="FFCC00"/>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en-US"/>
            </a:p>
          </p:txBody>
        </p:sp>
        <p:sp>
          <p:nvSpPr>
            <p:cNvPr id="139286" name="Rectangle 22"/>
            <p:cNvSpPr>
              <a:spLocks/>
            </p:cNvSpPr>
            <p:nvPr/>
          </p:nvSpPr>
          <p:spPr bwMode="auto">
            <a:xfrm>
              <a:off x="0" y="0"/>
              <a:ext cx="792" cy="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marL="39688" eaLnBrk="1" hangingPunct="1">
                <a:spcBef>
                  <a:spcPts val="1050"/>
                </a:spcBef>
              </a:pPr>
              <a:r>
                <a:rPr lang="en-US" sz="1700" dirty="0" err="1">
                  <a:ea typeface="ＭＳ Ｐゴシック" pitchFamily="34" charset="-128"/>
                  <a:cs typeface="Arial" charset="0"/>
                  <a:sym typeface="Arial" charset="0"/>
                </a:rPr>
                <a:t>Tenofovir</a:t>
              </a:r>
              <a:r>
                <a:rPr lang="en-US" sz="1700" dirty="0">
                  <a:ea typeface="ＭＳ Ｐゴシック" pitchFamily="34" charset="-128"/>
                  <a:cs typeface="Arial" charset="0"/>
                  <a:sym typeface="Arial" charset="0"/>
                </a:rPr>
                <a:t> (</a:t>
              </a:r>
              <a:r>
                <a:rPr lang="en-US" sz="1700" dirty="0" err="1">
                  <a:ea typeface="ＭＳ Ｐゴシック" pitchFamily="34" charset="-128"/>
                  <a:cs typeface="Arial" charset="0"/>
                  <a:sym typeface="Arial" charset="0"/>
                </a:rPr>
                <a:t>NtRTI</a:t>
              </a:r>
              <a:r>
                <a:rPr lang="en-US" sz="1700" dirty="0">
                  <a:ea typeface="ＭＳ Ｐゴシック" pitchFamily="34" charset="-128"/>
                  <a:cs typeface="Arial" charset="0"/>
                  <a:sym typeface="Arial" charset="0"/>
                </a:rPr>
                <a:t>)</a:t>
              </a:r>
            </a:p>
          </p:txBody>
        </p:sp>
      </p:grpSp>
    </p:spTree>
    <p:extLst>
      <p:ext uri="{BB962C8B-B14F-4D97-AF65-F5344CB8AC3E}">
        <p14:creationId xmlns:p14="http://schemas.microsoft.com/office/powerpoint/2010/main" val="42030866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92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92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139281"/>
                                        </p:tgtEl>
                                        <p:attrNameLst>
                                          <p:attrName>style.visibility</p:attrName>
                                        </p:attrNameLst>
                                      </p:cBhvr>
                                      <p:to>
                                        <p:strVal val="visible"/>
                                      </p:to>
                                    </p:set>
                                    <p:animEffect transition="in" filter="blinds(horizontal)">
                                      <p:cBhvr>
                                        <p:cTn id="19" dur="500"/>
                                        <p:tgtEl>
                                          <p:spTgt spid="139281"/>
                                        </p:tgtEl>
                                      </p:cBhvr>
                                    </p:animEffect>
                                  </p:childTnLst>
                                </p:cTn>
                              </p:par>
                              <p:par>
                                <p:cTn id="20" presetID="3" presetClass="entr" presetSubtype="10" fill="hold" nodeType="withEffect">
                                  <p:stCondLst>
                                    <p:cond delay="0"/>
                                  </p:stCondLst>
                                  <p:childTnLst>
                                    <p:set>
                                      <p:cBhvr>
                                        <p:cTn id="21" dur="1" fill="hold">
                                          <p:stCondLst>
                                            <p:cond delay="0"/>
                                          </p:stCondLst>
                                        </p:cTn>
                                        <p:tgtEl>
                                          <p:spTgt spid="139284"/>
                                        </p:tgtEl>
                                        <p:attrNameLst>
                                          <p:attrName>style.visibility</p:attrName>
                                        </p:attrNameLst>
                                      </p:cBhvr>
                                      <p:to>
                                        <p:strVal val="visible"/>
                                      </p:to>
                                    </p:set>
                                    <p:animEffect transition="in" filter="blinds(horizontal)">
                                      <p:cBhvr>
                                        <p:cTn id="22" dur="500"/>
                                        <p:tgtEl>
                                          <p:spTgt spid="13928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139273"/>
                                        </p:tgtEl>
                                        <p:attrNameLst>
                                          <p:attrName>style.visibility</p:attrName>
                                        </p:attrNameLst>
                                      </p:cBhvr>
                                      <p:to>
                                        <p:strVal val="visible"/>
                                      </p:to>
                                    </p:set>
                                    <p:animEffect transition="in" filter="blinds(horizontal)">
                                      <p:cBhvr>
                                        <p:cTn id="27" dur="500"/>
                                        <p:tgtEl>
                                          <p:spTgt spid="13927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139278"/>
                                        </p:tgtEl>
                                        <p:attrNameLst>
                                          <p:attrName>style.visibility</p:attrName>
                                        </p:attrNameLst>
                                      </p:cBhvr>
                                      <p:to>
                                        <p:strVal val="visible"/>
                                      </p:to>
                                    </p:set>
                                    <p:animEffect transition="in" filter="blinds(horizontal)">
                                      <p:cBhvr>
                                        <p:cTn id="32" dur="500"/>
                                        <p:tgtEl>
                                          <p:spTgt spid="13927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39276"/>
                                        </p:tgtEl>
                                        <p:attrNameLst>
                                          <p:attrName>style.visibility</p:attrName>
                                        </p:attrNameLst>
                                      </p:cBhvr>
                                      <p:to>
                                        <p:strVal val="visible"/>
                                      </p:to>
                                    </p:set>
                                    <p:animEffect transition="in" filter="blinds(horizontal)">
                                      <p:cBhvr>
                                        <p:cTn id="37" dur="500"/>
                                        <p:tgtEl>
                                          <p:spTgt spid="139276"/>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139277"/>
                                        </p:tgtEl>
                                        <p:attrNameLst>
                                          <p:attrName>style.visibility</p:attrName>
                                        </p:attrNameLst>
                                      </p:cBhvr>
                                      <p:to>
                                        <p:strVal val="visible"/>
                                      </p:to>
                                    </p:set>
                                    <p:animEffect transition="in" filter="blinds(horizontal)">
                                      <p:cBhvr>
                                        <p:cTn id="40" dur="500"/>
                                        <p:tgtEl>
                                          <p:spTgt spid="1392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7" grpId="0" animBg="1"/>
      <p:bldP spid="139276" grpId="0" animBg="1"/>
      <p:bldP spid="13927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a:ln/>
        </p:spPr>
        <p:txBody>
          <a:bodyPr lIns="91440" tIns="45720" bIns="45720">
            <a:noAutofit/>
          </a:bodyPr>
          <a:lstStyle/>
          <a:p>
            <a:pPr algn="l"/>
            <a:r>
              <a:rPr lang="en-US" sz="3200" dirty="0">
                <a:solidFill>
                  <a:srgbClr val="FFFF00"/>
                </a:solidFill>
              </a:rPr>
              <a:t>Risk Factors for </a:t>
            </a:r>
            <a:r>
              <a:rPr lang="en-US" sz="3200" dirty="0" smtClean="0">
                <a:solidFill>
                  <a:srgbClr val="FFFF00"/>
                </a:solidFill>
              </a:rPr>
              <a:t>HIV </a:t>
            </a:r>
            <a:r>
              <a:rPr lang="en-US" sz="3200" dirty="0">
                <a:solidFill>
                  <a:srgbClr val="FFFF00"/>
                </a:solidFill>
              </a:rPr>
              <a:t>Perinatal Transmission—maternal </a:t>
            </a:r>
          </a:p>
        </p:txBody>
      </p:sp>
      <p:sp>
        <p:nvSpPr>
          <p:cNvPr id="4" name="Slide Number Placeholder 1"/>
          <p:cNvSpPr>
            <a:spLocks noGrp="1"/>
          </p:cNvSpPr>
          <p:nvPr>
            <p:ph type="sldNum" sz="quarter" idx="12"/>
          </p:nvPr>
        </p:nvSpPr>
        <p:spPr/>
        <p:txBody>
          <a:bodyPr/>
          <a:lstStyle/>
          <a:p>
            <a:fld id="{BA4DC668-54BC-4D41-BE67-76DC68E121A2}" type="slidenum">
              <a:rPr lang="en-US"/>
              <a:pPr/>
              <a:t>60</a:t>
            </a:fld>
            <a:endParaRPr lang="en-US"/>
          </a:p>
        </p:txBody>
      </p:sp>
      <p:sp>
        <p:nvSpPr>
          <p:cNvPr id="186371" name="Rectangle 3"/>
          <p:cNvSpPr>
            <a:spLocks noGrp="1" noChangeArrowheads="1"/>
          </p:cNvSpPr>
          <p:nvPr>
            <p:ph type="body" sz="quarter" idx="13"/>
          </p:nvPr>
        </p:nvSpPr>
        <p:spPr>
          <a:xfrm>
            <a:off x="511174" y="1761651"/>
            <a:ext cx="8223307" cy="4454557"/>
          </a:xfrm>
          <a:ln/>
        </p:spPr>
        <p:txBody>
          <a:bodyPr lIns="91440" tIns="45720" bIns="45720"/>
          <a:lstStyle/>
          <a:p>
            <a:pPr marL="800100" indent="-457200">
              <a:lnSpc>
                <a:spcPct val="105000"/>
              </a:lnSpc>
              <a:buClr>
                <a:schemeClr val="tx1"/>
              </a:buClr>
              <a:buFont typeface="Arial" pitchFamily="34" charset="0"/>
              <a:buChar char="•"/>
            </a:pPr>
            <a:r>
              <a:rPr lang="en-US" sz="2800" dirty="0"/>
              <a:t>Social / behavioral factors</a:t>
            </a:r>
          </a:p>
          <a:p>
            <a:pPr marL="800100" indent="-457200">
              <a:lnSpc>
                <a:spcPct val="105000"/>
              </a:lnSpc>
              <a:buClr>
                <a:schemeClr val="tx1"/>
              </a:buClr>
              <a:buFont typeface="Arial" pitchFamily="34" charset="0"/>
              <a:buChar char="•"/>
            </a:pPr>
            <a:r>
              <a:rPr lang="en-US" sz="2800" dirty="0"/>
              <a:t>High maternal viral load</a:t>
            </a:r>
          </a:p>
          <a:p>
            <a:pPr marL="800100" indent="-457200">
              <a:lnSpc>
                <a:spcPct val="105000"/>
              </a:lnSpc>
              <a:buClr>
                <a:schemeClr val="tx1"/>
              </a:buClr>
              <a:buFont typeface="Arial" pitchFamily="34" charset="0"/>
              <a:buChar char="•"/>
            </a:pPr>
            <a:r>
              <a:rPr lang="en-US" sz="2800" dirty="0"/>
              <a:t>Advanced maternal disease</a:t>
            </a:r>
          </a:p>
          <a:p>
            <a:pPr marL="800100" indent="-457200">
              <a:buClr>
                <a:schemeClr val="tx1"/>
              </a:buClr>
              <a:buFont typeface="Arial" pitchFamily="34" charset="0"/>
              <a:buChar char="•"/>
            </a:pPr>
            <a:r>
              <a:rPr lang="en-US" sz="2800" dirty="0"/>
              <a:t>Newly acquired HIV infection</a:t>
            </a:r>
          </a:p>
          <a:p>
            <a:pPr marL="800100" indent="-457200">
              <a:buClr>
                <a:schemeClr val="tx1"/>
              </a:buClr>
              <a:buFont typeface="Arial" pitchFamily="34" charset="0"/>
              <a:buChar char="•"/>
            </a:pPr>
            <a:r>
              <a:rPr lang="en-US" sz="2800" dirty="0"/>
              <a:t>Prolonged rupture of membranes</a:t>
            </a:r>
          </a:p>
          <a:p>
            <a:pPr marL="800100" indent="-457200">
              <a:buClr>
                <a:schemeClr val="tx1"/>
              </a:buClr>
              <a:buFont typeface="Arial" pitchFamily="34" charset="0"/>
              <a:buChar char="•"/>
            </a:pPr>
            <a:r>
              <a:rPr lang="en-US" sz="2800" dirty="0"/>
              <a:t>Presence of STIs, </a:t>
            </a:r>
            <a:r>
              <a:rPr lang="en-US" sz="2800" dirty="0" err="1"/>
              <a:t>chorioamnionitis</a:t>
            </a:r>
            <a:endParaRPr lang="en-US" sz="2800" b="1" dirty="0"/>
          </a:p>
          <a:p>
            <a:pPr marL="800100" indent="-457200">
              <a:buClr>
                <a:schemeClr val="tx1"/>
              </a:buClr>
              <a:buFont typeface="Arial" pitchFamily="34" charset="0"/>
              <a:buChar char="•"/>
            </a:pPr>
            <a:r>
              <a:rPr lang="en-US" sz="2800" dirty="0"/>
              <a:t>Vaginal delivery</a:t>
            </a:r>
          </a:p>
          <a:p>
            <a:pPr marL="800100" indent="-457200">
              <a:buClr>
                <a:schemeClr val="tx1"/>
              </a:buClr>
              <a:buFont typeface="Arial" pitchFamily="34" charset="0"/>
              <a:buChar char="•"/>
            </a:pPr>
            <a:r>
              <a:rPr lang="en-US" sz="2800" dirty="0"/>
              <a:t>Breastfeeding</a:t>
            </a:r>
          </a:p>
        </p:txBody>
      </p:sp>
    </p:spTree>
    <p:extLst>
      <p:ext uri="{BB962C8B-B14F-4D97-AF65-F5344CB8AC3E}">
        <p14:creationId xmlns:p14="http://schemas.microsoft.com/office/powerpoint/2010/main" val="540454851"/>
      </p:ext>
    </p:extLst>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86371">
                                            <p:txEl>
                                              <p:pRg st="0" end="0"/>
                                            </p:txEl>
                                          </p:spTgt>
                                        </p:tgtEl>
                                        <p:attrNameLst>
                                          <p:attrName>style.visibility</p:attrName>
                                        </p:attrNameLst>
                                      </p:cBhvr>
                                      <p:to>
                                        <p:strVal val="visible"/>
                                      </p:to>
                                    </p:set>
                                    <p:anim calcmode="lin" valueType="num">
                                      <p:cBhvr additive="base">
                                        <p:cTn id="7" dur="500" fill="hold"/>
                                        <p:tgtEl>
                                          <p:spTgt spid="1863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6371">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6371">
                                            <p:txEl>
                                              <p:pRg st="1" end="1"/>
                                            </p:txEl>
                                          </p:spTgt>
                                        </p:tgtEl>
                                        <p:attrNameLst>
                                          <p:attrName>style.visibility</p:attrName>
                                        </p:attrNameLst>
                                      </p:cBhvr>
                                      <p:to>
                                        <p:strVal val="visible"/>
                                      </p:to>
                                    </p:set>
                                    <p:anim calcmode="lin" valueType="num">
                                      <p:cBhvr additive="base">
                                        <p:cTn id="11" dur="500" fill="hold"/>
                                        <p:tgtEl>
                                          <p:spTgt spid="186371">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86371">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86371">
                                            <p:txEl>
                                              <p:pRg st="2" end="2"/>
                                            </p:txEl>
                                          </p:spTgt>
                                        </p:tgtEl>
                                        <p:attrNameLst>
                                          <p:attrName>style.visibility</p:attrName>
                                        </p:attrNameLst>
                                      </p:cBhvr>
                                      <p:to>
                                        <p:strVal val="visible"/>
                                      </p:to>
                                    </p:set>
                                    <p:anim calcmode="lin" valueType="num">
                                      <p:cBhvr additive="base">
                                        <p:cTn id="15" dur="500" fill="hold"/>
                                        <p:tgtEl>
                                          <p:spTgt spid="186371">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86371">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86371">
                                            <p:txEl>
                                              <p:pRg st="3" end="3"/>
                                            </p:txEl>
                                          </p:spTgt>
                                        </p:tgtEl>
                                        <p:attrNameLst>
                                          <p:attrName>style.visibility</p:attrName>
                                        </p:attrNameLst>
                                      </p:cBhvr>
                                      <p:to>
                                        <p:strVal val="visible"/>
                                      </p:to>
                                    </p:set>
                                    <p:anim calcmode="lin" valueType="num">
                                      <p:cBhvr additive="base">
                                        <p:cTn id="19" dur="500" fill="hold"/>
                                        <p:tgtEl>
                                          <p:spTgt spid="186371">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6371">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86371">
                                            <p:txEl>
                                              <p:pRg st="4" end="4"/>
                                            </p:txEl>
                                          </p:spTgt>
                                        </p:tgtEl>
                                        <p:attrNameLst>
                                          <p:attrName>style.visibility</p:attrName>
                                        </p:attrNameLst>
                                      </p:cBhvr>
                                      <p:to>
                                        <p:strVal val="visible"/>
                                      </p:to>
                                    </p:set>
                                    <p:anim calcmode="lin" valueType="num">
                                      <p:cBhvr additive="base">
                                        <p:cTn id="23" dur="500" fill="hold"/>
                                        <p:tgtEl>
                                          <p:spTgt spid="186371">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86371">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86371">
                                            <p:txEl>
                                              <p:pRg st="5" end="5"/>
                                            </p:txEl>
                                          </p:spTgt>
                                        </p:tgtEl>
                                        <p:attrNameLst>
                                          <p:attrName>style.visibility</p:attrName>
                                        </p:attrNameLst>
                                      </p:cBhvr>
                                      <p:to>
                                        <p:strVal val="visible"/>
                                      </p:to>
                                    </p:set>
                                    <p:anim calcmode="lin" valueType="num">
                                      <p:cBhvr additive="base">
                                        <p:cTn id="27" dur="500" fill="hold"/>
                                        <p:tgtEl>
                                          <p:spTgt spid="186371">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86371">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86371">
                                            <p:txEl>
                                              <p:pRg st="6" end="6"/>
                                            </p:txEl>
                                          </p:spTgt>
                                        </p:tgtEl>
                                        <p:attrNameLst>
                                          <p:attrName>style.visibility</p:attrName>
                                        </p:attrNameLst>
                                      </p:cBhvr>
                                      <p:to>
                                        <p:strVal val="visible"/>
                                      </p:to>
                                    </p:set>
                                    <p:anim calcmode="lin" valueType="num">
                                      <p:cBhvr additive="base">
                                        <p:cTn id="31" dur="500" fill="hold"/>
                                        <p:tgtEl>
                                          <p:spTgt spid="186371">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86371">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86371">
                                            <p:txEl>
                                              <p:pRg st="7" end="7"/>
                                            </p:txEl>
                                          </p:spTgt>
                                        </p:tgtEl>
                                        <p:attrNameLst>
                                          <p:attrName>style.visibility</p:attrName>
                                        </p:attrNameLst>
                                      </p:cBhvr>
                                      <p:to>
                                        <p:strVal val="visible"/>
                                      </p:to>
                                    </p:set>
                                    <p:anim calcmode="lin" valueType="num">
                                      <p:cBhvr additive="base">
                                        <p:cTn id="35" dur="500" fill="hold"/>
                                        <p:tgtEl>
                                          <p:spTgt spid="186371">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86371">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noAutofit/>
          </a:bodyPr>
          <a:lstStyle/>
          <a:p>
            <a:pPr eaLnBrk="1" hangingPunct="1">
              <a:defRPr/>
            </a:pPr>
            <a:r>
              <a:rPr lang="en-US" sz="2400" dirty="0" smtClean="0">
                <a:solidFill>
                  <a:srgbClr val="FFFF00"/>
                </a:solidFill>
              </a:rPr>
              <a:t>Breastfeeding Women With Low CD4 Are at Highest Risk of Infecting Their Infants: </a:t>
            </a:r>
            <a:r>
              <a:rPr lang="en-US" sz="2400" dirty="0" smtClean="0">
                <a:solidFill>
                  <a:schemeClr val="accent2"/>
                </a:solidFill>
              </a:rPr>
              <a:t/>
            </a:r>
            <a:br>
              <a:rPr lang="en-US" sz="2400" dirty="0" smtClean="0">
                <a:solidFill>
                  <a:schemeClr val="accent2"/>
                </a:solidFill>
              </a:rPr>
            </a:br>
            <a:r>
              <a:rPr lang="en-US" sz="1800" dirty="0" smtClean="0">
                <a:solidFill>
                  <a:schemeClr val="bg1">
                    <a:lumMod val="95000"/>
                  </a:schemeClr>
                </a:solidFill>
              </a:rPr>
              <a:t>Zimbabwe </a:t>
            </a:r>
            <a:r>
              <a:rPr lang="en-US" sz="1800" i="1" dirty="0" err="1" smtClean="0">
                <a:solidFill>
                  <a:schemeClr val="bg1">
                    <a:lumMod val="95000"/>
                  </a:schemeClr>
                </a:solidFill>
              </a:rPr>
              <a:t>Iliff</a:t>
            </a:r>
            <a:r>
              <a:rPr lang="en-US" sz="1800" i="1" dirty="0" smtClean="0">
                <a:solidFill>
                  <a:schemeClr val="bg1">
                    <a:lumMod val="95000"/>
                  </a:schemeClr>
                </a:solidFill>
              </a:rPr>
              <a:t> PJ et al. AIDS 2005;19:699-708</a:t>
            </a:r>
          </a:p>
        </p:txBody>
      </p:sp>
      <p:sp>
        <p:nvSpPr>
          <p:cNvPr id="1030" name="Slide Number Placeholder 5"/>
          <p:cNvSpPr>
            <a:spLocks noGrp="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32A1F19-536B-4CF9-974F-1B5D4444541E}" type="slidenum">
              <a:rPr lang="en-US" smtClean="0"/>
              <a:pPr eaLnBrk="1" hangingPunct="1"/>
              <a:t>61</a:t>
            </a:fld>
            <a:endParaRPr lang="en-US" smtClean="0"/>
          </a:p>
        </p:txBody>
      </p:sp>
      <p:graphicFrame>
        <p:nvGraphicFramePr>
          <p:cNvPr id="1026" name="Object 5"/>
          <p:cNvGraphicFramePr>
            <a:graphicFrameLocks noGrp="1" noChangeAspect="1"/>
          </p:cNvGraphicFramePr>
          <p:nvPr>
            <p:ph idx="4294967295"/>
          </p:nvPr>
        </p:nvGraphicFramePr>
        <p:xfrm>
          <a:off x="0" y="1866900"/>
          <a:ext cx="8936038" cy="5067300"/>
        </p:xfrm>
        <a:graphic>
          <a:graphicData uri="http://schemas.openxmlformats.org/presentationml/2006/ole">
            <mc:AlternateContent xmlns:mc="http://schemas.openxmlformats.org/markup-compatibility/2006">
              <mc:Choice xmlns:v="urn:schemas-microsoft-com:vml" Requires="v">
                <p:oleObj spid="_x0000_s1066" name="Chart" r:id="rId3" imgW="8953399" imgH="5076911" progId="MSGraph.Chart.8">
                  <p:embed followColorScheme="full"/>
                </p:oleObj>
              </mc:Choice>
              <mc:Fallback>
                <p:oleObj name="Chart" r:id="rId3" imgW="8953399" imgH="5076911" progId="MSGraph.Chart.8">
                  <p:embed followColorScheme="full"/>
                  <p:pic>
                    <p:nvPicPr>
                      <p:cNvPr id="0" name=""/>
                      <p:cNvPicPr>
                        <a:picLocks noChangeAspect="1" noChangeArrowheads="1"/>
                      </p:cNvPicPr>
                      <p:nvPr/>
                    </p:nvPicPr>
                    <p:blipFill>
                      <a:blip r:embed="rId4"/>
                      <a:srcRect/>
                      <a:stretch>
                        <a:fillRect/>
                      </a:stretch>
                    </p:blipFill>
                    <p:spPr bwMode="auto">
                      <a:xfrm>
                        <a:off x="0" y="1866900"/>
                        <a:ext cx="8936038" cy="5067300"/>
                      </a:xfrm>
                      <a:prstGeom prst="rect">
                        <a:avLst/>
                      </a:prstGeom>
                    </p:spPr>
                  </p:pic>
                </p:oleObj>
              </mc:Fallback>
            </mc:AlternateContent>
          </a:graphicData>
        </a:graphic>
      </p:graphicFrame>
      <p:sp>
        <p:nvSpPr>
          <p:cNvPr id="1028" name="Text Box 6"/>
          <p:cNvSpPr txBox="1">
            <a:spLocks noChangeArrowheads="1"/>
          </p:cNvSpPr>
          <p:nvPr/>
        </p:nvSpPr>
        <p:spPr bwMode="auto">
          <a:xfrm>
            <a:off x="1844675" y="1905000"/>
            <a:ext cx="2803525" cy="711200"/>
          </a:xfrm>
          <a:prstGeom prst="rect">
            <a:avLst/>
          </a:prstGeom>
          <a:solidFill>
            <a:schemeClr val="bg1"/>
          </a:solidFill>
          <a:ln w="9525">
            <a:solidFill>
              <a:srgbClr val="FF6600"/>
            </a:solidFill>
            <a:miter lim="800000"/>
            <a:headEnd/>
            <a:tailEnd/>
          </a:ln>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000">
                <a:solidFill>
                  <a:srgbClr val="FF3300"/>
                </a:solidFill>
              </a:rPr>
              <a:t>Women Who Would be</a:t>
            </a:r>
          </a:p>
          <a:p>
            <a:pPr algn="ctr" eaLnBrk="1" hangingPunct="1"/>
            <a:r>
              <a:rPr lang="en-US" sz="2000">
                <a:solidFill>
                  <a:srgbClr val="FF3300"/>
                </a:solidFill>
              </a:rPr>
              <a:t>Eligible for HAART</a:t>
            </a:r>
          </a:p>
        </p:txBody>
      </p:sp>
      <p:sp>
        <p:nvSpPr>
          <p:cNvPr id="1029" name="AutoShape 7"/>
          <p:cNvSpPr>
            <a:spLocks/>
          </p:cNvSpPr>
          <p:nvPr/>
        </p:nvSpPr>
        <p:spPr bwMode="auto">
          <a:xfrm rot="-5400000">
            <a:off x="3009900" y="1562100"/>
            <a:ext cx="228600" cy="2286000"/>
          </a:xfrm>
          <a:prstGeom prst="rightBrace">
            <a:avLst>
              <a:gd name="adj1" fmla="val 83333"/>
              <a:gd name="adj2" fmla="val 50000"/>
            </a:avLst>
          </a:prstGeom>
          <a:noFill/>
          <a:ln w="47625">
            <a:solidFill>
              <a:srgbClr val="FF3300"/>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p>
            <a:endParaRPr lang="en-GB"/>
          </a:p>
        </p:txBody>
      </p:sp>
    </p:spTree>
    <p:extLst>
      <p:ext uri="{BB962C8B-B14F-4D97-AF65-F5344CB8AC3E}">
        <p14:creationId xmlns:p14="http://schemas.microsoft.com/office/powerpoint/2010/main" val="3448113915"/>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lIns="91440" tIns="45720" bIns="45720"/>
          <a:lstStyle/>
          <a:p>
            <a:pPr algn="l"/>
            <a:r>
              <a:rPr lang="en-US" sz="2800" b="1" dirty="0">
                <a:solidFill>
                  <a:srgbClr val="FFFF00"/>
                </a:solidFill>
              </a:rPr>
              <a:t>HIV Transmission Risk by Maternal HIV RNA</a:t>
            </a:r>
          </a:p>
        </p:txBody>
      </p:sp>
      <p:sp>
        <p:nvSpPr>
          <p:cNvPr id="4" name="Slide Number Placeholder 1"/>
          <p:cNvSpPr>
            <a:spLocks noGrp="1"/>
          </p:cNvSpPr>
          <p:nvPr>
            <p:ph type="sldNum" sz="quarter" idx="12"/>
          </p:nvPr>
        </p:nvSpPr>
        <p:spPr/>
        <p:txBody>
          <a:bodyPr/>
          <a:lstStyle/>
          <a:p>
            <a:fld id="{A2B1DB00-9BE7-4C4E-AEF8-7DE0B1CAB878}" type="slidenum">
              <a:rPr lang="en-US"/>
              <a:pPr/>
              <a:t>62</a:t>
            </a:fld>
            <a:endParaRPr lang="en-US"/>
          </a:p>
        </p:txBody>
      </p:sp>
      <p:graphicFrame>
        <p:nvGraphicFramePr>
          <p:cNvPr id="143363" name="Object 3"/>
          <p:cNvGraphicFramePr>
            <a:graphicFrameLocks noGrp="1" noChangeAspect="1"/>
          </p:cNvGraphicFramePr>
          <p:nvPr>
            <p:ph type="chart" idx="4294967295"/>
            <p:extLst>
              <p:ext uri="{D42A27DB-BD31-4B8C-83A1-F6EECF244321}">
                <p14:modId xmlns:p14="http://schemas.microsoft.com/office/powerpoint/2010/main" val="2381958334"/>
              </p:ext>
            </p:extLst>
          </p:nvPr>
        </p:nvGraphicFramePr>
        <p:xfrm>
          <a:off x="177422" y="1226024"/>
          <a:ext cx="7772400" cy="4586288"/>
        </p:xfrm>
        <a:graphic>
          <a:graphicData uri="http://schemas.openxmlformats.org/presentationml/2006/ole">
            <mc:AlternateContent xmlns:mc="http://schemas.openxmlformats.org/markup-compatibility/2006">
              <mc:Choice xmlns:v="urn:schemas-microsoft-com:vml" Requires="v">
                <p:oleObj spid="_x0000_s2091" name="Chart" r:id="rId4" imgW="7772408" imgH="4114867" progId="MSGraph.Chart.8">
                  <p:embed followColorScheme="full"/>
                </p:oleObj>
              </mc:Choice>
              <mc:Fallback>
                <p:oleObj name="Chart" r:id="rId4" imgW="7772408" imgH="4114867" progId="MSGraph.Chart.8">
                  <p:embed followColorScheme="full"/>
                  <p:pic>
                    <p:nvPicPr>
                      <p:cNvPr id="0" name=""/>
                      <p:cNvPicPr>
                        <a:picLocks noChangeAspect="1" noChangeArrowheads="1"/>
                      </p:cNvPicPr>
                      <p:nvPr/>
                    </p:nvPicPr>
                    <p:blipFill>
                      <a:blip r:embed="rId5"/>
                      <a:srcRect/>
                      <a:stretch>
                        <a:fillRect/>
                      </a:stretch>
                    </p:blipFill>
                    <p:spPr bwMode="auto">
                      <a:xfrm>
                        <a:off x="177422" y="1226024"/>
                        <a:ext cx="7772400" cy="4586288"/>
                      </a:xfrm>
                      <a:prstGeom prst="rect">
                        <a:avLst/>
                      </a:prstGeom>
                      <a:solidFill>
                        <a:schemeClr val="accent5">
                          <a:lumMod val="20000"/>
                          <a:lumOff val="80000"/>
                        </a:schemeClr>
                      </a:solidFill>
                      <a:ln>
                        <a:solidFill>
                          <a:schemeClr val="tx1"/>
                        </a:solidFill>
                      </a:ln>
                    </p:spPr>
                  </p:pic>
                </p:oleObj>
              </mc:Fallback>
            </mc:AlternateContent>
          </a:graphicData>
        </a:graphic>
      </p:graphicFrame>
    </p:spTree>
    <p:extLst>
      <p:ext uri="{BB962C8B-B14F-4D97-AF65-F5344CB8AC3E}">
        <p14:creationId xmlns:p14="http://schemas.microsoft.com/office/powerpoint/2010/main" val="3341386035"/>
      </p:ext>
    </p:extLst>
  </p:cSld>
  <p:clrMapOvr>
    <a:masterClrMapping/>
  </p:clrMapOvr>
  <p:transition spd="med">
    <p:cover dir="d"/>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1026"/>
          <p:cNvSpPr>
            <a:spLocks noGrp="1" noChangeArrowheads="1"/>
          </p:cNvSpPr>
          <p:nvPr>
            <p:ph type="title"/>
          </p:nvPr>
        </p:nvSpPr>
        <p:spPr/>
        <p:txBody>
          <a:bodyPr lIns="91440" tIns="45720" bIns="45720">
            <a:normAutofit fontScale="90000"/>
          </a:bodyPr>
          <a:lstStyle/>
          <a:p>
            <a:r>
              <a:rPr lang="en-US" sz="3200" b="1" dirty="0">
                <a:solidFill>
                  <a:srgbClr val="FFFF00"/>
                </a:solidFill>
              </a:rPr>
              <a:t>Risk of HIV Transmission by </a:t>
            </a:r>
            <a:r>
              <a:rPr lang="en-US" sz="3200" b="1" dirty="0" smtClean="0">
                <a:solidFill>
                  <a:srgbClr val="FFFF00"/>
                </a:solidFill>
              </a:rPr>
              <a:t>Duration </a:t>
            </a:r>
            <a:r>
              <a:rPr lang="en-US" sz="3200" b="1" dirty="0">
                <a:solidFill>
                  <a:srgbClr val="FFFF00"/>
                </a:solidFill>
              </a:rPr>
              <a:t>of Membrane Rupture</a:t>
            </a:r>
          </a:p>
        </p:txBody>
      </p:sp>
      <p:sp>
        <p:nvSpPr>
          <p:cNvPr id="4" name="Slide Number Placeholder 1"/>
          <p:cNvSpPr>
            <a:spLocks noGrp="1"/>
          </p:cNvSpPr>
          <p:nvPr>
            <p:ph type="sldNum" sz="quarter" idx="12"/>
          </p:nvPr>
        </p:nvSpPr>
        <p:spPr/>
        <p:txBody>
          <a:bodyPr/>
          <a:lstStyle/>
          <a:p>
            <a:fld id="{84D4CE9F-B787-497D-9AF3-8BB06A23AB41}" type="slidenum">
              <a:rPr lang="en-US"/>
              <a:pPr/>
              <a:t>63</a:t>
            </a:fld>
            <a:endParaRPr lang="en-US"/>
          </a:p>
        </p:txBody>
      </p:sp>
      <p:graphicFrame>
        <p:nvGraphicFramePr>
          <p:cNvPr id="145411" name="Object 3"/>
          <p:cNvGraphicFramePr>
            <a:graphicFrameLocks noGrp="1" noChangeAspect="1"/>
          </p:cNvGraphicFramePr>
          <p:nvPr>
            <p:ph type="chart" idx="4294967295"/>
            <p:extLst>
              <p:ext uri="{D42A27DB-BD31-4B8C-83A1-F6EECF244321}">
                <p14:modId xmlns:p14="http://schemas.microsoft.com/office/powerpoint/2010/main" val="3283582709"/>
              </p:ext>
            </p:extLst>
          </p:nvPr>
        </p:nvGraphicFramePr>
        <p:xfrm>
          <a:off x="970579" y="1621810"/>
          <a:ext cx="7313612" cy="4876800"/>
        </p:xfrm>
        <a:graphic>
          <a:graphicData uri="http://schemas.openxmlformats.org/presentationml/2006/ole">
            <mc:AlternateContent xmlns:mc="http://schemas.openxmlformats.org/markup-compatibility/2006">
              <mc:Choice xmlns:v="urn:schemas-microsoft-com:vml" Requires="v">
                <p:oleObj spid="_x0000_s3114" name="Chart" r:id="rId4" imgW="7772408" imgH="4114867" progId="MSGraph.Chart.8">
                  <p:embed followColorScheme="full"/>
                </p:oleObj>
              </mc:Choice>
              <mc:Fallback>
                <p:oleObj name="Chart" r:id="rId4" imgW="7772408" imgH="4114867" progId="MSGraph.Chart.8">
                  <p:embed followColorScheme="full"/>
                  <p:pic>
                    <p:nvPicPr>
                      <p:cNvPr id="0" name=""/>
                      <p:cNvPicPr>
                        <a:picLocks noChangeAspect="1" noChangeArrowheads="1"/>
                      </p:cNvPicPr>
                      <p:nvPr/>
                    </p:nvPicPr>
                    <p:blipFill>
                      <a:blip r:embed="rId5"/>
                      <a:srcRect/>
                      <a:stretch>
                        <a:fillRect/>
                      </a:stretch>
                    </p:blipFill>
                    <p:spPr bwMode="auto">
                      <a:xfrm>
                        <a:off x="970579" y="1621810"/>
                        <a:ext cx="7313612" cy="4876800"/>
                      </a:xfrm>
                      <a:prstGeom prst="rect">
                        <a:avLst/>
                      </a:prstGeom>
                      <a:solidFill>
                        <a:schemeClr val="bg2"/>
                      </a:solidFill>
                      <a:ln>
                        <a:solidFill>
                          <a:schemeClr val="tx1"/>
                        </a:solidFill>
                      </a:ln>
                    </p:spPr>
                  </p:pic>
                </p:oleObj>
              </mc:Fallback>
            </mc:AlternateContent>
          </a:graphicData>
        </a:graphic>
      </p:graphicFrame>
    </p:spTree>
    <p:extLst>
      <p:ext uri="{BB962C8B-B14F-4D97-AF65-F5344CB8AC3E}">
        <p14:creationId xmlns:p14="http://schemas.microsoft.com/office/powerpoint/2010/main" val="1255246488"/>
      </p:ext>
    </p:extLst>
  </p:cSld>
  <p:clrMapOvr>
    <a:masterClrMapping/>
  </p:clrMapOvr>
  <p:transition spd="med">
    <p:cover dir="d"/>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a:ln/>
        </p:spPr>
        <p:txBody>
          <a:bodyPr lIns="91440" tIns="45720" bIns="45720">
            <a:normAutofit/>
          </a:bodyPr>
          <a:lstStyle/>
          <a:p>
            <a:pPr algn="l"/>
            <a:r>
              <a:rPr lang="en-US" sz="3600" dirty="0">
                <a:solidFill>
                  <a:srgbClr val="FFFF00"/>
                </a:solidFill>
              </a:rPr>
              <a:t>Social/Behavioral Factors</a:t>
            </a:r>
          </a:p>
        </p:txBody>
      </p:sp>
      <p:sp>
        <p:nvSpPr>
          <p:cNvPr id="4" name="Slide Number Placeholder 1"/>
          <p:cNvSpPr>
            <a:spLocks noGrp="1"/>
          </p:cNvSpPr>
          <p:nvPr>
            <p:ph type="sldNum" sz="quarter" idx="12"/>
          </p:nvPr>
        </p:nvSpPr>
        <p:spPr>
          <a:prstGeom prst="rect">
            <a:avLst/>
          </a:prstGeom>
        </p:spPr>
        <p:txBody>
          <a:bodyPr/>
          <a:lstStyle/>
          <a:p>
            <a:fld id="{88B163AA-6BE6-463D-BB26-60AF3BA2928A}" type="slidenum">
              <a:rPr lang="en-US"/>
              <a:pPr/>
              <a:t>64</a:t>
            </a:fld>
            <a:endParaRPr lang="en-US"/>
          </a:p>
        </p:txBody>
      </p:sp>
      <p:sp>
        <p:nvSpPr>
          <p:cNvPr id="188419" name="Rectangle 3"/>
          <p:cNvSpPr>
            <a:spLocks noGrp="1" noChangeArrowheads="1"/>
          </p:cNvSpPr>
          <p:nvPr>
            <p:ph type="body" sz="quarter" idx="13"/>
          </p:nvPr>
        </p:nvSpPr>
        <p:spPr>
          <a:ln/>
        </p:spPr>
        <p:txBody>
          <a:bodyPr lIns="91440" tIns="45720" bIns="45720"/>
          <a:lstStyle/>
          <a:p>
            <a:pPr marL="800100" indent="-457200">
              <a:buClr>
                <a:schemeClr val="tx1"/>
              </a:buClr>
              <a:buFont typeface="Arial" pitchFamily="34" charset="0"/>
              <a:buChar char="•"/>
            </a:pPr>
            <a:r>
              <a:rPr lang="en-US" sz="2800" dirty="0"/>
              <a:t>Injection drug users or partners of IVDU</a:t>
            </a:r>
          </a:p>
          <a:p>
            <a:pPr marL="800100" indent="-457200">
              <a:buClr>
                <a:schemeClr val="tx1"/>
              </a:buClr>
              <a:buFont typeface="Arial" pitchFamily="34" charset="0"/>
              <a:buChar char="•"/>
            </a:pPr>
            <a:r>
              <a:rPr lang="en-US" sz="2800" dirty="0"/>
              <a:t>Exchange sex for money or drugs</a:t>
            </a:r>
          </a:p>
          <a:p>
            <a:pPr marL="800100" indent="-457200">
              <a:buClr>
                <a:schemeClr val="tx1"/>
              </a:buClr>
              <a:buFont typeface="Arial" pitchFamily="34" charset="0"/>
              <a:buChar char="•"/>
            </a:pPr>
            <a:r>
              <a:rPr lang="en-US" sz="2800" dirty="0"/>
              <a:t>Share sex partners of HIV-infected persons</a:t>
            </a:r>
          </a:p>
          <a:p>
            <a:pPr marL="800100" indent="-457200">
              <a:buClr>
                <a:schemeClr val="tx1"/>
              </a:buClr>
              <a:buFont typeface="Arial" pitchFamily="34" charset="0"/>
              <a:buChar char="•"/>
            </a:pPr>
            <a:r>
              <a:rPr lang="en-US" sz="2800" dirty="0"/>
              <a:t>Have had a new or more than one sex partner or diagnosis of sexually transmitted infection during pregnancy</a:t>
            </a:r>
          </a:p>
          <a:p>
            <a:pPr marL="800100" indent="-457200">
              <a:buClr>
                <a:schemeClr val="tx1"/>
              </a:buClr>
              <a:buFont typeface="Arial" pitchFamily="34" charset="0"/>
              <a:buChar char="•"/>
            </a:pPr>
            <a:r>
              <a:rPr lang="en-US" sz="2800" dirty="0"/>
              <a:t>Maternal smoking</a:t>
            </a:r>
          </a:p>
        </p:txBody>
      </p:sp>
    </p:spTree>
    <p:extLst>
      <p:ext uri="{BB962C8B-B14F-4D97-AF65-F5344CB8AC3E}">
        <p14:creationId xmlns:p14="http://schemas.microsoft.com/office/powerpoint/2010/main" val="17643572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noFill/>
          <a:ln/>
        </p:spPr>
        <p:txBody>
          <a:bodyPr>
            <a:noAutofit/>
          </a:bodyPr>
          <a:lstStyle/>
          <a:p>
            <a:pPr algn="l"/>
            <a:r>
              <a:rPr lang="en-US" sz="3600" dirty="0">
                <a:solidFill>
                  <a:srgbClr val="FFFF00"/>
                </a:solidFill>
              </a:rPr>
              <a:t>Risk Factors for </a:t>
            </a:r>
            <a:r>
              <a:rPr lang="en-US" sz="3600" dirty="0" smtClean="0">
                <a:solidFill>
                  <a:srgbClr val="FFFF00"/>
                </a:solidFill>
              </a:rPr>
              <a:t>Perinatal HIV Transmission - Infant</a:t>
            </a:r>
            <a:r>
              <a:rPr lang="en-US" sz="3600" dirty="0" smtClean="0">
                <a:solidFill>
                  <a:srgbClr val="FFFF00"/>
                </a:solidFill>
                <a:effectLst>
                  <a:outerShdw blurRad="38100" dist="38100" dir="2700000" algn="tl">
                    <a:srgbClr val="C0C0C0"/>
                  </a:outerShdw>
                </a:effectLst>
              </a:rPr>
              <a:t> </a:t>
            </a:r>
            <a:endParaRPr lang="en-US" sz="3600" dirty="0">
              <a:solidFill>
                <a:srgbClr val="FFFF00"/>
              </a:solidFill>
              <a:effectLst>
                <a:outerShdw blurRad="38100" dist="38100" dir="2700000" algn="tl">
                  <a:srgbClr val="C0C0C0"/>
                </a:outerShdw>
              </a:effectLst>
            </a:endParaRPr>
          </a:p>
        </p:txBody>
      </p:sp>
      <p:sp>
        <p:nvSpPr>
          <p:cNvPr id="4" name="Slide Number Placeholder 3"/>
          <p:cNvSpPr>
            <a:spLocks noGrp="1"/>
          </p:cNvSpPr>
          <p:nvPr>
            <p:ph type="sldNum" sz="quarter" idx="12"/>
          </p:nvPr>
        </p:nvSpPr>
        <p:spPr>
          <a:prstGeom prst="rect">
            <a:avLst/>
          </a:prstGeom>
        </p:spPr>
        <p:txBody>
          <a:bodyPr/>
          <a:lstStyle/>
          <a:p>
            <a:fld id="{864B0638-DEB4-400F-968F-F5FF12D94EB1}" type="slidenum">
              <a:rPr lang="en-US"/>
              <a:pPr/>
              <a:t>65</a:t>
            </a:fld>
            <a:endParaRPr lang="en-US"/>
          </a:p>
        </p:txBody>
      </p:sp>
      <p:sp>
        <p:nvSpPr>
          <p:cNvPr id="190467" name="Rectangle 3"/>
          <p:cNvSpPr>
            <a:spLocks noGrp="1" noChangeArrowheads="1"/>
          </p:cNvSpPr>
          <p:nvPr>
            <p:ph type="body" sz="quarter" idx="13"/>
          </p:nvPr>
        </p:nvSpPr>
        <p:spPr>
          <a:noFill/>
          <a:ln/>
        </p:spPr>
        <p:txBody>
          <a:bodyPr>
            <a:normAutofit/>
          </a:bodyPr>
          <a:lstStyle/>
          <a:p>
            <a:endParaRPr lang="en-US" sz="2800" dirty="0" smtClean="0"/>
          </a:p>
          <a:p>
            <a:pPr marL="457200" indent="-457200">
              <a:buFont typeface="Arial" pitchFamily="34" charset="0"/>
              <a:buChar char="•"/>
            </a:pPr>
            <a:r>
              <a:rPr lang="en-US" sz="2800" dirty="0" smtClean="0"/>
              <a:t>Breastfeeding </a:t>
            </a:r>
            <a:r>
              <a:rPr lang="en-US" sz="2800" dirty="0"/>
              <a:t>Duration</a:t>
            </a:r>
          </a:p>
          <a:p>
            <a:pPr marL="457200" indent="-457200">
              <a:buFont typeface="Arial" pitchFamily="34" charset="0"/>
              <a:buChar char="•"/>
            </a:pPr>
            <a:r>
              <a:rPr lang="en-US" sz="2800" dirty="0"/>
              <a:t>Non-exclusive breast-feeding</a:t>
            </a:r>
          </a:p>
          <a:p>
            <a:pPr marL="457200" indent="-457200">
              <a:buFont typeface="Arial" pitchFamily="34" charset="0"/>
              <a:buChar char="•"/>
            </a:pPr>
            <a:r>
              <a:rPr lang="en-US" sz="2800" dirty="0"/>
              <a:t>Lesions in mouth or intestine</a:t>
            </a:r>
          </a:p>
          <a:p>
            <a:pPr marL="457200" indent="-457200">
              <a:buFont typeface="Arial" pitchFamily="34" charset="0"/>
              <a:buChar char="•"/>
            </a:pPr>
            <a:r>
              <a:rPr lang="en-US" sz="2800" dirty="0"/>
              <a:t>Low </a:t>
            </a:r>
            <a:r>
              <a:rPr lang="en-US" sz="2800" dirty="0" err="1"/>
              <a:t>birthweight</a:t>
            </a:r>
            <a:endParaRPr lang="en-US" sz="2800" dirty="0"/>
          </a:p>
          <a:p>
            <a:pPr marL="457200" indent="-457200">
              <a:buFont typeface="Arial" pitchFamily="34" charset="0"/>
              <a:buChar char="•"/>
            </a:pPr>
            <a:r>
              <a:rPr lang="en-US" sz="2800" dirty="0"/>
              <a:t>Prematurity</a:t>
            </a:r>
          </a:p>
          <a:p>
            <a:endParaRPr lang="en-US" sz="2800" dirty="0"/>
          </a:p>
        </p:txBody>
      </p:sp>
    </p:spTree>
    <p:extLst>
      <p:ext uri="{BB962C8B-B14F-4D97-AF65-F5344CB8AC3E}">
        <p14:creationId xmlns:p14="http://schemas.microsoft.com/office/powerpoint/2010/main" val="26404465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046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0467">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0467">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0467">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04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 name="Slide Number Placeholder 9"/>
          <p:cNvSpPr>
            <a:spLocks noGrp="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39F9C1D-CF6B-4A9E-9689-F80EF2DF3576}" type="slidenum">
              <a:rPr lang="en-US" smtClean="0"/>
              <a:pPr eaLnBrk="1" hangingPunct="1"/>
              <a:t>66</a:t>
            </a:fld>
            <a:endParaRPr lang="en-US" smtClean="0"/>
          </a:p>
        </p:txBody>
      </p:sp>
      <p:graphicFrame>
        <p:nvGraphicFramePr>
          <p:cNvPr id="3074" name="Object 3"/>
          <p:cNvGraphicFramePr>
            <a:graphicFrameLocks noGrp="1" noChangeAspect="1"/>
          </p:cNvGraphicFramePr>
          <p:nvPr>
            <p:ph type="chart" idx="4294967295"/>
          </p:nvPr>
        </p:nvGraphicFramePr>
        <p:xfrm>
          <a:off x="0" y="1219200"/>
          <a:ext cx="8128000" cy="4341813"/>
        </p:xfrm>
        <a:graphic>
          <a:graphicData uri="http://schemas.openxmlformats.org/presentationml/2006/ole">
            <mc:AlternateContent xmlns:mc="http://schemas.openxmlformats.org/markup-compatibility/2006">
              <mc:Choice xmlns:v="urn:schemas-microsoft-com:vml" Requires="v">
                <p:oleObj spid="_x0000_s4138" name="Chart" r:id="rId4" imgW="8772538" imgH="4686317" progId="MSGraph.Chart.8">
                  <p:embed followColorScheme="full"/>
                </p:oleObj>
              </mc:Choice>
              <mc:Fallback>
                <p:oleObj name="Chart" r:id="rId4" imgW="8772538" imgH="4686317" progId="MSGraph.Chart.8">
                  <p:embed followColorScheme="full"/>
                  <p:pic>
                    <p:nvPicPr>
                      <p:cNvPr id="0" name=""/>
                      <p:cNvPicPr>
                        <a:picLocks noChangeAspect="1" noChangeArrowheads="1"/>
                      </p:cNvPicPr>
                      <p:nvPr/>
                    </p:nvPicPr>
                    <p:blipFill>
                      <a:blip r:embed="rId5"/>
                      <a:srcRect/>
                      <a:stretch>
                        <a:fillRect/>
                      </a:stretch>
                    </p:blipFill>
                    <p:spPr bwMode="auto">
                      <a:xfrm>
                        <a:off x="0" y="1219200"/>
                        <a:ext cx="8128000" cy="4341813"/>
                      </a:xfrm>
                      <a:prstGeom prst="rect">
                        <a:avLst/>
                      </a:prstGeom>
                    </p:spPr>
                  </p:pic>
                </p:oleObj>
              </mc:Fallback>
            </mc:AlternateContent>
          </a:graphicData>
        </a:graphic>
      </p:graphicFrame>
      <p:sp>
        <p:nvSpPr>
          <p:cNvPr id="3075" name="Text Box 5"/>
          <p:cNvSpPr txBox="1">
            <a:spLocks noChangeArrowheads="1"/>
          </p:cNvSpPr>
          <p:nvPr/>
        </p:nvSpPr>
        <p:spPr bwMode="auto">
          <a:xfrm>
            <a:off x="1219200" y="5562600"/>
            <a:ext cx="2057400" cy="7699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2200" b="1" dirty="0"/>
              <a:t>Early BF Transmission</a:t>
            </a:r>
          </a:p>
        </p:txBody>
      </p:sp>
      <p:sp>
        <p:nvSpPr>
          <p:cNvPr id="3076" name="Text Box 6"/>
          <p:cNvSpPr txBox="1">
            <a:spLocks noChangeArrowheads="1"/>
          </p:cNvSpPr>
          <p:nvPr/>
        </p:nvSpPr>
        <p:spPr bwMode="auto">
          <a:xfrm>
            <a:off x="4495800" y="5715000"/>
            <a:ext cx="3256128" cy="4270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200" b="1"/>
              <a:t>Late BF Transmission</a:t>
            </a:r>
          </a:p>
        </p:txBody>
      </p:sp>
      <p:sp>
        <p:nvSpPr>
          <p:cNvPr id="3077" name="Line 7"/>
          <p:cNvSpPr>
            <a:spLocks noChangeShapeType="1"/>
          </p:cNvSpPr>
          <p:nvPr/>
        </p:nvSpPr>
        <p:spPr bwMode="auto">
          <a:xfrm flipH="1">
            <a:off x="2133600" y="2209800"/>
            <a:ext cx="3962400" cy="16764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lstStyle/>
          <a:p>
            <a:endParaRPr lang="en-US"/>
          </a:p>
        </p:txBody>
      </p:sp>
      <p:sp>
        <p:nvSpPr>
          <p:cNvPr id="3078" name="Line 8"/>
          <p:cNvSpPr>
            <a:spLocks noChangeShapeType="1"/>
          </p:cNvSpPr>
          <p:nvPr/>
        </p:nvSpPr>
        <p:spPr bwMode="auto">
          <a:xfrm flipH="1">
            <a:off x="2209800" y="2971800"/>
            <a:ext cx="990600" cy="1676400"/>
          </a:xfrm>
          <a:prstGeom prst="line">
            <a:avLst/>
          </a:prstGeom>
          <a:noFill/>
          <a:ln w="50800">
            <a:solidFill>
              <a:srgbClr val="CC0000"/>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3079" name="Line 9"/>
          <p:cNvSpPr>
            <a:spLocks noChangeShapeType="1"/>
          </p:cNvSpPr>
          <p:nvPr/>
        </p:nvSpPr>
        <p:spPr bwMode="auto">
          <a:xfrm>
            <a:off x="3200400" y="3962400"/>
            <a:ext cx="5181600" cy="0"/>
          </a:xfrm>
          <a:prstGeom prst="line">
            <a:avLst/>
          </a:prstGeom>
          <a:noFill/>
          <a:ln w="50800">
            <a:solidFill>
              <a:srgbClr val="CC0000"/>
            </a:solidFill>
            <a:prstDash val="lgDash"/>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3080" name="Text Box 10"/>
          <p:cNvSpPr txBox="1">
            <a:spLocks noChangeArrowheads="1"/>
          </p:cNvSpPr>
          <p:nvPr/>
        </p:nvSpPr>
        <p:spPr bwMode="auto">
          <a:xfrm>
            <a:off x="2971800" y="2514600"/>
            <a:ext cx="920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highest</a:t>
            </a:r>
          </a:p>
        </p:txBody>
      </p:sp>
      <p:sp>
        <p:nvSpPr>
          <p:cNvPr id="11" name="TextBox 10"/>
          <p:cNvSpPr txBox="1">
            <a:spLocks noChangeArrowheads="1"/>
          </p:cNvSpPr>
          <p:nvPr/>
        </p:nvSpPr>
        <p:spPr bwMode="auto">
          <a:xfrm>
            <a:off x="1600200" y="304800"/>
            <a:ext cx="7543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ZA" sz="2800" dirty="0">
                <a:solidFill>
                  <a:srgbClr val="FFFF00"/>
                </a:solidFill>
              </a:rPr>
              <a:t>Most breastfeeding transmission occurs early</a:t>
            </a:r>
            <a:endParaRPr lang="en-GB" sz="2800" dirty="0">
              <a:solidFill>
                <a:srgbClr val="FFFF00"/>
              </a:solidFill>
            </a:endParaRPr>
          </a:p>
        </p:txBody>
      </p:sp>
    </p:spTree>
    <p:extLst>
      <p:ext uri="{BB962C8B-B14F-4D97-AF65-F5344CB8AC3E}">
        <p14:creationId xmlns:p14="http://schemas.microsoft.com/office/powerpoint/2010/main" val="5969008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linds(horizontal)">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1026"/>
          <p:cNvSpPr>
            <a:spLocks noGrp="1" noChangeArrowheads="1"/>
          </p:cNvSpPr>
          <p:nvPr>
            <p:ph type="title"/>
          </p:nvPr>
        </p:nvSpPr>
        <p:spPr>
          <a:ln/>
        </p:spPr>
        <p:txBody>
          <a:bodyPr lIns="91440" tIns="45720" bIns="45720">
            <a:noAutofit/>
          </a:bodyPr>
          <a:lstStyle/>
          <a:p>
            <a:pPr algn="l"/>
            <a:r>
              <a:rPr lang="en-US" sz="3200" b="1" dirty="0">
                <a:solidFill>
                  <a:srgbClr val="FFFF00"/>
                </a:solidFill>
              </a:rPr>
              <a:t>Mixed Feeding vs. Exclusive Breastfeeding</a:t>
            </a:r>
            <a:r>
              <a:rPr lang="en-US" sz="4400" dirty="0">
                <a:solidFill>
                  <a:srgbClr val="FFFF00"/>
                </a:solidFill>
              </a:rPr>
              <a:t> </a:t>
            </a:r>
          </a:p>
        </p:txBody>
      </p:sp>
      <p:sp>
        <p:nvSpPr>
          <p:cNvPr id="4" name="Slide Number Placeholder 1"/>
          <p:cNvSpPr>
            <a:spLocks noGrp="1"/>
          </p:cNvSpPr>
          <p:nvPr>
            <p:ph type="sldNum" sz="quarter" idx="12"/>
          </p:nvPr>
        </p:nvSpPr>
        <p:spPr/>
        <p:txBody>
          <a:bodyPr/>
          <a:lstStyle/>
          <a:p>
            <a:fld id="{5718EDDC-AC5E-467B-ACFC-00AC0922C836}" type="slidenum">
              <a:rPr lang="en-US"/>
              <a:pPr/>
              <a:t>67</a:t>
            </a:fld>
            <a:endParaRPr lang="en-US"/>
          </a:p>
        </p:txBody>
      </p:sp>
      <p:graphicFrame>
        <p:nvGraphicFramePr>
          <p:cNvPr id="191491" name="Object 3"/>
          <p:cNvGraphicFramePr>
            <a:graphicFrameLocks noGrp="1" noChangeAspect="1"/>
          </p:cNvGraphicFramePr>
          <p:nvPr>
            <p:ph type="chart" idx="4294967295"/>
            <p:extLst>
              <p:ext uri="{D42A27DB-BD31-4B8C-83A1-F6EECF244321}">
                <p14:modId xmlns:p14="http://schemas.microsoft.com/office/powerpoint/2010/main" val="2382040858"/>
              </p:ext>
            </p:extLst>
          </p:nvPr>
        </p:nvGraphicFramePr>
        <p:xfrm>
          <a:off x="641444" y="1373875"/>
          <a:ext cx="8065827" cy="5377218"/>
        </p:xfrm>
        <a:graphic>
          <a:graphicData uri="http://schemas.openxmlformats.org/presentationml/2006/ole">
            <mc:AlternateContent xmlns:mc="http://schemas.openxmlformats.org/markup-compatibility/2006">
              <mc:Choice xmlns:v="urn:schemas-microsoft-com:vml" Requires="v">
                <p:oleObj spid="_x0000_s5162" name="Chart" r:id="rId4" imgW="7772408" imgH="4114867" progId="MSGraph.Chart.8">
                  <p:embed followColorScheme="full"/>
                </p:oleObj>
              </mc:Choice>
              <mc:Fallback>
                <p:oleObj name="Chart" r:id="rId4" imgW="7772408" imgH="4114867" progId="MSGraph.Chart.8">
                  <p:embed followColorScheme="full"/>
                  <p:pic>
                    <p:nvPicPr>
                      <p:cNvPr id="0" name=""/>
                      <p:cNvPicPr>
                        <a:picLocks noChangeAspect="1" noChangeArrowheads="1"/>
                      </p:cNvPicPr>
                      <p:nvPr/>
                    </p:nvPicPr>
                    <p:blipFill>
                      <a:blip r:embed="rId5"/>
                      <a:srcRect/>
                      <a:stretch>
                        <a:fillRect/>
                      </a:stretch>
                    </p:blipFill>
                    <p:spPr bwMode="auto">
                      <a:xfrm>
                        <a:off x="641444" y="1373875"/>
                        <a:ext cx="8065827" cy="5377218"/>
                      </a:xfrm>
                      <a:prstGeom prst="rect">
                        <a:avLst/>
                      </a:prstGeom>
                      <a:solidFill>
                        <a:schemeClr val="bg1"/>
                      </a:solidFill>
                      <a:ln>
                        <a:solidFill>
                          <a:schemeClr val="tx1"/>
                        </a:solidFill>
                      </a:ln>
                    </p:spPr>
                  </p:pic>
                </p:oleObj>
              </mc:Fallback>
            </mc:AlternateContent>
          </a:graphicData>
        </a:graphic>
      </p:graphicFrame>
    </p:spTree>
    <p:extLst>
      <p:ext uri="{BB962C8B-B14F-4D97-AF65-F5344CB8AC3E}">
        <p14:creationId xmlns:p14="http://schemas.microsoft.com/office/powerpoint/2010/main" val="1059206017"/>
      </p:ext>
    </p:extLst>
  </p:cSld>
  <p:clrMapOvr>
    <a:masterClrMapping/>
  </p:clrMapOvr>
  <p:transition spd="med">
    <p:split orient="vert"/>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p:txBody>
          <a:bodyPr>
            <a:normAutofit/>
          </a:bodyPr>
          <a:lstStyle/>
          <a:p>
            <a:pPr algn="ctr"/>
            <a:r>
              <a:rPr lang="en-US" sz="3600" dirty="0">
                <a:solidFill>
                  <a:srgbClr val="FFFF00"/>
                </a:solidFill>
              </a:rPr>
              <a:t>PMTCT </a:t>
            </a:r>
            <a:r>
              <a:rPr lang="en-US" sz="3600" dirty="0" smtClean="0">
                <a:solidFill>
                  <a:srgbClr val="FFFF00"/>
                </a:solidFill>
              </a:rPr>
              <a:t>Strategies</a:t>
            </a:r>
            <a:endParaRPr lang="en-US" sz="3600" dirty="0">
              <a:solidFill>
                <a:srgbClr val="FFFF00"/>
              </a:solidFill>
            </a:endParaRPr>
          </a:p>
        </p:txBody>
      </p:sp>
      <p:sp>
        <p:nvSpPr>
          <p:cNvPr id="3" name="Slide Number Placeholder 3"/>
          <p:cNvSpPr>
            <a:spLocks noGrp="1"/>
          </p:cNvSpPr>
          <p:nvPr>
            <p:ph type="sldNum" sz="quarter" idx="12"/>
          </p:nvPr>
        </p:nvSpPr>
        <p:spPr/>
        <p:txBody>
          <a:bodyPr/>
          <a:lstStyle/>
          <a:p>
            <a:fld id="{D698167F-4C25-427C-9FB7-92CA911EFC5E}" type="slidenum">
              <a:rPr lang="en-US"/>
              <a:pPr/>
              <a:t>68</a:t>
            </a:fld>
            <a:endParaRPr lang="en-US"/>
          </a:p>
        </p:txBody>
      </p:sp>
      <p:pic>
        <p:nvPicPr>
          <p:cNvPr id="6" name="Picture 2" descr="oralsyrin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710531"/>
            <a:ext cx="7010400" cy="461883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29746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036" name="Rectangle 148"/>
          <p:cNvSpPr>
            <a:spLocks noChangeArrowheads="1"/>
          </p:cNvSpPr>
          <p:nvPr/>
        </p:nvSpPr>
        <p:spPr bwMode="auto">
          <a:xfrm>
            <a:off x="6324600" y="2438400"/>
            <a:ext cx="2286000" cy="1981200"/>
          </a:xfrm>
          <a:prstGeom prst="rect">
            <a:avLst/>
          </a:prstGeom>
          <a:solidFill>
            <a:schemeClr val="accent5">
              <a:lumMod val="20000"/>
              <a:lumOff val="80000"/>
            </a:schemeClr>
          </a:solidFill>
          <a:ln w="9525">
            <a:solidFill>
              <a:schemeClr val="tx1"/>
            </a:solidFill>
            <a:miter lim="800000"/>
            <a:headEnd/>
            <a:tailEnd/>
          </a:ln>
          <a:effectLst/>
        </p:spPr>
        <p:txBody>
          <a:bodyPr wrap="none" anchor="ctr"/>
          <a:lstStyle/>
          <a:p>
            <a:pPr fontAlgn="auto">
              <a:spcBef>
                <a:spcPts val="0"/>
              </a:spcBef>
              <a:spcAft>
                <a:spcPts val="0"/>
              </a:spcAft>
              <a:defRPr/>
            </a:pPr>
            <a:endParaRPr lang="en-GB">
              <a:latin typeface="+mn-lt"/>
              <a:cs typeface="+mn-cs"/>
            </a:endParaRPr>
          </a:p>
        </p:txBody>
      </p:sp>
      <p:sp>
        <p:nvSpPr>
          <p:cNvPr id="38034" name="Rectangle 146"/>
          <p:cNvSpPr>
            <a:spLocks noChangeArrowheads="1"/>
          </p:cNvSpPr>
          <p:nvPr/>
        </p:nvSpPr>
        <p:spPr bwMode="auto">
          <a:xfrm>
            <a:off x="1600200" y="2438400"/>
            <a:ext cx="2057400" cy="1981200"/>
          </a:xfrm>
          <a:prstGeom prst="rect">
            <a:avLst/>
          </a:prstGeom>
          <a:solidFill>
            <a:schemeClr val="accent5">
              <a:lumMod val="20000"/>
              <a:lumOff val="80000"/>
            </a:schemeClr>
          </a:solidFill>
          <a:ln w="9525">
            <a:solidFill>
              <a:schemeClr val="tx1"/>
            </a:solidFill>
            <a:miter lim="800000"/>
            <a:headEnd/>
            <a:tailEnd/>
          </a:ln>
          <a:effectLst/>
        </p:spPr>
        <p:txBody>
          <a:bodyPr wrap="none" anchor="ctr"/>
          <a:lstStyle/>
          <a:p>
            <a:pPr fontAlgn="auto">
              <a:spcBef>
                <a:spcPts val="0"/>
              </a:spcBef>
              <a:spcAft>
                <a:spcPts val="0"/>
              </a:spcAft>
              <a:defRPr/>
            </a:pPr>
            <a:endParaRPr lang="en-GB">
              <a:latin typeface="+mn-lt"/>
              <a:cs typeface="+mn-cs"/>
            </a:endParaRPr>
          </a:p>
        </p:txBody>
      </p:sp>
      <p:sp>
        <p:nvSpPr>
          <p:cNvPr id="38035" name="Rectangle 147"/>
          <p:cNvSpPr>
            <a:spLocks noChangeArrowheads="1"/>
          </p:cNvSpPr>
          <p:nvPr/>
        </p:nvSpPr>
        <p:spPr bwMode="auto">
          <a:xfrm>
            <a:off x="3886200" y="2438400"/>
            <a:ext cx="2286000" cy="1981200"/>
          </a:xfrm>
          <a:prstGeom prst="rect">
            <a:avLst/>
          </a:prstGeom>
          <a:solidFill>
            <a:schemeClr val="accent5">
              <a:lumMod val="20000"/>
              <a:lumOff val="80000"/>
            </a:schemeClr>
          </a:solidFill>
          <a:ln w="9525">
            <a:solidFill>
              <a:schemeClr val="tx1"/>
            </a:solidFill>
            <a:miter lim="800000"/>
            <a:headEnd/>
            <a:tailEnd/>
          </a:ln>
          <a:effectLst/>
        </p:spPr>
        <p:txBody>
          <a:bodyPr wrap="none" anchor="ctr"/>
          <a:lstStyle/>
          <a:p>
            <a:pPr fontAlgn="auto">
              <a:spcBef>
                <a:spcPts val="0"/>
              </a:spcBef>
              <a:spcAft>
                <a:spcPts val="0"/>
              </a:spcAft>
              <a:defRPr/>
            </a:pPr>
            <a:endParaRPr lang="en-GB">
              <a:latin typeface="+mn-lt"/>
              <a:cs typeface="+mn-cs"/>
            </a:endParaRPr>
          </a:p>
        </p:txBody>
      </p:sp>
      <p:sp>
        <p:nvSpPr>
          <p:cNvPr id="36869" name="Rectangle 6"/>
          <p:cNvSpPr>
            <a:spLocks noGrp="1" noChangeArrowheads="1"/>
          </p:cNvSpPr>
          <p:nvPr>
            <p:ph type="title"/>
          </p:nvPr>
        </p:nvSpPr>
        <p:spPr/>
        <p:txBody>
          <a:bodyPr>
            <a:normAutofit/>
          </a:bodyPr>
          <a:lstStyle/>
          <a:p>
            <a:pPr eaLnBrk="1" fontAlgn="auto" hangingPunct="1">
              <a:spcAft>
                <a:spcPts val="0"/>
              </a:spcAft>
              <a:defRPr/>
            </a:pPr>
            <a:r>
              <a:rPr lang="en-ZA" sz="3600" dirty="0" smtClean="0">
                <a:solidFill>
                  <a:srgbClr val="FFFF00"/>
                </a:solidFill>
              </a:rPr>
              <a:t>Comprehensive Approach to PMTCT</a:t>
            </a:r>
            <a:endParaRPr lang="en-GB" sz="3600" dirty="0" smtClean="0">
              <a:solidFill>
                <a:srgbClr val="FFFF00"/>
              </a:solidFill>
            </a:endParaRPr>
          </a:p>
        </p:txBody>
      </p:sp>
      <p:sp>
        <p:nvSpPr>
          <p:cNvPr id="34822" name="Text Box 136"/>
          <p:cNvSpPr txBox="1">
            <a:spLocks noChangeArrowheads="1"/>
          </p:cNvSpPr>
          <p:nvPr/>
        </p:nvSpPr>
        <p:spPr bwMode="auto">
          <a:xfrm>
            <a:off x="1600200" y="2667000"/>
            <a:ext cx="3276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endParaRPr lang="en-GB">
              <a:latin typeface="Lucida Sans Unicode" pitchFamily="34" charset="0"/>
            </a:endParaRPr>
          </a:p>
        </p:txBody>
      </p:sp>
      <p:sp>
        <p:nvSpPr>
          <p:cNvPr id="34823" name="Text Box 138"/>
          <p:cNvSpPr txBox="1">
            <a:spLocks noChangeArrowheads="1"/>
          </p:cNvSpPr>
          <p:nvPr/>
        </p:nvSpPr>
        <p:spPr bwMode="auto">
          <a:xfrm>
            <a:off x="6324600" y="2438400"/>
            <a:ext cx="23622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20000"/>
              </a:spcBef>
            </a:pPr>
            <a:r>
              <a:rPr lang="en-US" sz="2000" b="1" dirty="0">
                <a:latin typeface="Lucida Sans Unicode" pitchFamily="34" charset="0"/>
              </a:rPr>
              <a:t>Prevention of HIV transmission from women infected with HIV to their infants</a:t>
            </a:r>
          </a:p>
        </p:txBody>
      </p:sp>
      <p:sp>
        <p:nvSpPr>
          <p:cNvPr id="34824" name="Text Box 140"/>
          <p:cNvSpPr txBox="1">
            <a:spLocks noChangeArrowheads="1"/>
          </p:cNvSpPr>
          <p:nvPr/>
        </p:nvSpPr>
        <p:spPr bwMode="auto">
          <a:xfrm>
            <a:off x="3905511" y="2438400"/>
            <a:ext cx="2209800" cy="1938338"/>
          </a:xfrm>
          <a:prstGeom prst="rect">
            <a:avLst/>
          </a:prstGeom>
          <a:solidFill>
            <a:schemeClr val="accent5">
              <a:lumMod val="20000"/>
              <a:lumOff val="80000"/>
            </a:schemeClr>
          </a:solid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000" b="1" dirty="0">
                <a:latin typeface="Lucida Sans Unicode" pitchFamily="34" charset="0"/>
              </a:rPr>
              <a:t>Prevention of unintended pregnancies among women infected with HIV</a:t>
            </a:r>
          </a:p>
        </p:txBody>
      </p:sp>
      <p:sp>
        <p:nvSpPr>
          <p:cNvPr id="34825" name="Text Box 141"/>
          <p:cNvSpPr txBox="1">
            <a:spLocks noChangeArrowheads="1"/>
          </p:cNvSpPr>
          <p:nvPr/>
        </p:nvSpPr>
        <p:spPr bwMode="auto">
          <a:xfrm>
            <a:off x="1752600" y="2590800"/>
            <a:ext cx="1828800" cy="134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20000"/>
              </a:spcBef>
            </a:pPr>
            <a:r>
              <a:rPr lang="en-US" sz="2000" b="1" dirty="0">
                <a:latin typeface="Lucida Sans Unicode" pitchFamily="34" charset="0"/>
              </a:rPr>
              <a:t>Prevention of primary HIV infection</a:t>
            </a:r>
          </a:p>
          <a:p>
            <a:pPr eaLnBrk="1" hangingPunct="1">
              <a:spcBef>
                <a:spcPct val="20000"/>
              </a:spcBef>
            </a:pPr>
            <a:endParaRPr lang="en-US" dirty="0">
              <a:latin typeface="Lucida Sans Unicode" pitchFamily="34" charset="0"/>
            </a:endParaRPr>
          </a:p>
        </p:txBody>
      </p:sp>
      <p:sp>
        <p:nvSpPr>
          <p:cNvPr id="38030" name="Text Box 142"/>
          <p:cNvSpPr txBox="1">
            <a:spLocks noChangeArrowheads="1"/>
          </p:cNvSpPr>
          <p:nvPr/>
        </p:nvSpPr>
        <p:spPr bwMode="auto">
          <a:xfrm>
            <a:off x="1600200" y="4800600"/>
            <a:ext cx="7010400" cy="904875"/>
          </a:xfrm>
          <a:prstGeom prst="rect">
            <a:avLst/>
          </a:prstGeom>
          <a:solidFill>
            <a:schemeClr val="accent5">
              <a:lumMod val="20000"/>
              <a:lumOff val="80000"/>
            </a:schemeClr>
          </a:solidFill>
          <a:ln w="9525">
            <a:solidFill>
              <a:schemeClr val="tx1"/>
            </a:solidFill>
            <a:miter lim="800000"/>
            <a:headEnd/>
            <a:tailEnd/>
          </a:ln>
          <a:effectLst/>
        </p:spPr>
        <p:txBody>
          <a:bodyPr>
            <a:spAutoFit/>
          </a:bodyPr>
          <a:lstStyle/>
          <a:p>
            <a:pPr algn="ctr" fontAlgn="auto">
              <a:spcBef>
                <a:spcPct val="20000"/>
              </a:spcBef>
              <a:spcAft>
                <a:spcPts val="0"/>
              </a:spcAft>
              <a:defRPr/>
            </a:pPr>
            <a:r>
              <a:rPr lang="en-US" b="1" dirty="0">
                <a:latin typeface="+mn-lt"/>
                <a:cs typeface="+mn-cs"/>
              </a:rPr>
              <a:t>Provision of Treatment, Care, and Support to</a:t>
            </a:r>
          </a:p>
          <a:p>
            <a:pPr algn="ctr" fontAlgn="auto">
              <a:spcBef>
                <a:spcPct val="20000"/>
              </a:spcBef>
              <a:spcAft>
                <a:spcPts val="0"/>
              </a:spcAft>
              <a:defRPr/>
            </a:pPr>
            <a:r>
              <a:rPr lang="en-US" b="1" dirty="0">
                <a:latin typeface="+mn-lt"/>
                <a:cs typeface="+mn-cs"/>
              </a:rPr>
              <a:t>Women Infected with HIV and their Families</a:t>
            </a:r>
          </a:p>
        </p:txBody>
      </p:sp>
    </p:spTree>
    <p:extLst>
      <p:ext uri="{BB962C8B-B14F-4D97-AF65-F5344CB8AC3E}">
        <p14:creationId xmlns:p14="http://schemas.microsoft.com/office/powerpoint/2010/main" val="6212622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p:txBody>
          <a:bodyPr>
            <a:normAutofit/>
          </a:bodyPr>
          <a:lstStyle/>
          <a:p>
            <a:r>
              <a:rPr lang="en-US" sz="3600" dirty="0" smtClean="0">
                <a:solidFill>
                  <a:srgbClr val="FFFF00"/>
                </a:solidFill>
              </a:rPr>
              <a:t>Principles of Antiretroviral Rx</a:t>
            </a:r>
            <a:endParaRPr lang="en-US" sz="3600" dirty="0">
              <a:solidFill>
                <a:srgbClr val="FFFF00"/>
              </a:solidFill>
            </a:endParaRPr>
          </a:p>
        </p:txBody>
      </p:sp>
      <p:sp>
        <p:nvSpPr>
          <p:cNvPr id="2" name="Content Placeholder 1"/>
          <p:cNvSpPr>
            <a:spLocks noGrp="1"/>
          </p:cNvSpPr>
          <p:nvPr>
            <p:ph type="body" sz="quarter" idx="13"/>
          </p:nvPr>
        </p:nvSpPr>
        <p:spPr>
          <a:xfrm>
            <a:off x="511174" y="1311275"/>
            <a:ext cx="8223307" cy="5075877"/>
          </a:xfrm>
        </p:spPr>
        <p:txBody>
          <a:bodyPr>
            <a:normAutofit/>
          </a:bodyPr>
          <a:lstStyle/>
          <a:p>
            <a:pPr>
              <a:lnSpc>
                <a:spcPct val="100000"/>
              </a:lnSpc>
            </a:pPr>
            <a:r>
              <a:rPr lang="en-US" sz="2800" dirty="0"/>
              <a:t>Continuous therapy</a:t>
            </a:r>
          </a:p>
          <a:p>
            <a:pPr marL="782638" lvl="1">
              <a:lnSpc>
                <a:spcPct val="100000"/>
              </a:lnSpc>
            </a:pPr>
            <a:r>
              <a:rPr lang="en-US" sz="2400" dirty="0"/>
              <a:t>Medicines must be taken indefinitely</a:t>
            </a:r>
          </a:p>
          <a:p>
            <a:pPr marL="782638" lvl="1">
              <a:lnSpc>
                <a:spcPct val="100000"/>
              </a:lnSpc>
            </a:pPr>
            <a:r>
              <a:rPr lang="en-US" sz="2400" dirty="0"/>
              <a:t>Medication adherence is critical</a:t>
            </a:r>
          </a:p>
          <a:p>
            <a:pPr marL="109728" indent="0">
              <a:lnSpc>
                <a:spcPct val="100000"/>
              </a:lnSpc>
              <a:buNone/>
            </a:pPr>
            <a:endParaRPr lang="en-US" sz="2800" dirty="0" smtClean="0"/>
          </a:p>
          <a:p>
            <a:pPr>
              <a:lnSpc>
                <a:spcPct val="100000"/>
              </a:lnSpc>
            </a:pPr>
            <a:r>
              <a:rPr lang="en-US" sz="2800" b="1" i="1" dirty="0" smtClean="0">
                <a:solidFill>
                  <a:srgbClr val="92D050"/>
                </a:solidFill>
              </a:rPr>
              <a:t>HAART </a:t>
            </a:r>
            <a:r>
              <a:rPr lang="en-US" sz="2800" b="1" i="1" dirty="0">
                <a:solidFill>
                  <a:srgbClr val="92D050"/>
                </a:solidFill>
              </a:rPr>
              <a:t>is </a:t>
            </a:r>
            <a:r>
              <a:rPr lang="en-US" sz="2800" b="1" i="1" dirty="0" smtClean="0">
                <a:solidFill>
                  <a:srgbClr val="92D050"/>
                </a:solidFill>
              </a:rPr>
              <a:t>never </a:t>
            </a:r>
            <a:r>
              <a:rPr lang="en-US" sz="2800" b="1" i="1" dirty="0">
                <a:solidFill>
                  <a:srgbClr val="92D050"/>
                </a:solidFill>
              </a:rPr>
              <a:t>an </a:t>
            </a:r>
            <a:r>
              <a:rPr lang="en-US" sz="2800" b="1" i="1" dirty="0" smtClean="0">
                <a:solidFill>
                  <a:srgbClr val="92D050"/>
                </a:solidFill>
              </a:rPr>
              <a:t>emergency!</a:t>
            </a:r>
            <a:endParaRPr lang="en-US" sz="2800" b="1" i="1" dirty="0">
              <a:solidFill>
                <a:srgbClr val="92D050"/>
              </a:solidFill>
            </a:endParaRPr>
          </a:p>
          <a:p>
            <a:pPr marL="782638" lvl="1">
              <a:lnSpc>
                <a:spcPct val="100000"/>
              </a:lnSpc>
            </a:pPr>
            <a:r>
              <a:rPr lang="en-US" sz="2400" dirty="0"/>
              <a:t>Treat TB, acute and opportunistic infections </a:t>
            </a:r>
            <a:r>
              <a:rPr lang="en-US" sz="2400" dirty="0" smtClean="0"/>
              <a:t>first</a:t>
            </a:r>
          </a:p>
          <a:p>
            <a:pPr marL="782638" lvl="1">
              <a:lnSpc>
                <a:spcPct val="100000"/>
              </a:lnSpc>
            </a:pPr>
            <a:r>
              <a:rPr lang="en-US" sz="2400" dirty="0" smtClean="0"/>
              <a:t>Start appropriate prophylaxis</a:t>
            </a:r>
          </a:p>
          <a:p>
            <a:pPr marL="782638" lvl="1">
              <a:lnSpc>
                <a:spcPct val="100000"/>
              </a:lnSpc>
            </a:pPr>
            <a:r>
              <a:rPr lang="en-US" sz="2400" dirty="0" smtClean="0"/>
              <a:t>Adherence counseling</a:t>
            </a:r>
          </a:p>
          <a:p>
            <a:pPr marL="782638" lvl="1">
              <a:lnSpc>
                <a:spcPct val="100000"/>
              </a:lnSpc>
            </a:pPr>
            <a:r>
              <a:rPr lang="en-US" sz="2400" b="1" u="sng" dirty="0" smtClean="0"/>
              <a:t>Two Exceptions</a:t>
            </a:r>
            <a:r>
              <a:rPr lang="en-US" sz="2400" b="1" dirty="0" smtClean="0"/>
              <a:t>:  </a:t>
            </a:r>
          </a:p>
          <a:p>
            <a:pPr marL="1182688" lvl="2"/>
            <a:r>
              <a:rPr lang="en-US" dirty="0" smtClean="0">
                <a:solidFill>
                  <a:schemeClr val="bg1"/>
                </a:solidFill>
              </a:rPr>
              <a:t>PMTCT </a:t>
            </a:r>
          </a:p>
          <a:p>
            <a:pPr marL="1182688" lvl="2"/>
            <a:r>
              <a:rPr lang="en-US" dirty="0" smtClean="0">
                <a:solidFill>
                  <a:schemeClr val="bg1"/>
                </a:solidFill>
              </a:rPr>
              <a:t>PEP</a:t>
            </a:r>
            <a:endParaRPr lang="en-US" dirty="0"/>
          </a:p>
        </p:txBody>
      </p:sp>
    </p:spTree>
    <p:extLst>
      <p:ext uri="{BB962C8B-B14F-4D97-AF65-F5344CB8AC3E}">
        <p14:creationId xmlns:p14="http://schemas.microsoft.com/office/powerpoint/2010/main" val="305752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p:txBody>
          <a:bodyPr>
            <a:noAutofit/>
          </a:bodyPr>
          <a:lstStyle/>
          <a:p>
            <a:pPr algn="l"/>
            <a:r>
              <a:rPr lang="en-US" sz="2800" dirty="0">
                <a:solidFill>
                  <a:srgbClr val="FFFF00"/>
                </a:solidFill>
              </a:rPr>
              <a:t>Interventions to decrease </a:t>
            </a:r>
            <a:r>
              <a:rPr lang="en-US" sz="2800" dirty="0" smtClean="0">
                <a:solidFill>
                  <a:srgbClr val="FFFF00"/>
                </a:solidFill>
              </a:rPr>
              <a:t>risk </a:t>
            </a:r>
            <a:r>
              <a:rPr lang="en-US" sz="2800" dirty="0">
                <a:solidFill>
                  <a:srgbClr val="FFFF00"/>
                </a:solidFill>
              </a:rPr>
              <a:t>of HIV </a:t>
            </a:r>
            <a:r>
              <a:rPr lang="en-US" sz="2800" dirty="0" smtClean="0">
                <a:solidFill>
                  <a:srgbClr val="FFFF00"/>
                </a:solidFill>
              </a:rPr>
              <a:t>transmission —</a:t>
            </a:r>
            <a:r>
              <a:rPr lang="en-US" sz="2800" dirty="0">
                <a:solidFill>
                  <a:srgbClr val="FFFF00"/>
                </a:solidFill>
              </a:rPr>
              <a:t>global perspective</a:t>
            </a:r>
          </a:p>
        </p:txBody>
      </p:sp>
      <p:pic>
        <p:nvPicPr>
          <p:cNvPr id="1781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428750"/>
            <a:ext cx="6934200" cy="5211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79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Rectangle 4"/>
          <p:cNvSpPr>
            <a:spLocks noGrp="1" noChangeArrowheads="1"/>
          </p:cNvSpPr>
          <p:nvPr>
            <p:ph type="title"/>
          </p:nvPr>
        </p:nvSpPr>
        <p:spPr>
          <a:ln/>
        </p:spPr>
        <p:txBody>
          <a:bodyPr lIns="25400" tIns="25400" rIns="5078" bIns="25400">
            <a:noAutofit/>
          </a:bodyPr>
          <a:lstStyle/>
          <a:p>
            <a:pPr algn="l"/>
            <a:r>
              <a:rPr lang="en-US" sz="3600" dirty="0">
                <a:solidFill>
                  <a:srgbClr val="FFFF00"/>
                </a:solidFill>
              </a:rPr>
              <a:t>PMTCT: </a:t>
            </a:r>
            <a:r>
              <a:rPr lang="en-US" sz="3600" dirty="0" smtClean="0">
                <a:solidFill>
                  <a:srgbClr val="FFFF00"/>
                </a:solidFill>
              </a:rPr>
              <a:t>pregnancy</a:t>
            </a:r>
            <a:r>
              <a:rPr lang="en-US" sz="3600" dirty="0">
                <a:solidFill>
                  <a:srgbClr val="FFFF00"/>
                </a:solidFill>
              </a:rPr>
              <a:t>, labor &amp; delivery</a:t>
            </a:r>
          </a:p>
        </p:txBody>
      </p:sp>
      <p:sp>
        <p:nvSpPr>
          <p:cNvPr id="36869" name="Rectangle 5"/>
          <p:cNvSpPr>
            <a:spLocks noGrp="1" noChangeArrowheads="1"/>
          </p:cNvSpPr>
          <p:nvPr>
            <p:ph type="body" sz="quarter" idx="13"/>
          </p:nvPr>
        </p:nvSpPr>
        <p:spPr>
          <a:ln/>
        </p:spPr>
        <p:txBody>
          <a:bodyPr lIns="25400" tIns="25400" rIns="5078" bIns="25400">
            <a:noAutofit/>
          </a:bodyPr>
          <a:lstStyle/>
          <a:p>
            <a:pPr>
              <a:lnSpc>
                <a:spcPct val="100000"/>
              </a:lnSpc>
            </a:pPr>
            <a:r>
              <a:rPr lang="en-US" sz="3200" dirty="0"/>
              <a:t>Prevent new HIV </a:t>
            </a:r>
            <a:r>
              <a:rPr lang="en-US" sz="3200" dirty="0" smtClean="0"/>
              <a:t>infections </a:t>
            </a:r>
            <a:r>
              <a:rPr lang="en-US" sz="3200" dirty="0"/>
              <a:t>during pregnancy</a:t>
            </a:r>
          </a:p>
          <a:p>
            <a:pPr lvl="1"/>
            <a:r>
              <a:rPr lang="en-US" sz="2800" dirty="0" smtClean="0"/>
              <a:t>Test all </a:t>
            </a:r>
            <a:r>
              <a:rPr lang="en-US" sz="2800" dirty="0"/>
              <a:t>women </a:t>
            </a:r>
            <a:r>
              <a:rPr lang="en-US" sz="2800" dirty="0" smtClean="0"/>
              <a:t>at first ANC visit AND 3</a:t>
            </a:r>
            <a:r>
              <a:rPr lang="en-US" sz="2800" baseline="30000" dirty="0" smtClean="0"/>
              <a:t>rd</a:t>
            </a:r>
            <a:r>
              <a:rPr lang="en-US" sz="2800" dirty="0" smtClean="0"/>
              <a:t> trimester or </a:t>
            </a:r>
            <a:r>
              <a:rPr lang="en-US" sz="2800" dirty="0" smtClean="0">
                <a:solidFill>
                  <a:schemeClr val="bg1"/>
                </a:solidFill>
              </a:rPr>
              <a:t>during L&amp;D</a:t>
            </a:r>
          </a:p>
          <a:p>
            <a:pPr lvl="2">
              <a:buFont typeface="Courier New" panose="02070309020205020404" pitchFamily="49" charset="0"/>
              <a:buChar char="o"/>
            </a:pPr>
            <a:r>
              <a:rPr lang="en-US" dirty="0" smtClean="0">
                <a:solidFill>
                  <a:schemeClr val="bg1"/>
                </a:solidFill>
              </a:rPr>
              <a:t>“Opt-out” testing approach:  significantly improves HIV testing uptake</a:t>
            </a:r>
          </a:p>
          <a:p>
            <a:r>
              <a:rPr lang="en-US" sz="3200" dirty="0" smtClean="0"/>
              <a:t>Prevention of unintended pregnancies among HIV infected women</a:t>
            </a:r>
          </a:p>
          <a:p>
            <a:pPr lvl="1"/>
            <a:r>
              <a:rPr lang="en-US" sz="2800" dirty="0" smtClean="0"/>
              <a:t>Access to comprehensive reproductive health services for HIV infected women (including family planning options)</a:t>
            </a:r>
            <a:endParaRPr lang="en-US" sz="3200" dirty="0"/>
          </a:p>
        </p:txBody>
      </p:sp>
    </p:spTree>
    <p:extLst>
      <p:ext uri="{BB962C8B-B14F-4D97-AF65-F5344CB8AC3E}">
        <p14:creationId xmlns:p14="http://schemas.microsoft.com/office/powerpoint/2010/main" val="35736165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a:ln/>
        </p:spPr>
        <p:txBody>
          <a:bodyPr lIns="25400" tIns="25400" rIns="5078" bIns="25400">
            <a:noAutofit/>
          </a:bodyPr>
          <a:lstStyle/>
          <a:p>
            <a:pPr algn="l"/>
            <a:r>
              <a:rPr lang="en-US" sz="3600" dirty="0">
                <a:solidFill>
                  <a:srgbClr val="FFFF00"/>
                </a:solidFill>
              </a:rPr>
              <a:t>PMTCT: </a:t>
            </a:r>
            <a:r>
              <a:rPr lang="en-US" sz="3600" dirty="0" smtClean="0">
                <a:solidFill>
                  <a:srgbClr val="FFFF00"/>
                </a:solidFill>
              </a:rPr>
              <a:t>pregnancy</a:t>
            </a:r>
            <a:r>
              <a:rPr lang="en-US" sz="3600" dirty="0">
                <a:solidFill>
                  <a:srgbClr val="FFFF00"/>
                </a:solidFill>
              </a:rPr>
              <a:t>, labor &amp; delivery</a:t>
            </a:r>
          </a:p>
        </p:txBody>
      </p:sp>
      <p:sp>
        <p:nvSpPr>
          <p:cNvPr id="2" name="Content Placeholder 1"/>
          <p:cNvSpPr>
            <a:spLocks noGrp="1"/>
          </p:cNvSpPr>
          <p:nvPr>
            <p:ph type="body" sz="quarter" idx="13"/>
          </p:nvPr>
        </p:nvSpPr>
        <p:spPr/>
        <p:txBody>
          <a:bodyPr/>
          <a:lstStyle/>
          <a:p>
            <a:pPr>
              <a:lnSpc>
                <a:spcPct val="100000"/>
              </a:lnSpc>
            </a:pPr>
            <a:r>
              <a:rPr lang="en-US" sz="2800" dirty="0"/>
              <a:t>Improve the health of HIV+ pregnant women</a:t>
            </a:r>
          </a:p>
          <a:p>
            <a:pPr marL="782638" lvl="1">
              <a:lnSpc>
                <a:spcPct val="100000"/>
              </a:lnSpc>
            </a:pPr>
            <a:r>
              <a:rPr lang="en-US" sz="2400" dirty="0"/>
              <a:t>Make sure all eligible pregnant women are on </a:t>
            </a:r>
            <a:r>
              <a:rPr lang="en-US" sz="2400" dirty="0" smtClean="0"/>
              <a:t>ARVs</a:t>
            </a:r>
            <a:endParaRPr lang="en-US" sz="2800" dirty="0" smtClean="0"/>
          </a:p>
          <a:p>
            <a:pPr>
              <a:lnSpc>
                <a:spcPct val="100000"/>
              </a:lnSpc>
            </a:pPr>
            <a:r>
              <a:rPr lang="en-US" sz="2800" dirty="0" smtClean="0"/>
              <a:t>Avoid </a:t>
            </a:r>
            <a:r>
              <a:rPr lang="en-US" sz="2800" dirty="0"/>
              <a:t>unnecessary procedures during delivery</a:t>
            </a:r>
          </a:p>
          <a:p>
            <a:pPr>
              <a:lnSpc>
                <a:spcPct val="100000"/>
              </a:lnSpc>
            </a:pPr>
            <a:r>
              <a:rPr lang="en-US" sz="2800" dirty="0"/>
              <a:t>Elective cesarean section when feasible &amp; safe</a:t>
            </a:r>
          </a:p>
          <a:p>
            <a:pPr>
              <a:lnSpc>
                <a:spcPct val="100000"/>
              </a:lnSpc>
            </a:pPr>
            <a:r>
              <a:rPr lang="en-US" sz="2800" dirty="0" smtClean="0"/>
              <a:t>ARV treatment and/or prophylaxis</a:t>
            </a:r>
            <a:endParaRPr lang="en-US" sz="2800" dirty="0"/>
          </a:p>
        </p:txBody>
      </p:sp>
    </p:spTree>
    <p:extLst>
      <p:ext uri="{BB962C8B-B14F-4D97-AF65-F5344CB8AC3E}">
        <p14:creationId xmlns:p14="http://schemas.microsoft.com/office/powerpoint/2010/main" val="343745234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3" name="Rectangle 5"/>
          <p:cNvSpPr>
            <a:spLocks noGrp="1" noChangeArrowheads="1"/>
          </p:cNvSpPr>
          <p:nvPr>
            <p:ph type="title"/>
          </p:nvPr>
        </p:nvSpPr>
        <p:spPr>
          <a:ln/>
        </p:spPr>
        <p:txBody>
          <a:bodyPr lIns="25400" tIns="25400" rIns="5078" bIns="25400"/>
          <a:lstStyle/>
          <a:p>
            <a:r>
              <a:rPr lang="en-US" sz="3600" dirty="0">
                <a:solidFill>
                  <a:srgbClr val="FFFF00"/>
                </a:solidFill>
              </a:rPr>
              <a:t>Anti-</a:t>
            </a:r>
            <a:r>
              <a:rPr lang="en-US" sz="3600" dirty="0" err="1">
                <a:solidFill>
                  <a:srgbClr val="FFFF00"/>
                </a:solidFill>
              </a:rPr>
              <a:t>Retrovirals</a:t>
            </a:r>
            <a:r>
              <a:rPr lang="en-US" sz="3600" dirty="0">
                <a:solidFill>
                  <a:srgbClr val="FFFF00"/>
                </a:solidFill>
              </a:rPr>
              <a:t> and PMTCT  </a:t>
            </a:r>
          </a:p>
        </p:txBody>
      </p:sp>
      <p:sp>
        <p:nvSpPr>
          <p:cNvPr id="37894" name="Rectangle 6"/>
          <p:cNvSpPr>
            <a:spLocks noGrp="1" noChangeArrowheads="1"/>
          </p:cNvSpPr>
          <p:nvPr>
            <p:ph type="body" sz="quarter" idx="13"/>
          </p:nvPr>
        </p:nvSpPr>
        <p:spPr>
          <a:ln/>
        </p:spPr>
        <p:txBody>
          <a:bodyPr lIns="25400" tIns="25400" rIns="5078" bIns="25400">
            <a:normAutofit fontScale="92500"/>
          </a:bodyPr>
          <a:lstStyle/>
          <a:p>
            <a:pPr marL="457200" indent="-457200">
              <a:buSzPct val="100000"/>
              <a:buFont typeface="Arial" pitchFamily="34" charset="0"/>
              <a:buChar char="•"/>
            </a:pPr>
            <a:r>
              <a:rPr lang="en-US" sz="3200" dirty="0" smtClean="0"/>
              <a:t>ARVs </a:t>
            </a:r>
            <a:r>
              <a:rPr lang="en-US" sz="3200" dirty="0"/>
              <a:t>reduce HIV transmission by lowering viral load</a:t>
            </a:r>
          </a:p>
          <a:p>
            <a:pPr marL="909638" lvl="1" indent="-342900">
              <a:buSzPct val="68000"/>
              <a:buFont typeface="Wingdings" pitchFamily="2" charset="2"/>
              <a:buChar char="Ø"/>
            </a:pPr>
            <a:r>
              <a:rPr lang="en-US" sz="2400" dirty="0"/>
              <a:t>AZT is most studied</a:t>
            </a:r>
          </a:p>
          <a:p>
            <a:pPr marL="909638" lvl="1" indent="-342900">
              <a:buSzPct val="68000"/>
              <a:buFont typeface="Wingdings" pitchFamily="2" charset="2"/>
              <a:buChar char="Ø"/>
            </a:pPr>
            <a:r>
              <a:rPr lang="en-US" sz="2400" dirty="0" smtClean="0"/>
              <a:t>AZT, NVP, &amp; 3TC  are considered safest</a:t>
            </a:r>
          </a:p>
          <a:p>
            <a:pPr marL="457200" indent="-457200">
              <a:buSzPct val="100000"/>
              <a:buFont typeface="Arial" pitchFamily="34" charset="0"/>
              <a:buChar char="•"/>
            </a:pPr>
            <a:r>
              <a:rPr lang="en-US" sz="3200" dirty="0" smtClean="0"/>
              <a:t>ARVs </a:t>
            </a:r>
            <a:r>
              <a:rPr lang="en-US" sz="3200" dirty="0"/>
              <a:t>for PMTCT can be administered as part of:</a:t>
            </a:r>
          </a:p>
          <a:p>
            <a:pPr marL="782638" lvl="1">
              <a:buSzPct val="68000"/>
              <a:buFont typeface="Wingdings" pitchFamily="2" charset="2"/>
              <a:buChar char="Ø"/>
            </a:pPr>
            <a:r>
              <a:rPr lang="en-US" sz="2400" dirty="0"/>
              <a:t>Maternal </a:t>
            </a:r>
            <a:r>
              <a:rPr lang="en-US" sz="2400" u="sng" dirty="0"/>
              <a:t>treatment</a:t>
            </a:r>
            <a:r>
              <a:rPr lang="en-US" sz="2400" dirty="0"/>
              <a:t> programs (HAART)</a:t>
            </a:r>
          </a:p>
          <a:p>
            <a:pPr marL="782638" lvl="1">
              <a:buSzPct val="68000"/>
              <a:buFont typeface="Wingdings" pitchFamily="2" charset="2"/>
              <a:buChar char="Ø"/>
            </a:pPr>
            <a:r>
              <a:rPr lang="en-US" sz="2400" dirty="0"/>
              <a:t>Maternal / infant </a:t>
            </a:r>
            <a:r>
              <a:rPr lang="en-US" sz="2400" u="sng" dirty="0"/>
              <a:t>prophylaxis</a:t>
            </a:r>
            <a:r>
              <a:rPr lang="en-US" sz="2400" dirty="0"/>
              <a:t> </a:t>
            </a:r>
            <a:r>
              <a:rPr lang="en-US" sz="2400" dirty="0" smtClean="0"/>
              <a:t>programs</a:t>
            </a:r>
          </a:p>
          <a:p>
            <a:pPr marL="554038" lvl="1" indent="0" algn="ctr">
              <a:buSzPct val="68000"/>
              <a:buNone/>
            </a:pPr>
            <a:endParaRPr lang="en-US" sz="2400" i="1" dirty="0" smtClean="0">
              <a:solidFill>
                <a:schemeClr val="accent2"/>
              </a:solidFill>
            </a:endParaRPr>
          </a:p>
          <a:p>
            <a:pPr marL="554038" lvl="1" indent="0" algn="ctr">
              <a:buSzPct val="68000"/>
              <a:buNone/>
            </a:pPr>
            <a:r>
              <a:rPr lang="en-US" sz="2800" i="1" dirty="0" smtClean="0">
                <a:solidFill>
                  <a:srgbClr val="92D050"/>
                </a:solidFill>
              </a:rPr>
              <a:t>Emphasis on integration of treatment and PMTCT programs</a:t>
            </a:r>
            <a:endParaRPr lang="en-US" sz="2400" i="1" dirty="0">
              <a:solidFill>
                <a:srgbClr val="92D050"/>
              </a:solidFill>
            </a:endParaRPr>
          </a:p>
          <a:p>
            <a:pPr marL="782638" lvl="1">
              <a:buSzPct val="68000"/>
              <a:buFont typeface="Wingdings" pitchFamily="2" charset="2"/>
              <a:buChar char="Ø"/>
            </a:pPr>
            <a:endParaRPr lang="en-US" sz="2800" dirty="0"/>
          </a:p>
        </p:txBody>
      </p:sp>
    </p:spTree>
    <p:extLst>
      <p:ext uri="{BB962C8B-B14F-4D97-AF65-F5344CB8AC3E}">
        <p14:creationId xmlns:p14="http://schemas.microsoft.com/office/powerpoint/2010/main" val="767393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a:solidFill>
                  <a:srgbClr val="FFFF00"/>
                </a:solidFill>
              </a:rPr>
              <a:t>Anti-Retrovirals and PMTCT </a:t>
            </a:r>
            <a:endParaRPr lang="en-US" sz="3200" dirty="0"/>
          </a:p>
        </p:txBody>
      </p:sp>
      <p:sp>
        <p:nvSpPr>
          <p:cNvPr id="3" name="Slide Number Placeholder 2"/>
          <p:cNvSpPr>
            <a:spLocks noGrp="1"/>
          </p:cNvSpPr>
          <p:nvPr>
            <p:ph type="sldNum" sz="quarter" idx="12"/>
          </p:nvPr>
        </p:nvSpPr>
        <p:spPr/>
        <p:txBody>
          <a:bodyPr/>
          <a:lstStyle/>
          <a:p>
            <a:fld id="{90033947-BDB2-44BC-B95C-A87CE3683263}" type="slidenum">
              <a:rPr lang="en-US" smtClean="0"/>
              <a:pPr/>
              <a:t>74</a:t>
            </a:fld>
            <a:endParaRPr lang="en-US" dirty="0"/>
          </a:p>
        </p:txBody>
      </p:sp>
      <p:sp>
        <p:nvSpPr>
          <p:cNvPr id="4" name="Text Placeholder 3"/>
          <p:cNvSpPr>
            <a:spLocks noGrp="1"/>
          </p:cNvSpPr>
          <p:nvPr>
            <p:ph type="body" sz="quarter" idx="13"/>
          </p:nvPr>
        </p:nvSpPr>
        <p:spPr/>
        <p:txBody>
          <a:bodyPr>
            <a:normAutofit lnSpcReduction="10000"/>
          </a:bodyPr>
          <a:lstStyle/>
          <a:p>
            <a:pPr marL="457200" indent="-457200">
              <a:spcBef>
                <a:spcPts val="1800"/>
              </a:spcBef>
              <a:buClr>
                <a:schemeClr val="bg1"/>
              </a:buClr>
              <a:buFont typeface="Arial" panose="020B0604020202020204" pitchFamily="34" charset="0"/>
              <a:buChar char="•"/>
            </a:pPr>
            <a:r>
              <a:rPr lang="en-US" sz="2800" dirty="0" smtClean="0">
                <a:cs typeface="Arial" pitchFamily="34" charset="0"/>
              </a:rPr>
              <a:t>Two </a:t>
            </a:r>
            <a:r>
              <a:rPr lang="en-US" sz="2800" dirty="0">
                <a:cs typeface="Arial" pitchFamily="34" charset="0"/>
              </a:rPr>
              <a:t>other important mechanisms through which ARVs reduce transmission</a:t>
            </a:r>
            <a:r>
              <a:rPr lang="en-US" sz="2800" dirty="0" smtClean="0">
                <a:cs typeface="Arial" pitchFamily="34" charset="0"/>
              </a:rPr>
              <a:t>:</a:t>
            </a:r>
          </a:p>
          <a:p>
            <a:pPr marL="1200150" lvl="1" indent="-457200">
              <a:spcBef>
                <a:spcPts val="1800"/>
              </a:spcBef>
              <a:buClr>
                <a:schemeClr val="bg1"/>
              </a:buClr>
              <a:buSzPct val="70000"/>
              <a:buFont typeface="Wingdings" panose="05000000000000000000" pitchFamily="2" charset="2"/>
              <a:buChar char="Ø"/>
            </a:pPr>
            <a:r>
              <a:rPr lang="en-US" sz="2800" dirty="0">
                <a:solidFill>
                  <a:srgbClr val="FFFF00"/>
                </a:solidFill>
                <a:cs typeface="Arial" pitchFamily="34" charset="0"/>
              </a:rPr>
              <a:t>Pre-exposure prophylaxis </a:t>
            </a:r>
            <a:r>
              <a:rPr lang="en-US" sz="2800" dirty="0">
                <a:cs typeface="Arial" pitchFamily="34" charset="0"/>
              </a:rPr>
              <a:t>of infant (through </a:t>
            </a:r>
            <a:r>
              <a:rPr lang="en-US" sz="2800" dirty="0" err="1">
                <a:cs typeface="Arial" pitchFamily="34" charset="0"/>
              </a:rPr>
              <a:t>transplacental</a:t>
            </a:r>
            <a:r>
              <a:rPr lang="en-US" sz="2800" dirty="0">
                <a:cs typeface="Arial" pitchFamily="34" charset="0"/>
              </a:rPr>
              <a:t> drug passage) – produces adequate systemic drug levels in </a:t>
            </a:r>
            <a:r>
              <a:rPr lang="en-US" sz="2800" dirty="0" smtClean="0">
                <a:cs typeface="Arial" pitchFamily="34" charset="0"/>
              </a:rPr>
              <a:t>infants</a:t>
            </a:r>
          </a:p>
          <a:p>
            <a:pPr marL="1200150" lvl="1" indent="-457200">
              <a:spcBef>
                <a:spcPts val="1800"/>
              </a:spcBef>
              <a:buClr>
                <a:schemeClr val="bg1"/>
              </a:buClr>
              <a:buSzPct val="70000"/>
              <a:buFont typeface="Wingdings" panose="05000000000000000000" pitchFamily="2" charset="2"/>
              <a:buChar char="Ø"/>
            </a:pPr>
            <a:r>
              <a:rPr lang="en-US" sz="2800" dirty="0">
                <a:solidFill>
                  <a:srgbClr val="FFFF00"/>
                </a:solidFill>
                <a:cs typeface="Arial" pitchFamily="34" charset="0"/>
              </a:rPr>
              <a:t>Post-exposure prophylaxis </a:t>
            </a:r>
            <a:r>
              <a:rPr lang="en-US" sz="2800" dirty="0">
                <a:cs typeface="Arial" pitchFamily="34" charset="0"/>
              </a:rPr>
              <a:t>of infant (by administering to the infant after birth) – protection from cell-free or cell-associated virus that may have entered the circulation during delivery</a:t>
            </a:r>
          </a:p>
          <a:p>
            <a:pPr marL="1200150" lvl="1" indent="-457200">
              <a:spcBef>
                <a:spcPts val="1800"/>
              </a:spcBef>
              <a:buClr>
                <a:srgbClr val="C00000"/>
              </a:buClr>
              <a:buFont typeface="Wingdings" pitchFamily="2" charset="2"/>
              <a:buChar char="§"/>
            </a:pPr>
            <a:endParaRPr lang="en-US" sz="2800" dirty="0">
              <a:cs typeface="Arial" pitchFamily="34" charset="0"/>
            </a:endParaRPr>
          </a:p>
          <a:p>
            <a:pPr marL="1200150" lvl="1" indent="-457200">
              <a:spcBef>
                <a:spcPts val="1800"/>
              </a:spcBef>
              <a:buClr>
                <a:srgbClr val="C00000"/>
              </a:buClr>
              <a:buFont typeface="Wingdings" pitchFamily="2" charset="2"/>
              <a:buChar char="§"/>
            </a:pPr>
            <a:endParaRPr lang="en-US" sz="2800" dirty="0" smtClean="0">
              <a:cs typeface="Arial" pitchFamily="34" charset="0"/>
            </a:endParaRPr>
          </a:p>
          <a:p>
            <a:pPr marL="1200150" lvl="1" indent="-457200">
              <a:spcBef>
                <a:spcPts val="1800"/>
              </a:spcBef>
              <a:buClr>
                <a:srgbClr val="C00000"/>
              </a:buClr>
              <a:buFont typeface="Wingdings" pitchFamily="2" charset="2"/>
              <a:buChar char="§"/>
            </a:pPr>
            <a:endParaRPr lang="en-US" sz="2800" dirty="0">
              <a:cs typeface="Arial" pitchFamily="34" charset="0"/>
            </a:endParaRPr>
          </a:p>
        </p:txBody>
      </p:sp>
    </p:spTree>
    <p:extLst>
      <p:ext uri="{BB962C8B-B14F-4D97-AF65-F5344CB8AC3E}">
        <p14:creationId xmlns:p14="http://schemas.microsoft.com/office/powerpoint/2010/main" val="31209373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 name="Slide Number Placeholder 1"/>
          <p:cNvSpPr>
            <a:spLocks noGrp="1"/>
          </p:cNvSpPr>
          <p:nvPr>
            <p:ph type="sldNum" sz="quarter" idx="12"/>
          </p:nvPr>
        </p:nvSpPr>
        <p:spPr/>
        <p:txBody>
          <a:bodyPr/>
          <a:lstStyle/>
          <a:p>
            <a:fld id="{17E0710D-E7DC-4BC5-8F2B-EC9DA3D9A34A}" type="slidenum">
              <a:rPr lang="en-US"/>
              <a:pPr/>
              <a:t>75</a:t>
            </a:fld>
            <a:endParaRPr lang="en-US"/>
          </a:p>
        </p:txBody>
      </p:sp>
      <p:sp>
        <p:nvSpPr>
          <p:cNvPr id="150530" name="Text Box 2"/>
          <p:cNvSpPr txBox="1">
            <a:spLocks noChangeArrowheads="1"/>
          </p:cNvSpPr>
          <p:nvPr/>
        </p:nvSpPr>
        <p:spPr bwMode="auto">
          <a:xfrm>
            <a:off x="927100" y="1285220"/>
            <a:ext cx="7800975" cy="4582180"/>
          </a:xfrm>
          <a:prstGeom prst="rect">
            <a:avLst/>
          </a:prstGeom>
          <a:solidFill>
            <a:schemeClr val="accent2">
              <a:lumMod val="75000"/>
            </a:schemeClr>
          </a:solidFill>
          <a:ln>
            <a:noFill/>
          </a:ln>
          <a:extLst/>
        </p:spPr>
        <p:txBody>
          <a:bodyPr lIns="0" tIns="0" rIns="0" bIns="0"/>
          <a:lstStyle>
            <a:lvl1pPr marL="173038" indent="-173038" defTabSz="381000">
              <a:defRPr sz="1200">
                <a:solidFill>
                  <a:schemeClr val="tx1"/>
                </a:solidFill>
                <a:latin typeface="Arial" charset="0"/>
              </a:defRPr>
            </a:lvl1pPr>
            <a:lvl2pPr marL="742950" indent="-285750" defTabSz="381000">
              <a:defRPr sz="1200">
                <a:solidFill>
                  <a:schemeClr val="tx1"/>
                </a:solidFill>
                <a:latin typeface="Arial" charset="0"/>
              </a:defRPr>
            </a:lvl2pPr>
            <a:lvl3pPr marL="1143000" indent="-228600" defTabSz="381000">
              <a:defRPr sz="1200">
                <a:solidFill>
                  <a:schemeClr val="tx1"/>
                </a:solidFill>
                <a:latin typeface="Arial" charset="0"/>
              </a:defRPr>
            </a:lvl3pPr>
            <a:lvl4pPr marL="1600200" indent="-228600" defTabSz="381000">
              <a:defRPr sz="1200">
                <a:solidFill>
                  <a:schemeClr val="tx1"/>
                </a:solidFill>
                <a:latin typeface="Arial" charset="0"/>
              </a:defRPr>
            </a:lvl4pPr>
            <a:lvl5pPr marL="2057400" indent="-228600" defTabSz="381000">
              <a:defRPr sz="1200">
                <a:solidFill>
                  <a:schemeClr val="tx1"/>
                </a:solidFill>
                <a:latin typeface="Arial" charset="0"/>
              </a:defRPr>
            </a:lvl5pPr>
            <a:lvl6pPr marL="2514600" indent="-228600" defTabSz="381000" fontAlgn="base">
              <a:spcBef>
                <a:spcPct val="0"/>
              </a:spcBef>
              <a:spcAft>
                <a:spcPct val="0"/>
              </a:spcAft>
              <a:defRPr sz="1200">
                <a:solidFill>
                  <a:schemeClr val="tx1"/>
                </a:solidFill>
                <a:latin typeface="Arial" charset="0"/>
              </a:defRPr>
            </a:lvl6pPr>
            <a:lvl7pPr marL="2971800" indent="-228600" defTabSz="381000" fontAlgn="base">
              <a:spcBef>
                <a:spcPct val="0"/>
              </a:spcBef>
              <a:spcAft>
                <a:spcPct val="0"/>
              </a:spcAft>
              <a:defRPr sz="1200">
                <a:solidFill>
                  <a:schemeClr val="tx1"/>
                </a:solidFill>
                <a:latin typeface="Arial" charset="0"/>
              </a:defRPr>
            </a:lvl7pPr>
            <a:lvl8pPr marL="3429000" indent="-228600" defTabSz="381000" fontAlgn="base">
              <a:spcBef>
                <a:spcPct val="0"/>
              </a:spcBef>
              <a:spcAft>
                <a:spcPct val="0"/>
              </a:spcAft>
              <a:defRPr sz="1200">
                <a:solidFill>
                  <a:schemeClr val="tx1"/>
                </a:solidFill>
                <a:latin typeface="Arial" charset="0"/>
              </a:defRPr>
            </a:lvl8pPr>
            <a:lvl9pPr marL="3886200" indent="-228600" defTabSz="381000" fontAlgn="base">
              <a:spcBef>
                <a:spcPct val="0"/>
              </a:spcBef>
              <a:spcAft>
                <a:spcPct val="0"/>
              </a:spcAft>
              <a:defRPr sz="1200">
                <a:solidFill>
                  <a:schemeClr val="tx1"/>
                </a:solidFill>
                <a:latin typeface="Arial" charset="0"/>
              </a:defRPr>
            </a:lvl9pPr>
          </a:lstStyle>
          <a:p>
            <a:pPr>
              <a:lnSpc>
                <a:spcPct val="110000"/>
              </a:lnSpc>
            </a:pPr>
            <a:endParaRPr lang="en-US" sz="2200">
              <a:latin typeface="Times" charset="0"/>
            </a:endParaRPr>
          </a:p>
        </p:txBody>
      </p:sp>
      <p:sp>
        <p:nvSpPr>
          <p:cNvPr id="150531" name="Rectangle 4"/>
          <p:cNvSpPr>
            <a:spLocks noChangeArrowheads="1"/>
          </p:cNvSpPr>
          <p:nvPr/>
        </p:nvSpPr>
        <p:spPr bwMode="auto">
          <a:xfrm>
            <a:off x="677863" y="3733800"/>
            <a:ext cx="81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4400">
              <a:solidFill>
                <a:srgbClr val="FFCC00"/>
              </a:solidFill>
              <a:latin typeface="Times New Roman" pitchFamily="18" charset="0"/>
            </a:endParaRPr>
          </a:p>
        </p:txBody>
      </p:sp>
      <p:sp>
        <p:nvSpPr>
          <p:cNvPr id="150532" name="Line 5"/>
          <p:cNvSpPr>
            <a:spLocks noChangeShapeType="1"/>
          </p:cNvSpPr>
          <p:nvPr/>
        </p:nvSpPr>
        <p:spPr bwMode="auto">
          <a:xfrm>
            <a:off x="1422400" y="2209800"/>
            <a:ext cx="0" cy="30480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50533" name="Line 6"/>
          <p:cNvSpPr>
            <a:spLocks noChangeShapeType="1"/>
          </p:cNvSpPr>
          <p:nvPr/>
        </p:nvSpPr>
        <p:spPr bwMode="auto">
          <a:xfrm>
            <a:off x="1422400" y="2286000"/>
            <a:ext cx="0" cy="32004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50534" name="Group 7"/>
          <p:cNvGrpSpPr>
            <a:grpSpLocks/>
          </p:cNvGrpSpPr>
          <p:nvPr/>
        </p:nvGrpSpPr>
        <p:grpSpPr bwMode="auto">
          <a:xfrm>
            <a:off x="1447800" y="1447800"/>
            <a:ext cx="4532313" cy="4283075"/>
            <a:chOff x="686" y="1200"/>
            <a:chExt cx="2855" cy="2698"/>
          </a:xfrm>
        </p:grpSpPr>
        <p:sp>
          <p:nvSpPr>
            <p:cNvPr id="150535" name="Line 8"/>
            <p:cNvSpPr>
              <a:spLocks noChangeShapeType="1"/>
            </p:cNvSpPr>
            <p:nvPr/>
          </p:nvSpPr>
          <p:spPr bwMode="auto">
            <a:xfrm>
              <a:off x="1323" y="3456"/>
              <a:ext cx="2218" cy="0"/>
            </a:xfrm>
            <a:prstGeom prst="line">
              <a:avLst/>
            </a:prstGeom>
            <a:noFill/>
            <a:ln w="381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sp>
          <p:nvSpPr>
            <p:cNvPr id="150536" name="Line 9"/>
            <p:cNvSpPr>
              <a:spLocks noChangeShapeType="1"/>
            </p:cNvSpPr>
            <p:nvPr/>
          </p:nvSpPr>
          <p:spPr bwMode="auto">
            <a:xfrm flipV="1">
              <a:off x="1323" y="1344"/>
              <a:ext cx="0" cy="2112"/>
            </a:xfrm>
            <a:prstGeom prst="line">
              <a:avLst/>
            </a:prstGeom>
            <a:noFill/>
            <a:ln w="381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sp>
          <p:nvSpPr>
            <p:cNvPr id="150537" name="Rectangle 10"/>
            <p:cNvSpPr>
              <a:spLocks noChangeArrowheads="1"/>
            </p:cNvSpPr>
            <p:nvPr/>
          </p:nvSpPr>
          <p:spPr bwMode="auto">
            <a:xfrm>
              <a:off x="1488" y="1920"/>
              <a:ext cx="640" cy="1536"/>
            </a:xfrm>
            <a:prstGeom prst="rect">
              <a:avLst/>
            </a:prstGeom>
            <a:solidFill>
              <a:srgbClr val="1DFD5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4400">
                <a:solidFill>
                  <a:schemeClr val="bg1"/>
                </a:solidFill>
                <a:latin typeface="Times New Roman" pitchFamily="18" charset="0"/>
              </a:endParaRPr>
            </a:p>
          </p:txBody>
        </p:sp>
        <p:sp>
          <p:nvSpPr>
            <p:cNvPr id="150538" name="Text Box 11"/>
            <p:cNvSpPr txBox="1">
              <a:spLocks noChangeArrowheads="1"/>
            </p:cNvSpPr>
            <p:nvPr/>
          </p:nvSpPr>
          <p:spPr bwMode="auto">
            <a:xfrm>
              <a:off x="2213" y="3456"/>
              <a:ext cx="811"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fontAlgn="base">
                <a:spcBef>
                  <a:spcPct val="0"/>
                </a:spcBef>
                <a:spcAft>
                  <a:spcPct val="0"/>
                </a:spcAft>
                <a:defRPr sz="1200">
                  <a:solidFill>
                    <a:schemeClr val="tx1"/>
                  </a:solidFill>
                  <a:latin typeface="Arial" charset="0"/>
                </a:defRPr>
              </a:lvl6pPr>
              <a:lvl7pPr marL="2971800" indent="-228600" fontAlgn="base">
                <a:spcBef>
                  <a:spcPct val="0"/>
                </a:spcBef>
                <a:spcAft>
                  <a:spcPct val="0"/>
                </a:spcAft>
                <a:defRPr sz="1200">
                  <a:solidFill>
                    <a:schemeClr val="tx1"/>
                  </a:solidFill>
                  <a:latin typeface="Arial" charset="0"/>
                </a:defRPr>
              </a:lvl7pPr>
              <a:lvl8pPr marL="3429000" indent="-228600" fontAlgn="base">
                <a:spcBef>
                  <a:spcPct val="0"/>
                </a:spcBef>
                <a:spcAft>
                  <a:spcPct val="0"/>
                </a:spcAft>
                <a:defRPr sz="1200">
                  <a:solidFill>
                    <a:schemeClr val="tx1"/>
                  </a:solidFill>
                  <a:latin typeface="Arial" charset="0"/>
                </a:defRPr>
              </a:lvl8pPr>
              <a:lvl9pPr marL="3886200" indent="-228600" fontAlgn="base">
                <a:spcBef>
                  <a:spcPct val="0"/>
                </a:spcBef>
                <a:spcAft>
                  <a:spcPct val="0"/>
                </a:spcAft>
                <a:defRPr sz="1200">
                  <a:solidFill>
                    <a:schemeClr val="tx1"/>
                  </a:solidFill>
                  <a:latin typeface="Arial" charset="0"/>
                </a:defRPr>
              </a:lvl9pPr>
            </a:lstStyle>
            <a:p>
              <a:pPr>
                <a:spcBef>
                  <a:spcPct val="50000"/>
                </a:spcBef>
                <a:buClr>
                  <a:srgbClr val="EA4230"/>
                </a:buClr>
                <a:buSzPct val="90000"/>
                <a:buFont typeface="Wingdings" pitchFamily="2" charset="2"/>
                <a:buNone/>
              </a:pPr>
              <a:r>
                <a:rPr lang="en-US" sz="2000" b="1">
                  <a:solidFill>
                    <a:schemeClr val="bg1"/>
                  </a:solidFill>
                  <a:latin typeface="Times" charset="0"/>
                </a:rPr>
                <a:t>ZDV Group</a:t>
              </a:r>
              <a:endParaRPr lang="en-US" sz="2800" b="1">
                <a:solidFill>
                  <a:schemeClr val="bg1"/>
                </a:solidFill>
                <a:latin typeface="Times" charset="0"/>
              </a:endParaRPr>
            </a:p>
          </p:txBody>
        </p:sp>
        <p:sp>
          <p:nvSpPr>
            <p:cNvPr id="150539" name="Text Box 12"/>
            <p:cNvSpPr txBox="1">
              <a:spLocks noChangeArrowheads="1"/>
            </p:cNvSpPr>
            <p:nvPr/>
          </p:nvSpPr>
          <p:spPr bwMode="auto">
            <a:xfrm>
              <a:off x="1461" y="3456"/>
              <a:ext cx="65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fontAlgn="base">
                <a:spcBef>
                  <a:spcPct val="0"/>
                </a:spcBef>
                <a:spcAft>
                  <a:spcPct val="0"/>
                </a:spcAft>
                <a:defRPr sz="1200">
                  <a:solidFill>
                    <a:schemeClr val="tx1"/>
                  </a:solidFill>
                  <a:latin typeface="Arial" charset="0"/>
                </a:defRPr>
              </a:lvl6pPr>
              <a:lvl7pPr marL="2971800" indent="-228600" fontAlgn="base">
                <a:spcBef>
                  <a:spcPct val="0"/>
                </a:spcBef>
                <a:spcAft>
                  <a:spcPct val="0"/>
                </a:spcAft>
                <a:defRPr sz="1200">
                  <a:solidFill>
                    <a:schemeClr val="tx1"/>
                  </a:solidFill>
                  <a:latin typeface="Arial" charset="0"/>
                </a:defRPr>
              </a:lvl7pPr>
              <a:lvl8pPr marL="3429000" indent="-228600" fontAlgn="base">
                <a:spcBef>
                  <a:spcPct val="0"/>
                </a:spcBef>
                <a:spcAft>
                  <a:spcPct val="0"/>
                </a:spcAft>
                <a:defRPr sz="1200">
                  <a:solidFill>
                    <a:schemeClr val="tx1"/>
                  </a:solidFill>
                  <a:latin typeface="Arial" charset="0"/>
                </a:defRPr>
              </a:lvl8pPr>
              <a:lvl9pPr marL="3886200" indent="-228600" fontAlgn="base">
                <a:spcBef>
                  <a:spcPct val="0"/>
                </a:spcBef>
                <a:spcAft>
                  <a:spcPct val="0"/>
                </a:spcAft>
                <a:defRPr sz="1200">
                  <a:solidFill>
                    <a:schemeClr val="tx1"/>
                  </a:solidFill>
                  <a:latin typeface="Arial" charset="0"/>
                </a:defRPr>
              </a:lvl9pPr>
            </a:lstStyle>
            <a:p>
              <a:pPr>
                <a:spcBef>
                  <a:spcPct val="50000"/>
                </a:spcBef>
                <a:buClr>
                  <a:srgbClr val="EA4230"/>
                </a:buClr>
                <a:buSzPct val="90000"/>
                <a:buFont typeface="Wingdings" pitchFamily="2" charset="2"/>
                <a:buNone/>
              </a:pPr>
              <a:r>
                <a:rPr lang="en-US" sz="2000" b="1">
                  <a:solidFill>
                    <a:schemeClr val="bg1"/>
                  </a:solidFill>
                  <a:latin typeface="Times" charset="0"/>
                </a:rPr>
                <a:t>Placebo</a:t>
              </a:r>
            </a:p>
          </p:txBody>
        </p:sp>
        <p:sp>
          <p:nvSpPr>
            <p:cNvPr id="150540" name="Rectangle 13"/>
            <p:cNvSpPr>
              <a:spLocks noChangeArrowheads="1"/>
            </p:cNvSpPr>
            <p:nvPr/>
          </p:nvSpPr>
          <p:spPr bwMode="auto">
            <a:xfrm>
              <a:off x="2261" y="2976"/>
              <a:ext cx="598" cy="480"/>
            </a:xfrm>
            <a:prstGeom prst="rect">
              <a:avLst/>
            </a:prstGeom>
            <a:solidFill>
              <a:schemeClr val="hlink"/>
            </a:solidFill>
            <a:ln w="9525">
              <a:solidFill>
                <a:schemeClr val="hlink"/>
              </a:solidFill>
              <a:miter lim="800000"/>
              <a:headEnd/>
              <a:tailEnd/>
            </a:ln>
          </p:spPr>
          <p:txBody>
            <a:bodyPr wrap="none" anchor="ctr"/>
            <a:lstStyle/>
            <a:p>
              <a:endParaRPr lang="en-US" sz="4400">
                <a:solidFill>
                  <a:schemeClr val="bg1"/>
                </a:solidFill>
                <a:latin typeface="Times New Roman" pitchFamily="18" charset="0"/>
              </a:endParaRPr>
            </a:p>
          </p:txBody>
        </p:sp>
        <p:sp>
          <p:nvSpPr>
            <p:cNvPr id="150541" name="Line 14"/>
            <p:cNvSpPr>
              <a:spLocks noChangeShapeType="1"/>
            </p:cNvSpPr>
            <p:nvPr/>
          </p:nvSpPr>
          <p:spPr bwMode="auto">
            <a:xfrm>
              <a:off x="1237" y="1344"/>
              <a:ext cx="128" cy="0"/>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sp>
          <p:nvSpPr>
            <p:cNvPr id="131087" name="Text Box 15"/>
            <p:cNvSpPr txBox="1">
              <a:spLocks noChangeArrowheads="1"/>
            </p:cNvSpPr>
            <p:nvPr/>
          </p:nvSpPr>
          <p:spPr bwMode="auto">
            <a:xfrm>
              <a:off x="1557" y="2112"/>
              <a:ext cx="603" cy="269"/>
            </a:xfrm>
            <a:prstGeom prst="rect">
              <a:avLst/>
            </a:prstGeom>
            <a:noFill/>
            <a:ln w="9525">
              <a:noFill/>
              <a:miter lim="800000"/>
              <a:headEnd/>
              <a:tailEnd/>
            </a:ln>
            <a:effectLst/>
          </p:spPr>
          <p:txBody>
            <a:bodyPr>
              <a:spAutoFit/>
            </a:bodyPr>
            <a:lstStyle/>
            <a:p>
              <a:pPr>
                <a:spcBef>
                  <a:spcPct val="50000"/>
                </a:spcBef>
                <a:buClr>
                  <a:srgbClr val="EA4230"/>
                </a:buClr>
                <a:buSzPct val="90000"/>
                <a:buFont typeface="Wingdings" pitchFamily="2" charset="2"/>
                <a:buNone/>
                <a:defRPr/>
              </a:pPr>
              <a:r>
                <a:rPr lang="en-US" sz="2200" b="1" dirty="0">
                  <a:solidFill>
                    <a:schemeClr val="bg1"/>
                  </a:solidFill>
                  <a:effectLst>
                    <a:outerShdw blurRad="38100" dist="38100" dir="2700000" algn="tl">
                      <a:srgbClr val="000000">
                        <a:alpha val="43137"/>
                      </a:srgbClr>
                    </a:outerShdw>
                  </a:effectLst>
                  <a:latin typeface="Times" charset="0"/>
                </a:rPr>
                <a:t>22.6%</a:t>
              </a:r>
            </a:p>
          </p:txBody>
        </p:sp>
        <p:sp>
          <p:nvSpPr>
            <p:cNvPr id="150543" name="Line 16"/>
            <p:cNvSpPr>
              <a:spLocks noChangeShapeType="1"/>
            </p:cNvSpPr>
            <p:nvPr/>
          </p:nvSpPr>
          <p:spPr bwMode="auto">
            <a:xfrm>
              <a:off x="1237" y="1680"/>
              <a:ext cx="128" cy="0"/>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sp>
          <p:nvSpPr>
            <p:cNvPr id="150544" name="Line 17"/>
            <p:cNvSpPr>
              <a:spLocks noChangeShapeType="1"/>
            </p:cNvSpPr>
            <p:nvPr/>
          </p:nvSpPr>
          <p:spPr bwMode="auto">
            <a:xfrm>
              <a:off x="1237" y="2064"/>
              <a:ext cx="128" cy="0"/>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sp>
          <p:nvSpPr>
            <p:cNvPr id="150545" name="Line 18"/>
            <p:cNvSpPr>
              <a:spLocks noChangeShapeType="1"/>
            </p:cNvSpPr>
            <p:nvPr/>
          </p:nvSpPr>
          <p:spPr bwMode="auto">
            <a:xfrm>
              <a:off x="1237" y="2448"/>
              <a:ext cx="128" cy="0"/>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sp>
          <p:nvSpPr>
            <p:cNvPr id="150546" name="Line 19"/>
            <p:cNvSpPr>
              <a:spLocks noChangeShapeType="1"/>
            </p:cNvSpPr>
            <p:nvPr/>
          </p:nvSpPr>
          <p:spPr bwMode="auto">
            <a:xfrm>
              <a:off x="1237" y="2784"/>
              <a:ext cx="128" cy="0"/>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sp>
          <p:nvSpPr>
            <p:cNvPr id="150547" name="Line 20"/>
            <p:cNvSpPr>
              <a:spLocks noChangeShapeType="1"/>
            </p:cNvSpPr>
            <p:nvPr/>
          </p:nvSpPr>
          <p:spPr bwMode="auto">
            <a:xfrm>
              <a:off x="1237" y="3120"/>
              <a:ext cx="128" cy="0"/>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sp>
          <p:nvSpPr>
            <p:cNvPr id="5143" name="Text Box 21"/>
            <p:cNvSpPr txBox="1">
              <a:spLocks noChangeArrowheads="1"/>
            </p:cNvSpPr>
            <p:nvPr/>
          </p:nvSpPr>
          <p:spPr bwMode="auto">
            <a:xfrm>
              <a:off x="2304" y="3120"/>
              <a:ext cx="512" cy="269"/>
            </a:xfrm>
            <a:prstGeom prst="rect">
              <a:avLst/>
            </a:prstGeom>
            <a:noFill/>
            <a:ln w="9525">
              <a:noFill/>
              <a:miter lim="800000"/>
              <a:headEnd/>
              <a:tailEnd/>
            </a:ln>
          </p:spPr>
          <p:txBody>
            <a:bodyPr>
              <a:spAutoFit/>
            </a:bodyPr>
            <a:lstStyle/>
            <a:p>
              <a:pPr>
                <a:spcBef>
                  <a:spcPct val="50000"/>
                </a:spcBef>
                <a:buClr>
                  <a:srgbClr val="EA4230"/>
                </a:buClr>
                <a:buSzPct val="90000"/>
                <a:buFont typeface="Wingdings" pitchFamily="2" charset="2"/>
                <a:buNone/>
                <a:defRPr/>
              </a:pPr>
              <a:r>
                <a:rPr lang="en-US" sz="2200" b="1" dirty="0">
                  <a:solidFill>
                    <a:schemeClr val="bg1"/>
                  </a:solidFill>
                  <a:effectLst>
                    <a:outerShdw blurRad="38100" dist="38100" dir="2700000" algn="tl">
                      <a:srgbClr val="000000">
                        <a:alpha val="43137"/>
                      </a:srgbClr>
                    </a:outerShdw>
                  </a:effectLst>
                  <a:latin typeface="Times" pitchFamily="18" charset="0"/>
                </a:rPr>
                <a:t>7.6%</a:t>
              </a:r>
            </a:p>
          </p:txBody>
        </p:sp>
        <p:sp>
          <p:nvSpPr>
            <p:cNvPr id="150549" name="Text Box 22"/>
            <p:cNvSpPr txBox="1">
              <a:spLocks noChangeArrowheads="1"/>
            </p:cNvSpPr>
            <p:nvPr/>
          </p:nvSpPr>
          <p:spPr bwMode="auto">
            <a:xfrm>
              <a:off x="1024" y="1200"/>
              <a:ext cx="34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fontAlgn="base">
                <a:spcBef>
                  <a:spcPct val="0"/>
                </a:spcBef>
                <a:spcAft>
                  <a:spcPct val="0"/>
                </a:spcAft>
                <a:defRPr sz="1200">
                  <a:solidFill>
                    <a:schemeClr val="tx1"/>
                  </a:solidFill>
                  <a:latin typeface="Arial" charset="0"/>
                </a:defRPr>
              </a:lvl6pPr>
              <a:lvl7pPr marL="2971800" indent="-228600" fontAlgn="base">
                <a:spcBef>
                  <a:spcPct val="0"/>
                </a:spcBef>
                <a:spcAft>
                  <a:spcPct val="0"/>
                </a:spcAft>
                <a:defRPr sz="1200">
                  <a:solidFill>
                    <a:schemeClr val="tx1"/>
                  </a:solidFill>
                  <a:latin typeface="Arial" charset="0"/>
                </a:defRPr>
              </a:lvl7pPr>
              <a:lvl8pPr marL="3429000" indent="-228600" fontAlgn="base">
                <a:spcBef>
                  <a:spcPct val="0"/>
                </a:spcBef>
                <a:spcAft>
                  <a:spcPct val="0"/>
                </a:spcAft>
                <a:defRPr sz="1200">
                  <a:solidFill>
                    <a:schemeClr val="tx1"/>
                  </a:solidFill>
                  <a:latin typeface="Arial" charset="0"/>
                </a:defRPr>
              </a:lvl8pPr>
              <a:lvl9pPr marL="3886200" indent="-228600" fontAlgn="base">
                <a:spcBef>
                  <a:spcPct val="0"/>
                </a:spcBef>
                <a:spcAft>
                  <a:spcPct val="0"/>
                </a:spcAft>
                <a:defRPr sz="1200">
                  <a:solidFill>
                    <a:schemeClr val="tx1"/>
                  </a:solidFill>
                  <a:latin typeface="Arial" charset="0"/>
                </a:defRPr>
              </a:lvl9pPr>
            </a:lstStyle>
            <a:p>
              <a:pPr>
                <a:spcBef>
                  <a:spcPct val="50000"/>
                </a:spcBef>
                <a:buClr>
                  <a:srgbClr val="EA4230"/>
                </a:buClr>
                <a:buSzPct val="90000"/>
                <a:buFont typeface="Wingdings" pitchFamily="2" charset="2"/>
                <a:buNone/>
              </a:pPr>
              <a:r>
                <a:rPr lang="en-US" sz="2000" b="1">
                  <a:solidFill>
                    <a:schemeClr val="bg1"/>
                  </a:solidFill>
                  <a:latin typeface="Times" charset="0"/>
                </a:rPr>
                <a:t>30</a:t>
              </a:r>
            </a:p>
          </p:txBody>
        </p:sp>
        <p:sp>
          <p:nvSpPr>
            <p:cNvPr id="150550" name="Text Box 23"/>
            <p:cNvSpPr txBox="1">
              <a:spLocks noChangeArrowheads="1"/>
            </p:cNvSpPr>
            <p:nvPr/>
          </p:nvSpPr>
          <p:spPr bwMode="auto">
            <a:xfrm>
              <a:off x="1024" y="1920"/>
              <a:ext cx="34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fontAlgn="base">
                <a:spcBef>
                  <a:spcPct val="0"/>
                </a:spcBef>
                <a:spcAft>
                  <a:spcPct val="0"/>
                </a:spcAft>
                <a:defRPr sz="1200">
                  <a:solidFill>
                    <a:schemeClr val="tx1"/>
                  </a:solidFill>
                  <a:latin typeface="Arial" charset="0"/>
                </a:defRPr>
              </a:lvl6pPr>
              <a:lvl7pPr marL="2971800" indent="-228600" fontAlgn="base">
                <a:spcBef>
                  <a:spcPct val="0"/>
                </a:spcBef>
                <a:spcAft>
                  <a:spcPct val="0"/>
                </a:spcAft>
                <a:defRPr sz="1200">
                  <a:solidFill>
                    <a:schemeClr val="tx1"/>
                  </a:solidFill>
                  <a:latin typeface="Arial" charset="0"/>
                </a:defRPr>
              </a:lvl7pPr>
              <a:lvl8pPr marL="3429000" indent="-228600" fontAlgn="base">
                <a:spcBef>
                  <a:spcPct val="0"/>
                </a:spcBef>
                <a:spcAft>
                  <a:spcPct val="0"/>
                </a:spcAft>
                <a:defRPr sz="1200">
                  <a:solidFill>
                    <a:schemeClr val="tx1"/>
                  </a:solidFill>
                  <a:latin typeface="Arial" charset="0"/>
                </a:defRPr>
              </a:lvl8pPr>
              <a:lvl9pPr marL="3886200" indent="-228600" fontAlgn="base">
                <a:spcBef>
                  <a:spcPct val="0"/>
                </a:spcBef>
                <a:spcAft>
                  <a:spcPct val="0"/>
                </a:spcAft>
                <a:defRPr sz="1200">
                  <a:solidFill>
                    <a:schemeClr val="tx1"/>
                  </a:solidFill>
                  <a:latin typeface="Arial" charset="0"/>
                </a:defRPr>
              </a:lvl9pPr>
            </a:lstStyle>
            <a:p>
              <a:pPr>
                <a:spcBef>
                  <a:spcPct val="50000"/>
                </a:spcBef>
                <a:buClr>
                  <a:srgbClr val="EA4230"/>
                </a:buClr>
                <a:buSzPct val="90000"/>
                <a:buFont typeface="Wingdings" pitchFamily="2" charset="2"/>
                <a:buNone/>
              </a:pPr>
              <a:r>
                <a:rPr lang="en-US" sz="2000" b="1">
                  <a:solidFill>
                    <a:schemeClr val="bg1"/>
                  </a:solidFill>
                  <a:latin typeface="Times" charset="0"/>
                </a:rPr>
                <a:t>20</a:t>
              </a:r>
            </a:p>
          </p:txBody>
        </p:sp>
        <p:sp>
          <p:nvSpPr>
            <p:cNvPr id="150551" name="Text Box 24"/>
            <p:cNvSpPr txBox="1">
              <a:spLocks noChangeArrowheads="1"/>
            </p:cNvSpPr>
            <p:nvPr/>
          </p:nvSpPr>
          <p:spPr bwMode="auto">
            <a:xfrm>
              <a:off x="1024" y="2640"/>
              <a:ext cx="29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fontAlgn="base">
                <a:spcBef>
                  <a:spcPct val="0"/>
                </a:spcBef>
                <a:spcAft>
                  <a:spcPct val="0"/>
                </a:spcAft>
                <a:defRPr sz="1200">
                  <a:solidFill>
                    <a:schemeClr val="tx1"/>
                  </a:solidFill>
                  <a:latin typeface="Arial" charset="0"/>
                </a:defRPr>
              </a:lvl6pPr>
              <a:lvl7pPr marL="2971800" indent="-228600" fontAlgn="base">
                <a:spcBef>
                  <a:spcPct val="0"/>
                </a:spcBef>
                <a:spcAft>
                  <a:spcPct val="0"/>
                </a:spcAft>
                <a:defRPr sz="1200">
                  <a:solidFill>
                    <a:schemeClr val="tx1"/>
                  </a:solidFill>
                  <a:latin typeface="Arial" charset="0"/>
                </a:defRPr>
              </a:lvl7pPr>
              <a:lvl8pPr marL="3429000" indent="-228600" fontAlgn="base">
                <a:spcBef>
                  <a:spcPct val="0"/>
                </a:spcBef>
                <a:spcAft>
                  <a:spcPct val="0"/>
                </a:spcAft>
                <a:defRPr sz="1200">
                  <a:solidFill>
                    <a:schemeClr val="tx1"/>
                  </a:solidFill>
                  <a:latin typeface="Arial" charset="0"/>
                </a:defRPr>
              </a:lvl8pPr>
              <a:lvl9pPr marL="3886200" indent="-228600" fontAlgn="base">
                <a:spcBef>
                  <a:spcPct val="0"/>
                </a:spcBef>
                <a:spcAft>
                  <a:spcPct val="0"/>
                </a:spcAft>
                <a:defRPr sz="1200">
                  <a:solidFill>
                    <a:schemeClr val="tx1"/>
                  </a:solidFill>
                  <a:latin typeface="Arial" charset="0"/>
                </a:defRPr>
              </a:lvl9pPr>
            </a:lstStyle>
            <a:p>
              <a:pPr>
                <a:spcBef>
                  <a:spcPct val="50000"/>
                </a:spcBef>
                <a:buClr>
                  <a:srgbClr val="EA4230"/>
                </a:buClr>
                <a:buSzPct val="90000"/>
                <a:buFont typeface="Wingdings" pitchFamily="2" charset="2"/>
                <a:buNone/>
              </a:pPr>
              <a:r>
                <a:rPr lang="en-US" sz="2000" b="1">
                  <a:solidFill>
                    <a:schemeClr val="bg1"/>
                  </a:solidFill>
                  <a:latin typeface="Times" charset="0"/>
                </a:rPr>
                <a:t>10</a:t>
              </a:r>
            </a:p>
          </p:txBody>
        </p:sp>
        <p:sp>
          <p:nvSpPr>
            <p:cNvPr id="150552" name="Text Box 25"/>
            <p:cNvSpPr txBox="1">
              <a:spLocks noChangeArrowheads="1"/>
            </p:cNvSpPr>
            <p:nvPr/>
          </p:nvSpPr>
          <p:spPr bwMode="auto">
            <a:xfrm rot="-5357107">
              <a:off x="-202" y="2279"/>
              <a:ext cx="206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fontAlgn="base">
                <a:spcBef>
                  <a:spcPct val="0"/>
                </a:spcBef>
                <a:spcAft>
                  <a:spcPct val="0"/>
                </a:spcAft>
                <a:defRPr sz="1200">
                  <a:solidFill>
                    <a:schemeClr val="tx1"/>
                  </a:solidFill>
                  <a:latin typeface="Arial" charset="0"/>
                </a:defRPr>
              </a:lvl6pPr>
              <a:lvl7pPr marL="2971800" indent="-228600" fontAlgn="base">
                <a:spcBef>
                  <a:spcPct val="0"/>
                </a:spcBef>
                <a:spcAft>
                  <a:spcPct val="0"/>
                </a:spcAft>
                <a:defRPr sz="1200">
                  <a:solidFill>
                    <a:schemeClr val="tx1"/>
                  </a:solidFill>
                  <a:latin typeface="Arial" charset="0"/>
                </a:defRPr>
              </a:lvl7pPr>
              <a:lvl8pPr marL="3429000" indent="-228600" fontAlgn="base">
                <a:spcBef>
                  <a:spcPct val="0"/>
                </a:spcBef>
                <a:spcAft>
                  <a:spcPct val="0"/>
                </a:spcAft>
                <a:defRPr sz="1200">
                  <a:solidFill>
                    <a:schemeClr val="tx1"/>
                  </a:solidFill>
                  <a:latin typeface="Arial" charset="0"/>
                </a:defRPr>
              </a:lvl8pPr>
              <a:lvl9pPr marL="3886200" indent="-228600" fontAlgn="base">
                <a:spcBef>
                  <a:spcPct val="0"/>
                </a:spcBef>
                <a:spcAft>
                  <a:spcPct val="0"/>
                </a:spcAft>
                <a:defRPr sz="1200">
                  <a:solidFill>
                    <a:schemeClr val="tx1"/>
                  </a:solidFill>
                  <a:latin typeface="Arial" charset="0"/>
                </a:defRPr>
              </a:lvl9pPr>
            </a:lstStyle>
            <a:p>
              <a:pPr>
                <a:spcBef>
                  <a:spcPct val="50000"/>
                </a:spcBef>
                <a:buClr>
                  <a:srgbClr val="EA4230"/>
                </a:buClr>
                <a:buSzPct val="90000"/>
                <a:buFont typeface="Wingdings" pitchFamily="2" charset="2"/>
                <a:buNone/>
              </a:pPr>
              <a:r>
                <a:rPr lang="en-US" sz="2400" b="1" dirty="0">
                  <a:solidFill>
                    <a:schemeClr val="bg1"/>
                  </a:solidFill>
                  <a:latin typeface="Times" charset="0"/>
                </a:rPr>
                <a:t>Transmission Rate (%)</a:t>
              </a:r>
            </a:p>
          </p:txBody>
        </p:sp>
      </p:grpSp>
      <p:sp>
        <p:nvSpPr>
          <p:cNvPr id="150553" name="Text Box 26"/>
          <p:cNvSpPr txBox="1">
            <a:spLocks noChangeArrowheads="1"/>
          </p:cNvSpPr>
          <p:nvPr/>
        </p:nvSpPr>
        <p:spPr bwMode="auto">
          <a:xfrm>
            <a:off x="5257800" y="2133600"/>
            <a:ext cx="35052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745038">
              <a:defRPr sz="1200">
                <a:solidFill>
                  <a:schemeClr val="tx1"/>
                </a:solidFill>
                <a:latin typeface="Arial" charset="0"/>
              </a:defRPr>
            </a:lvl1pPr>
            <a:lvl2pPr marL="742950" indent="-285750" defTabSz="4745038">
              <a:defRPr sz="1200">
                <a:solidFill>
                  <a:schemeClr val="tx1"/>
                </a:solidFill>
                <a:latin typeface="Arial" charset="0"/>
              </a:defRPr>
            </a:lvl2pPr>
            <a:lvl3pPr marL="1143000" indent="-228600" defTabSz="4745038">
              <a:defRPr sz="1200">
                <a:solidFill>
                  <a:schemeClr val="tx1"/>
                </a:solidFill>
                <a:latin typeface="Arial" charset="0"/>
              </a:defRPr>
            </a:lvl3pPr>
            <a:lvl4pPr marL="1600200" indent="-228600" defTabSz="4745038">
              <a:defRPr sz="1200">
                <a:solidFill>
                  <a:schemeClr val="tx1"/>
                </a:solidFill>
                <a:latin typeface="Arial" charset="0"/>
              </a:defRPr>
            </a:lvl4pPr>
            <a:lvl5pPr marL="2057400" indent="-228600" defTabSz="4745038">
              <a:defRPr sz="1200">
                <a:solidFill>
                  <a:schemeClr val="tx1"/>
                </a:solidFill>
                <a:latin typeface="Arial" charset="0"/>
              </a:defRPr>
            </a:lvl5pPr>
            <a:lvl6pPr marL="2514600" indent="-228600" defTabSz="4745038" fontAlgn="base">
              <a:spcBef>
                <a:spcPct val="0"/>
              </a:spcBef>
              <a:spcAft>
                <a:spcPct val="0"/>
              </a:spcAft>
              <a:defRPr sz="1200">
                <a:solidFill>
                  <a:schemeClr val="tx1"/>
                </a:solidFill>
                <a:latin typeface="Arial" charset="0"/>
              </a:defRPr>
            </a:lvl6pPr>
            <a:lvl7pPr marL="2971800" indent="-228600" defTabSz="4745038" fontAlgn="base">
              <a:spcBef>
                <a:spcPct val="0"/>
              </a:spcBef>
              <a:spcAft>
                <a:spcPct val="0"/>
              </a:spcAft>
              <a:defRPr sz="1200">
                <a:solidFill>
                  <a:schemeClr val="tx1"/>
                </a:solidFill>
                <a:latin typeface="Arial" charset="0"/>
              </a:defRPr>
            </a:lvl7pPr>
            <a:lvl8pPr marL="3429000" indent="-228600" defTabSz="4745038" fontAlgn="base">
              <a:spcBef>
                <a:spcPct val="0"/>
              </a:spcBef>
              <a:spcAft>
                <a:spcPct val="0"/>
              </a:spcAft>
              <a:defRPr sz="1200">
                <a:solidFill>
                  <a:schemeClr val="tx1"/>
                </a:solidFill>
                <a:latin typeface="Arial" charset="0"/>
              </a:defRPr>
            </a:lvl8pPr>
            <a:lvl9pPr marL="3886200" indent="-228600" defTabSz="4745038" fontAlgn="base">
              <a:spcBef>
                <a:spcPct val="0"/>
              </a:spcBef>
              <a:spcAft>
                <a:spcPct val="0"/>
              </a:spcAft>
              <a:defRPr sz="1200">
                <a:solidFill>
                  <a:schemeClr val="tx1"/>
                </a:solidFill>
                <a:latin typeface="Arial" charset="0"/>
              </a:defRPr>
            </a:lvl9pPr>
          </a:lstStyle>
          <a:p>
            <a:pPr>
              <a:spcBef>
                <a:spcPct val="50000"/>
              </a:spcBef>
              <a:buClr>
                <a:srgbClr val="EA4230"/>
              </a:buClr>
              <a:buSzPct val="90000"/>
              <a:buFont typeface="Wingdings" pitchFamily="2" charset="2"/>
              <a:buNone/>
            </a:pPr>
            <a:r>
              <a:rPr lang="en-US" sz="2400" dirty="0">
                <a:solidFill>
                  <a:schemeClr val="bg1"/>
                </a:solidFill>
                <a:latin typeface="Times" charset="0"/>
              </a:rPr>
              <a:t>67% reduction in risk for transmission (P = &lt;0.001)</a:t>
            </a:r>
          </a:p>
        </p:txBody>
      </p:sp>
      <p:sp>
        <p:nvSpPr>
          <p:cNvPr id="150554" name="Text Box 27"/>
          <p:cNvSpPr txBox="1">
            <a:spLocks noChangeArrowheads="1"/>
          </p:cNvSpPr>
          <p:nvPr/>
        </p:nvSpPr>
        <p:spPr bwMode="auto">
          <a:xfrm>
            <a:off x="533400" y="5867400"/>
            <a:ext cx="762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fontAlgn="base">
              <a:spcBef>
                <a:spcPct val="0"/>
              </a:spcBef>
              <a:spcAft>
                <a:spcPct val="0"/>
              </a:spcAft>
              <a:defRPr sz="1200">
                <a:solidFill>
                  <a:schemeClr val="tx1"/>
                </a:solidFill>
                <a:latin typeface="Arial" charset="0"/>
              </a:defRPr>
            </a:lvl6pPr>
            <a:lvl7pPr marL="2971800" indent="-228600" fontAlgn="base">
              <a:spcBef>
                <a:spcPct val="0"/>
              </a:spcBef>
              <a:spcAft>
                <a:spcPct val="0"/>
              </a:spcAft>
              <a:defRPr sz="1200">
                <a:solidFill>
                  <a:schemeClr val="tx1"/>
                </a:solidFill>
                <a:latin typeface="Arial" charset="0"/>
              </a:defRPr>
            </a:lvl7pPr>
            <a:lvl8pPr marL="3429000" indent="-228600" fontAlgn="base">
              <a:spcBef>
                <a:spcPct val="0"/>
              </a:spcBef>
              <a:spcAft>
                <a:spcPct val="0"/>
              </a:spcAft>
              <a:defRPr sz="1200">
                <a:solidFill>
                  <a:schemeClr val="tx1"/>
                </a:solidFill>
                <a:latin typeface="Arial" charset="0"/>
              </a:defRPr>
            </a:lvl8pPr>
            <a:lvl9pPr marL="3886200" indent="-228600" fontAlgn="base">
              <a:spcBef>
                <a:spcPct val="0"/>
              </a:spcBef>
              <a:spcAft>
                <a:spcPct val="0"/>
              </a:spcAft>
              <a:defRPr sz="1200">
                <a:solidFill>
                  <a:schemeClr val="tx1"/>
                </a:solidFill>
                <a:latin typeface="Arial" charset="0"/>
              </a:defRPr>
            </a:lvl9pPr>
          </a:lstStyle>
          <a:p>
            <a:pPr algn="ctr"/>
            <a:r>
              <a:rPr lang="en-US" sz="1800" dirty="0">
                <a:solidFill>
                  <a:srgbClr val="FFFF00"/>
                </a:solidFill>
                <a:latin typeface="Times New Roman" pitchFamily="18" charset="0"/>
              </a:rPr>
              <a:t>Connor EM et al. N </a:t>
            </a:r>
            <a:r>
              <a:rPr lang="en-US" sz="1800" dirty="0" err="1">
                <a:solidFill>
                  <a:srgbClr val="FFFF00"/>
                </a:solidFill>
                <a:latin typeface="Times New Roman" pitchFamily="18" charset="0"/>
              </a:rPr>
              <a:t>Eng</a:t>
            </a:r>
            <a:r>
              <a:rPr lang="en-US" sz="1800" dirty="0">
                <a:solidFill>
                  <a:srgbClr val="FFFF00"/>
                </a:solidFill>
                <a:latin typeface="Times New Roman" pitchFamily="18" charset="0"/>
              </a:rPr>
              <a:t> J Med 1994, 331(18):1173-80.</a:t>
            </a:r>
          </a:p>
        </p:txBody>
      </p:sp>
      <p:sp>
        <p:nvSpPr>
          <p:cNvPr id="5150" name="Text Box 30"/>
          <p:cNvSpPr txBox="1">
            <a:spLocks noChangeArrowheads="1"/>
          </p:cNvSpPr>
          <p:nvPr/>
        </p:nvSpPr>
        <p:spPr bwMode="auto">
          <a:xfrm>
            <a:off x="1675606" y="381000"/>
            <a:ext cx="7468394" cy="523220"/>
          </a:xfrm>
          <a:prstGeom prst="rect">
            <a:avLst/>
          </a:prstGeom>
          <a:noFill/>
          <a:ln w="9525">
            <a:noFill/>
            <a:miter lim="800000"/>
            <a:headEnd/>
            <a:tailEnd/>
          </a:ln>
          <a:effectLst/>
        </p:spPr>
        <p:txBody>
          <a:bodyPr wrap="square">
            <a:spAutoFit/>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fontAlgn="base">
              <a:spcBef>
                <a:spcPct val="0"/>
              </a:spcBef>
              <a:spcAft>
                <a:spcPct val="0"/>
              </a:spcAft>
              <a:defRPr sz="1200">
                <a:solidFill>
                  <a:schemeClr val="tx1"/>
                </a:solidFill>
                <a:latin typeface="Arial" charset="0"/>
              </a:defRPr>
            </a:lvl6pPr>
            <a:lvl7pPr marL="2971800" indent="-228600" fontAlgn="base">
              <a:spcBef>
                <a:spcPct val="0"/>
              </a:spcBef>
              <a:spcAft>
                <a:spcPct val="0"/>
              </a:spcAft>
              <a:defRPr sz="1200">
                <a:solidFill>
                  <a:schemeClr val="tx1"/>
                </a:solidFill>
                <a:latin typeface="Arial" charset="0"/>
              </a:defRPr>
            </a:lvl7pPr>
            <a:lvl8pPr marL="3429000" indent="-228600" fontAlgn="base">
              <a:spcBef>
                <a:spcPct val="0"/>
              </a:spcBef>
              <a:spcAft>
                <a:spcPct val="0"/>
              </a:spcAft>
              <a:defRPr sz="1200">
                <a:solidFill>
                  <a:schemeClr val="tx1"/>
                </a:solidFill>
                <a:latin typeface="Arial" charset="0"/>
              </a:defRPr>
            </a:lvl8pPr>
            <a:lvl9pPr marL="3886200" indent="-228600" fontAlgn="base">
              <a:spcBef>
                <a:spcPct val="0"/>
              </a:spcBef>
              <a:spcAft>
                <a:spcPct val="0"/>
              </a:spcAft>
              <a:defRPr sz="1200">
                <a:solidFill>
                  <a:schemeClr val="tx1"/>
                </a:solidFill>
                <a:latin typeface="Arial" charset="0"/>
              </a:defRPr>
            </a:lvl9pPr>
          </a:lstStyle>
          <a:p>
            <a:pPr eaLnBrk="1" hangingPunct="1"/>
            <a:r>
              <a:rPr lang="en-US" sz="2800" b="1" dirty="0">
                <a:solidFill>
                  <a:srgbClr val="FFFF00"/>
                </a:solidFill>
              </a:rPr>
              <a:t>Results of PACTG </a:t>
            </a:r>
            <a:r>
              <a:rPr lang="en-US" sz="2800" b="1" dirty="0" smtClean="0">
                <a:solidFill>
                  <a:srgbClr val="FFFF00"/>
                </a:solidFill>
              </a:rPr>
              <a:t>076:  Landmark Study</a:t>
            </a:r>
            <a:endParaRPr lang="en-US" sz="2800" b="1" dirty="0">
              <a:solidFill>
                <a:srgbClr val="FFFF00"/>
              </a:solidFill>
            </a:endParaRPr>
          </a:p>
        </p:txBody>
      </p:sp>
    </p:spTree>
    <p:extLst>
      <p:ext uri="{BB962C8B-B14F-4D97-AF65-F5344CB8AC3E}">
        <p14:creationId xmlns:p14="http://schemas.microsoft.com/office/powerpoint/2010/main" val="1285696966"/>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1"/>
          <p:cNvSpPr>
            <a:spLocks noGrp="1"/>
          </p:cNvSpPr>
          <p:nvPr>
            <p:ph type="sldNum" sz="quarter" idx="12"/>
          </p:nvPr>
        </p:nvSpPr>
        <p:spPr/>
        <p:txBody>
          <a:bodyPr/>
          <a:lstStyle/>
          <a:p>
            <a:fld id="{E0DA775D-7932-451D-8483-D07B102159C4}" type="slidenum">
              <a:rPr lang="en-US"/>
              <a:pPr/>
              <a:t>76</a:t>
            </a:fld>
            <a:endParaRPr lang="en-US"/>
          </a:p>
        </p:txBody>
      </p:sp>
      <p:sp>
        <p:nvSpPr>
          <p:cNvPr id="81922" name="Rectangle 2"/>
          <p:cNvSpPr>
            <a:spLocks noChangeArrowheads="1"/>
          </p:cNvSpPr>
          <p:nvPr/>
        </p:nvSpPr>
        <p:spPr bwMode="auto">
          <a:xfrm>
            <a:off x="1600200" y="0"/>
            <a:ext cx="6781800" cy="1104900"/>
          </a:xfrm>
          <a:prstGeom prst="rect">
            <a:avLst/>
          </a:prstGeom>
          <a:noFill/>
          <a:ln w="9525">
            <a:noFill/>
            <a:miter lim="800000"/>
            <a:headEnd/>
            <a:tailEnd/>
          </a:ln>
          <a:effectLst/>
        </p:spPr>
        <p:txBody>
          <a:bodyPr lIns="92075" tIns="46038" rIns="92075" bIns="46038" anchor="b"/>
          <a:lstStyle/>
          <a:p>
            <a:r>
              <a:rPr lang="en-US" sz="2800" b="1" dirty="0">
                <a:solidFill>
                  <a:srgbClr val="FFFF00"/>
                </a:solidFill>
              </a:rPr>
              <a:t/>
            </a:r>
            <a:br>
              <a:rPr lang="en-US" sz="2800" b="1" dirty="0">
                <a:solidFill>
                  <a:srgbClr val="FFFF00"/>
                </a:solidFill>
              </a:rPr>
            </a:br>
            <a:r>
              <a:rPr lang="en-US" sz="2800" b="1" dirty="0">
                <a:solidFill>
                  <a:srgbClr val="FFFF00"/>
                </a:solidFill>
              </a:rPr>
              <a:t>Antiretroviral Regimens and </a:t>
            </a:r>
            <a:br>
              <a:rPr lang="en-US" sz="2800" b="1" dirty="0">
                <a:solidFill>
                  <a:srgbClr val="FFFF00"/>
                </a:solidFill>
              </a:rPr>
            </a:br>
            <a:r>
              <a:rPr lang="en-US" sz="2800" b="1" dirty="0">
                <a:solidFill>
                  <a:srgbClr val="FFFF00"/>
                </a:solidFill>
              </a:rPr>
              <a:t>Perinatal HIV Transmission </a:t>
            </a:r>
          </a:p>
        </p:txBody>
      </p:sp>
      <p:graphicFrame>
        <p:nvGraphicFramePr>
          <p:cNvPr id="152579" name="Object 3"/>
          <p:cNvGraphicFramePr>
            <a:graphicFrameLocks noChangeAspect="1"/>
          </p:cNvGraphicFramePr>
          <p:nvPr>
            <p:extLst>
              <p:ext uri="{D42A27DB-BD31-4B8C-83A1-F6EECF244321}">
                <p14:modId xmlns:p14="http://schemas.microsoft.com/office/powerpoint/2010/main" val="1700254995"/>
              </p:ext>
            </p:extLst>
          </p:nvPr>
        </p:nvGraphicFramePr>
        <p:xfrm>
          <a:off x="152400" y="1295400"/>
          <a:ext cx="8763000" cy="4505325"/>
        </p:xfrm>
        <a:graphic>
          <a:graphicData uri="http://schemas.openxmlformats.org/presentationml/2006/ole">
            <mc:AlternateContent xmlns:mc="http://schemas.openxmlformats.org/markup-compatibility/2006">
              <mc:Choice xmlns:v="urn:schemas-microsoft-com:vml" Requires="v">
                <p:oleObj spid="_x0000_s6186" name="Chart" r:id="rId4" imgW="9001178" imgH="4505191" progId="MSGraph.Chart.8">
                  <p:embed followColorScheme="full"/>
                </p:oleObj>
              </mc:Choice>
              <mc:Fallback>
                <p:oleObj name="Chart" r:id="rId4" imgW="9001178" imgH="4505191" progId="MSGraph.Chart.8">
                  <p:embed followColorScheme="full"/>
                  <p:pic>
                    <p:nvPicPr>
                      <p:cNvPr id="0" name=""/>
                      <p:cNvPicPr>
                        <a:picLocks noChangeAspect="1" noChangeArrowheads="1"/>
                      </p:cNvPicPr>
                      <p:nvPr/>
                    </p:nvPicPr>
                    <p:blipFill>
                      <a:blip r:embed="rId5"/>
                      <a:srcRect/>
                      <a:stretch>
                        <a:fillRect/>
                      </a:stretch>
                    </p:blipFill>
                    <p:spPr bwMode="auto">
                      <a:xfrm>
                        <a:off x="152400" y="1295400"/>
                        <a:ext cx="8763000" cy="4505325"/>
                      </a:xfrm>
                      <a:prstGeom prst="rect">
                        <a:avLst/>
                      </a:prstGeom>
                      <a:solidFill>
                        <a:schemeClr val="accent3"/>
                      </a:solidFill>
                      <a:ln>
                        <a:noFill/>
                      </a:ln>
                      <a:effectLst/>
                      <a:extLst/>
                    </p:spPr>
                  </p:pic>
                </p:oleObj>
              </mc:Fallback>
            </mc:AlternateContent>
          </a:graphicData>
        </a:graphic>
      </p:graphicFrame>
      <p:sp>
        <p:nvSpPr>
          <p:cNvPr id="152580" name="Text Box 4"/>
          <p:cNvSpPr txBox="1">
            <a:spLocks noChangeArrowheads="1"/>
          </p:cNvSpPr>
          <p:nvPr/>
        </p:nvSpPr>
        <p:spPr bwMode="auto">
          <a:xfrm>
            <a:off x="381000" y="5791200"/>
            <a:ext cx="8382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fontAlgn="base">
              <a:spcBef>
                <a:spcPct val="0"/>
              </a:spcBef>
              <a:spcAft>
                <a:spcPct val="0"/>
              </a:spcAft>
              <a:defRPr sz="1200">
                <a:solidFill>
                  <a:schemeClr val="tx1"/>
                </a:solidFill>
                <a:latin typeface="Arial" charset="0"/>
              </a:defRPr>
            </a:lvl6pPr>
            <a:lvl7pPr marL="2971800" indent="-228600" fontAlgn="base">
              <a:spcBef>
                <a:spcPct val="0"/>
              </a:spcBef>
              <a:spcAft>
                <a:spcPct val="0"/>
              </a:spcAft>
              <a:defRPr sz="1200">
                <a:solidFill>
                  <a:schemeClr val="tx1"/>
                </a:solidFill>
                <a:latin typeface="Arial" charset="0"/>
              </a:defRPr>
            </a:lvl7pPr>
            <a:lvl8pPr marL="3429000" indent="-228600" fontAlgn="base">
              <a:spcBef>
                <a:spcPct val="0"/>
              </a:spcBef>
              <a:spcAft>
                <a:spcPct val="0"/>
              </a:spcAft>
              <a:defRPr sz="1200">
                <a:solidFill>
                  <a:schemeClr val="tx1"/>
                </a:solidFill>
                <a:latin typeface="Arial" charset="0"/>
              </a:defRPr>
            </a:lvl8pPr>
            <a:lvl9pPr marL="3886200" indent="-228600" fontAlgn="base">
              <a:spcBef>
                <a:spcPct val="0"/>
              </a:spcBef>
              <a:spcAft>
                <a:spcPct val="0"/>
              </a:spcAft>
              <a:defRPr sz="1200">
                <a:solidFill>
                  <a:schemeClr val="tx1"/>
                </a:solidFill>
                <a:latin typeface="Arial" charset="0"/>
              </a:defRPr>
            </a:lvl9pPr>
          </a:lstStyle>
          <a:p>
            <a:pPr algn="ctr" eaLnBrk="1" hangingPunct="1"/>
            <a:r>
              <a:rPr lang="en-US" sz="2000" dirty="0">
                <a:solidFill>
                  <a:schemeClr val="bg1"/>
                </a:solidFill>
              </a:rPr>
              <a:t>Women &amp; Infants Transmission Study, 1990-1999</a:t>
            </a:r>
            <a:br>
              <a:rPr lang="en-US" sz="2000" dirty="0">
                <a:solidFill>
                  <a:schemeClr val="bg1"/>
                </a:solidFill>
              </a:rPr>
            </a:br>
            <a:r>
              <a:rPr lang="en-US" sz="2000" i="1" dirty="0">
                <a:solidFill>
                  <a:schemeClr val="bg1"/>
                </a:solidFill>
              </a:rPr>
              <a:t>Cooper E et al.  JAIDS 2002;29:484-94</a:t>
            </a:r>
            <a:r>
              <a:rPr lang="en-US" sz="2000" dirty="0">
                <a:solidFill>
                  <a:schemeClr val="bg1"/>
                </a:solidFill>
              </a:rPr>
              <a:t> </a:t>
            </a:r>
          </a:p>
        </p:txBody>
      </p:sp>
      <p:sp>
        <p:nvSpPr>
          <p:cNvPr id="152581" name="Line 5"/>
          <p:cNvSpPr>
            <a:spLocks noChangeShapeType="1"/>
          </p:cNvSpPr>
          <p:nvPr/>
        </p:nvSpPr>
        <p:spPr bwMode="auto">
          <a:xfrm>
            <a:off x="152400" y="1219200"/>
            <a:ext cx="8763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7479361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
          <p:cNvSpPr>
            <a:spLocks noGrp="1"/>
          </p:cNvSpPr>
          <p:nvPr>
            <p:ph type="sldNum" sz="quarter" idx="10"/>
          </p:nvPr>
        </p:nvSpPr>
        <p:spPr/>
        <p:txBody>
          <a:bodyPr/>
          <a:lstStyle/>
          <a:p>
            <a:fld id="{18D8E01A-ACD9-4858-A327-BCBD6B86E817}" type="slidenum">
              <a:rPr lang="en-US"/>
              <a:pPr/>
              <a:t>77</a:t>
            </a:fld>
            <a:endParaRPr lang="en-US"/>
          </a:p>
        </p:txBody>
      </p:sp>
      <p:graphicFrame>
        <p:nvGraphicFramePr>
          <p:cNvPr id="197635" name="Group 3"/>
          <p:cNvGraphicFramePr>
            <a:graphicFrameLocks noGrp="1"/>
          </p:cNvGraphicFramePr>
          <p:nvPr>
            <p:ph idx="4294967295"/>
          </p:nvPr>
        </p:nvGraphicFramePr>
        <p:xfrm>
          <a:off x="152400" y="1219200"/>
          <a:ext cx="8174038" cy="5515534"/>
        </p:xfrm>
        <a:graphic>
          <a:graphicData uri="http://schemas.openxmlformats.org/drawingml/2006/table">
            <a:tbl>
              <a:tblPr/>
              <a:tblGrid>
                <a:gridCol w="5595938"/>
                <a:gridCol w="1325562"/>
                <a:gridCol w="1252538"/>
              </a:tblGrid>
              <a:tr h="425450">
                <a:tc>
                  <a:txBody>
                    <a:bodyPr/>
                    <a:lstStyle/>
                    <a:p>
                      <a:pPr marL="0" marR="0" lvl="0" indent="0" algn="l" defTabSz="914400" rtl="0" eaLnBrk="1" fontAlgn="base" latinLnBrk="0" hangingPunct="1">
                        <a:lnSpc>
                          <a:spcPct val="110000"/>
                        </a:lnSpc>
                        <a:spcBef>
                          <a:spcPct val="0"/>
                        </a:spcBef>
                        <a:spcAft>
                          <a:spcPct val="0"/>
                        </a:spcAft>
                        <a:buClr>
                          <a:srgbClr val="996633"/>
                        </a:buClr>
                        <a:buSzPct val="50000"/>
                        <a:buFont typeface="Wingdings 2" pitchFamily="18" charset="2"/>
                        <a:buNone/>
                        <a:tabLst/>
                      </a:pPr>
                      <a:r>
                        <a:rPr kumimoji="0" lang="en-US" sz="1600" b="1" i="0" u="none" strike="noStrike" cap="none" normalizeH="0" baseline="0" dirty="0" smtClean="0">
                          <a:ln>
                            <a:noFill/>
                          </a:ln>
                          <a:solidFill>
                            <a:srgbClr val="FFFFFF"/>
                          </a:solidFill>
                          <a:effectLst/>
                          <a:latin typeface="Arial" charset="0"/>
                          <a:sym typeface="Arial" charset="0"/>
                        </a:rPr>
                        <a:t>Group</a:t>
                      </a: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10000"/>
                        </a:lnSpc>
                        <a:spcBef>
                          <a:spcPct val="0"/>
                        </a:spcBef>
                        <a:spcAft>
                          <a:spcPct val="0"/>
                        </a:spcAft>
                        <a:buClr>
                          <a:srgbClr val="996633"/>
                        </a:buClr>
                        <a:buSzPct val="50000"/>
                        <a:buFont typeface="Wingdings 2" pitchFamily="18" charset="2"/>
                        <a:buNone/>
                        <a:tabLst/>
                      </a:pPr>
                      <a:r>
                        <a:rPr kumimoji="0" lang="en-US" sz="1600" b="1" i="0" u="none" strike="noStrike" cap="none" normalizeH="0" baseline="0" smtClean="0">
                          <a:ln>
                            <a:noFill/>
                          </a:ln>
                          <a:solidFill>
                            <a:srgbClr val="FFFFFF"/>
                          </a:solidFill>
                          <a:effectLst/>
                          <a:latin typeface="Arial" charset="0"/>
                          <a:sym typeface="Arial" charset="0"/>
                        </a:rPr>
                        <a:t>% MTCT</a:t>
                      </a: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10000"/>
                        </a:lnSpc>
                        <a:spcBef>
                          <a:spcPct val="0"/>
                        </a:spcBef>
                        <a:spcAft>
                          <a:spcPct val="0"/>
                        </a:spcAft>
                        <a:buClr>
                          <a:srgbClr val="996633"/>
                        </a:buClr>
                        <a:buSzPct val="50000"/>
                        <a:buFont typeface="Wingdings 2" pitchFamily="18" charset="2"/>
                        <a:buNone/>
                        <a:tabLst/>
                      </a:pPr>
                      <a:endParaRPr kumimoji="0" lang="en-US" sz="2400" b="1" i="0" u="none" strike="noStrike" cap="none" normalizeH="0" baseline="0" smtClean="0">
                        <a:ln>
                          <a:noFill/>
                        </a:ln>
                        <a:solidFill>
                          <a:srgbClr val="FFFFFF"/>
                        </a:solidFill>
                        <a:effectLst/>
                        <a:latin typeface="Arial" charset="0"/>
                        <a:sym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solidFill>
                  </a:tcPr>
                </a:tc>
              </a:tr>
              <a:tr h="641350">
                <a:tc>
                  <a:txBody>
                    <a:bodyPr/>
                    <a:lstStyle/>
                    <a:p>
                      <a:pPr marL="0" marR="0" lvl="0" indent="0" algn="l" defTabSz="914400" rtl="0" eaLnBrk="1" fontAlgn="base" latinLnBrk="0" hangingPunct="1">
                        <a:lnSpc>
                          <a:spcPct val="110000"/>
                        </a:lnSpc>
                        <a:spcBef>
                          <a:spcPct val="0"/>
                        </a:spcBef>
                        <a:spcAft>
                          <a:spcPct val="0"/>
                        </a:spcAft>
                        <a:buClr>
                          <a:srgbClr val="996633"/>
                        </a:buClr>
                        <a:buSzPct val="50000"/>
                        <a:buFont typeface="Wingdings 2" pitchFamily="18" charset="2"/>
                        <a:buNone/>
                        <a:tabLst/>
                      </a:pPr>
                      <a:r>
                        <a:rPr kumimoji="0" lang="en-US" sz="1800" b="0" i="0" u="none" strike="noStrike" cap="none" normalizeH="0" baseline="0" smtClean="0">
                          <a:ln>
                            <a:noFill/>
                          </a:ln>
                          <a:solidFill>
                            <a:srgbClr val="002060"/>
                          </a:solidFill>
                          <a:effectLst/>
                          <a:latin typeface="Arial" charset="0"/>
                          <a:sym typeface="Arial" charset="0"/>
                        </a:rPr>
                        <a:t>Overall group women </a:t>
                      </a:r>
                      <a:r>
                        <a:rPr kumimoji="0" lang="en-US" sz="1800" b="0" i="0" u="sng" strike="noStrike" cap="none" normalizeH="0" baseline="0" smtClean="0">
                          <a:ln>
                            <a:noFill/>
                          </a:ln>
                          <a:solidFill>
                            <a:srgbClr val="002060"/>
                          </a:solidFill>
                          <a:effectLst/>
                          <a:latin typeface="Arial" charset="0"/>
                          <a:sym typeface="Arial" charset="0"/>
                        </a:rPr>
                        <a:t>all on HAART </a:t>
                      </a:r>
                      <a:r>
                        <a:rPr kumimoji="0" lang="en-US" sz="1800" b="0" i="0" u="none" strike="noStrike" cap="none" normalizeH="0" baseline="0" smtClean="0">
                          <a:ln>
                            <a:noFill/>
                          </a:ln>
                          <a:solidFill>
                            <a:srgbClr val="002060"/>
                          </a:solidFill>
                          <a:effectLst/>
                          <a:latin typeface="Arial" charset="0"/>
                          <a:sym typeface="Arial" charset="0"/>
                        </a:rPr>
                        <a:t>(N=873)</a:t>
                      </a:r>
                    </a:p>
                    <a:p>
                      <a:pPr marL="0" marR="0" lvl="0" indent="0" algn="l" defTabSz="914400" rtl="0" eaLnBrk="1" fontAlgn="base" latinLnBrk="0" hangingPunct="1">
                        <a:lnSpc>
                          <a:spcPct val="110000"/>
                        </a:lnSpc>
                        <a:spcBef>
                          <a:spcPct val="0"/>
                        </a:spcBef>
                        <a:spcAft>
                          <a:spcPct val="0"/>
                        </a:spcAft>
                        <a:buClr>
                          <a:srgbClr val="996633"/>
                        </a:buClr>
                        <a:buSzPct val="50000"/>
                        <a:buFont typeface="Wingdings 2" pitchFamily="18" charset="2"/>
                        <a:buNone/>
                        <a:tabLst/>
                      </a:pPr>
                      <a:r>
                        <a:rPr kumimoji="0" lang="en-US" sz="1800" b="0" i="0" u="none" strike="noStrike" cap="none" normalizeH="0" baseline="0" smtClean="0">
                          <a:ln>
                            <a:noFill/>
                          </a:ln>
                          <a:solidFill>
                            <a:srgbClr val="002060"/>
                          </a:solidFill>
                          <a:effectLst/>
                          <a:latin typeface="Arial" charset="0"/>
                          <a:sym typeface="Arial" charset="0"/>
                        </a:rPr>
                        <a:t>(no sig. difference NVP vs LPV/r vs EFV regimen)</a:t>
                      </a: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0"/>
                        </a:spcBef>
                        <a:spcAft>
                          <a:spcPct val="0"/>
                        </a:spcAft>
                        <a:buClr>
                          <a:srgbClr val="996633"/>
                        </a:buClr>
                        <a:buSzPct val="50000"/>
                        <a:buFont typeface="Wingdings 2" pitchFamily="18" charset="2"/>
                        <a:buNone/>
                        <a:tabLst/>
                      </a:pPr>
                      <a:r>
                        <a:rPr kumimoji="0" lang="en-US" sz="2000" b="0" i="0" u="none" strike="noStrike" cap="none" normalizeH="0" baseline="0" smtClean="0">
                          <a:ln>
                            <a:noFill/>
                          </a:ln>
                          <a:solidFill>
                            <a:srgbClr val="002060"/>
                          </a:solidFill>
                          <a:effectLst/>
                          <a:latin typeface="Arial" charset="0"/>
                          <a:sym typeface="Arial" charset="0"/>
                        </a:rPr>
                        <a:t>4.9%</a:t>
                      </a: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0"/>
                        </a:spcBef>
                        <a:spcAft>
                          <a:spcPct val="0"/>
                        </a:spcAft>
                        <a:buClr>
                          <a:srgbClr val="996633"/>
                        </a:buClr>
                        <a:buSzPct val="50000"/>
                        <a:buFont typeface="Wingdings 2" pitchFamily="18" charset="2"/>
                        <a:buNone/>
                        <a:tabLst/>
                      </a:pPr>
                      <a:endParaRPr kumimoji="0" lang="en-US" sz="2400" b="1" i="0" u="none" strike="noStrike" cap="none" normalizeH="0" baseline="0" smtClean="0">
                        <a:ln>
                          <a:noFill/>
                        </a:ln>
                        <a:solidFill>
                          <a:srgbClr val="000000"/>
                        </a:solidFill>
                        <a:effectLst/>
                        <a:latin typeface="Arial" charset="0"/>
                        <a:sym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a:noFill/>
                    </a:lnB>
                    <a:lnTlToBr>
                      <a:noFill/>
                    </a:lnTlToBr>
                    <a:lnBlToTr>
                      <a:noFill/>
                    </a:lnBlToTr>
                    <a:solidFill>
                      <a:schemeClr val="bg1"/>
                    </a:solidFill>
                  </a:tcPr>
                </a:tc>
              </a:tr>
              <a:tr h="598488">
                <a:tc>
                  <a:txBody>
                    <a:bodyPr/>
                    <a:lstStyle/>
                    <a:p>
                      <a:pPr marL="0" marR="0" lvl="0" indent="0" algn="l" defTabSz="914400" rtl="0" eaLnBrk="1" fontAlgn="base" latinLnBrk="0" hangingPunct="1">
                        <a:lnSpc>
                          <a:spcPct val="110000"/>
                        </a:lnSpc>
                        <a:spcBef>
                          <a:spcPct val="0"/>
                        </a:spcBef>
                        <a:spcAft>
                          <a:spcPct val="0"/>
                        </a:spcAft>
                        <a:buClr>
                          <a:srgbClr val="996633"/>
                        </a:buClr>
                        <a:buSzPct val="50000"/>
                        <a:buFont typeface="Wingdings 2" pitchFamily="18" charset="2"/>
                        <a:buNone/>
                        <a:tabLst/>
                      </a:pPr>
                      <a:r>
                        <a:rPr kumimoji="0" lang="en-US" sz="1800" b="0" i="0" u="none" strike="noStrike" cap="none" normalizeH="0" baseline="0" smtClean="0">
                          <a:ln>
                            <a:noFill/>
                          </a:ln>
                          <a:solidFill>
                            <a:srgbClr val="006666"/>
                          </a:solidFill>
                          <a:effectLst/>
                          <a:latin typeface="Arial" charset="0"/>
                          <a:sym typeface="Arial" charset="0"/>
                        </a:rPr>
                        <a:t>On HAART when became pregnant</a:t>
                      </a:r>
                    </a:p>
                    <a:p>
                      <a:pPr marL="0" marR="0" lvl="0" indent="0" algn="l" defTabSz="914400" rtl="0" eaLnBrk="1" fontAlgn="base" latinLnBrk="0" hangingPunct="1">
                        <a:lnSpc>
                          <a:spcPct val="110000"/>
                        </a:lnSpc>
                        <a:spcBef>
                          <a:spcPct val="0"/>
                        </a:spcBef>
                        <a:spcAft>
                          <a:spcPct val="0"/>
                        </a:spcAft>
                        <a:buClr>
                          <a:srgbClr val="996633"/>
                        </a:buClr>
                        <a:buSzPct val="50000"/>
                        <a:buFont typeface="Wingdings 2" pitchFamily="18" charset="2"/>
                        <a:buNone/>
                        <a:tabLst/>
                      </a:pPr>
                      <a:r>
                        <a:rPr kumimoji="0" lang="en-US" sz="1800" b="0" i="0" u="none" strike="noStrike" cap="none" normalizeH="0" baseline="0" smtClean="0">
                          <a:ln>
                            <a:noFill/>
                          </a:ln>
                          <a:solidFill>
                            <a:srgbClr val="006666"/>
                          </a:solidFill>
                          <a:effectLst/>
                          <a:latin typeface="Arial" charset="0"/>
                          <a:sym typeface="Arial" charset="0"/>
                        </a:rPr>
                        <a:t>(N=143, median duration 93.4 weeks by delivery)</a:t>
                      </a: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0"/>
                        </a:spcBef>
                        <a:spcAft>
                          <a:spcPct val="0"/>
                        </a:spcAft>
                        <a:buClr>
                          <a:srgbClr val="996633"/>
                        </a:buClr>
                        <a:buSzPct val="50000"/>
                        <a:buFont typeface="Wingdings 2" pitchFamily="18" charset="2"/>
                        <a:buNone/>
                        <a:tabLst/>
                      </a:pPr>
                      <a:r>
                        <a:rPr kumimoji="0" lang="en-US" sz="2000" b="0" i="0" u="none" strike="noStrike" cap="none" normalizeH="0" baseline="0" smtClean="0">
                          <a:ln>
                            <a:noFill/>
                          </a:ln>
                          <a:solidFill>
                            <a:srgbClr val="006666"/>
                          </a:solidFill>
                          <a:effectLst/>
                          <a:latin typeface="Arial" charset="0"/>
                          <a:sym typeface="Arial" charset="0"/>
                        </a:rPr>
                        <a:t>0.7%</a:t>
                      </a:r>
                    </a:p>
                  </a:txBody>
                  <a:tcPr marT="45710" marB="45710" horzOverflow="overflow">
                    <a:lnL w="12700" cap="flat" cmpd="sng" algn="ctr">
                      <a:solidFill>
                        <a:schemeClr val="bg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rowSpan="2">
                  <a:txBody>
                    <a:bodyPr/>
                    <a:lstStyle/>
                    <a:p>
                      <a:pPr marL="0" marR="0" lvl="0" indent="0" algn="ctr" defTabSz="914400" rtl="0" eaLnBrk="1" fontAlgn="base" latinLnBrk="0" hangingPunct="1">
                        <a:lnSpc>
                          <a:spcPct val="110000"/>
                        </a:lnSpc>
                        <a:spcBef>
                          <a:spcPct val="0"/>
                        </a:spcBef>
                        <a:spcAft>
                          <a:spcPct val="0"/>
                        </a:spcAft>
                        <a:buClr>
                          <a:srgbClr val="996633"/>
                        </a:buClr>
                        <a:buSzPct val="50000"/>
                        <a:buFont typeface="Wingdings 2" pitchFamily="18" charset="2"/>
                        <a:buNone/>
                        <a:tabLst/>
                      </a:pPr>
                      <a:endParaRPr kumimoji="0" lang="en-US" sz="2400" b="1" i="0" u="none" strike="noStrike" cap="none" normalizeH="0" baseline="0" smtClean="0">
                        <a:ln>
                          <a:noFill/>
                        </a:ln>
                        <a:solidFill>
                          <a:srgbClr val="FF3300"/>
                        </a:solidFill>
                        <a:effectLst/>
                        <a:latin typeface="Arial" charset="0"/>
                        <a:sym typeface="Arial" charset="0"/>
                      </a:endParaRPr>
                    </a:p>
                  </a:txBody>
                  <a:tcPr marT="45710" marB="45710" horzOverflow="overflow">
                    <a:lnL>
                      <a:noFill/>
                    </a:lnL>
                    <a:lnR>
                      <a:noFill/>
                    </a:lnR>
                    <a:lnT>
                      <a:noFill/>
                    </a:lnT>
                    <a:lnB>
                      <a:noFill/>
                    </a:lnB>
                    <a:lnTlToBr>
                      <a:noFill/>
                    </a:lnTlToBr>
                    <a:lnBlToTr>
                      <a:noFill/>
                    </a:lnBlToTr>
                    <a:solidFill>
                      <a:schemeClr val="bg1"/>
                    </a:solidFill>
                  </a:tcPr>
                </a:tc>
              </a:tr>
              <a:tr h="598488">
                <a:tc>
                  <a:txBody>
                    <a:bodyPr/>
                    <a:lstStyle/>
                    <a:p>
                      <a:pPr marL="0" marR="0" lvl="0" indent="0" algn="l" defTabSz="914400" rtl="0" eaLnBrk="1" fontAlgn="base" latinLnBrk="0" hangingPunct="1">
                        <a:lnSpc>
                          <a:spcPct val="110000"/>
                        </a:lnSpc>
                        <a:spcBef>
                          <a:spcPct val="0"/>
                        </a:spcBef>
                        <a:spcAft>
                          <a:spcPct val="0"/>
                        </a:spcAft>
                        <a:buClr>
                          <a:srgbClr val="996633"/>
                        </a:buClr>
                        <a:buSzPct val="50000"/>
                        <a:buFont typeface="Wingdings 2" pitchFamily="18" charset="2"/>
                        <a:buNone/>
                        <a:tabLst/>
                      </a:pPr>
                      <a:r>
                        <a:rPr kumimoji="0" lang="en-US" sz="1800" b="0" i="0" u="none" strike="noStrike" cap="none" normalizeH="0" baseline="0" smtClean="0">
                          <a:ln>
                            <a:noFill/>
                          </a:ln>
                          <a:solidFill>
                            <a:srgbClr val="006666"/>
                          </a:solidFill>
                          <a:effectLst/>
                          <a:latin typeface="Arial" charset="0"/>
                          <a:sym typeface="Arial" charset="0"/>
                        </a:rPr>
                        <a:t>Started HAART during pregnancy</a:t>
                      </a:r>
                    </a:p>
                    <a:p>
                      <a:pPr marL="0" marR="0" lvl="0" indent="0" algn="l" defTabSz="914400" rtl="0" eaLnBrk="1" fontAlgn="base" latinLnBrk="0" hangingPunct="1">
                        <a:lnSpc>
                          <a:spcPct val="110000"/>
                        </a:lnSpc>
                        <a:spcBef>
                          <a:spcPct val="0"/>
                        </a:spcBef>
                        <a:spcAft>
                          <a:spcPct val="0"/>
                        </a:spcAft>
                        <a:buClr>
                          <a:srgbClr val="996633"/>
                        </a:buClr>
                        <a:buSzPct val="50000"/>
                        <a:buFont typeface="Wingdings 2" pitchFamily="18" charset="2"/>
                        <a:buNone/>
                        <a:tabLst/>
                      </a:pPr>
                      <a:r>
                        <a:rPr kumimoji="0" lang="en-US" sz="1800" b="0" i="0" u="none" strike="noStrike" cap="none" normalizeH="0" baseline="0" smtClean="0">
                          <a:ln>
                            <a:noFill/>
                          </a:ln>
                          <a:solidFill>
                            <a:srgbClr val="006666"/>
                          </a:solidFill>
                          <a:effectLst/>
                          <a:latin typeface="Arial" charset="0"/>
                          <a:sym typeface="Arial" charset="0"/>
                        </a:rPr>
                        <a:t>(N=730, median duration 10.7 weeks by delivery)</a:t>
                      </a:r>
                    </a:p>
                  </a:txBody>
                  <a:tcPr marT="45710" marB="45710"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0"/>
                        </a:spcBef>
                        <a:spcAft>
                          <a:spcPct val="0"/>
                        </a:spcAft>
                        <a:buClr>
                          <a:srgbClr val="996633"/>
                        </a:buClr>
                        <a:buSzPct val="50000"/>
                        <a:buFont typeface="Wingdings 2" pitchFamily="18" charset="2"/>
                        <a:buNone/>
                        <a:tabLst/>
                      </a:pPr>
                      <a:r>
                        <a:rPr kumimoji="0" lang="en-US" sz="2000" b="0" i="0" u="none" strike="noStrike" cap="none" normalizeH="0" baseline="0" smtClean="0">
                          <a:ln>
                            <a:noFill/>
                          </a:ln>
                          <a:solidFill>
                            <a:srgbClr val="006666"/>
                          </a:solidFill>
                          <a:effectLst/>
                          <a:latin typeface="Arial" charset="0"/>
                          <a:sym typeface="Arial" charset="0"/>
                        </a:rPr>
                        <a:t>5.7%</a:t>
                      </a:r>
                    </a:p>
                  </a:txBody>
                  <a:tcPr marT="45710" marB="45710"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r>
              <a:tr h="425450">
                <a:tc>
                  <a:txBody>
                    <a:bodyPr/>
                    <a:lstStyle/>
                    <a:p>
                      <a:pPr marL="0" marR="0" lvl="0" indent="0" algn="l" defTabSz="914400" rtl="0" eaLnBrk="1" fontAlgn="base" latinLnBrk="0" hangingPunct="1">
                        <a:lnSpc>
                          <a:spcPct val="110000"/>
                        </a:lnSpc>
                        <a:spcBef>
                          <a:spcPct val="0"/>
                        </a:spcBef>
                        <a:spcAft>
                          <a:spcPct val="0"/>
                        </a:spcAft>
                        <a:buClr>
                          <a:srgbClr val="996633"/>
                        </a:buClr>
                        <a:buSzPct val="50000"/>
                        <a:buFont typeface="Wingdings 2" pitchFamily="18" charset="2"/>
                        <a:buNone/>
                        <a:tabLst/>
                      </a:pPr>
                      <a:r>
                        <a:rPr kumimoji="0" lang="en-US" sz="1800" b="0" i="0" u="none" strike="noStrike" cap="none" normalizeH="0" baseline="0" smtClean="0">
                          <a:ln>
                            <a:noFill/>
                          </a:ln>
                          <a:solidFill>
                            <a:srgbClr val="C00000"/>
                          </a:solidFill>
                          <a:effectLst/>
                          <a:latin typeface="Arial" charset="0"/>
                          <a:sym typeface="Arial" charset="0"/>
                        </a:rPr>
                        <a:t>Duration of HAART during pregnancy:</a:t>
                      </a: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0"/>
                        </a:spcBef>
                        <a:spcAft>
                          <a:spcPct val="0"/>
                        </a:spcAft>
                        <a:buClr>
                          <a:srgbClr val="996633"/>
                        </a:buClr>
                        <a:buSzPct val="50000"/>
                        <a:buFont typeface="Wingdings 2" pitchFamily="18" charset="2"/>
                        <a:buNone/>
                        <a:tabLst/>
                      </a:pPr>
                      <a:endParaRPr kumimoji="0" lang="en-US" sz="2000" b="0" i="0" u="none" strike="noStrike" cap="none" normalizeH="0" baseline="0" dirty="0" smtClean="0">
                        <a:ln>
                          <a:noFill/>
                        </a:ln>
                        <a:solidFill>
                          <a:srgbClr val="C00000"/>
                        </a:solidFill>
                        <a:effectLst/>
                        <a:latin typeface="Arial" charset="0"/>
                        <a:sym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0"/>
                        </a:spcBef>
                        <a:spcAft>
                          <a:spcPct val="0"/>
                        </a:spcAft>
                        <a:buClr>
                          <a:srgbClr val="996633"/>
                        </a:buClr>
                        <a:buSzPct val="50000"/>
                        <a:buFont typeface="Wingdings 2" pitchFamily="18" charset="2"/>
                        <a:buNone/>
                        <a:tabLst/>
                      </a:pPr>
                      <a:endParaRPr kumimoji="0" lang="en-US" sz="2400" b="1" i="0" u="none" strike="noStrike" cap="none" normalizeH="0" baseline="0" smtClean="0">
                        <a:ln>
                          <a:noFill/>
                        </a:ln>
                        <a:solidFill>
                          <a:srgbClr val="000000"/>
                        </a:solidFill>
                        <a:effectLst/>
                        <a:latin typeface="Arial" charset="0"/>
                        <a:sym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r>
              <a:tr h="427038">
                <a:tc>
                  <a:txBody>
                    <a:bodyPr/>
                    <a:lstStyle/>
                    <a:p>
                      <a:pPr marL="0" marR="0" lvl="0" indent="0" algn="l" defTabSz="914400" rtl="0" eaLnBrk="1" fontAlgn="base" latinLnBrk="0" hangingPunct="1">
                        <a:lnSpc>
                          <a:spcPct val="110000"/>
                        </a:lnSpc>
                        <a:spcBef>
                          <a:spcPct val="0"/>
                        </a:spcBef>
                        <a:spcAft>
                          <a:spcPct val="0"/>
                        </a:spcAft>
                        <a:buClr>
                          <a:srgbClr val="996633"/>
                        </a:buClr>
                        <a:buSzPct val="50000"/>
                        <a:buFont typeface="Wingdings 2" pitchFamily="18" charset="2"/>
                        <a:buNone/>
                        <a:tabLst/>
                      </a:pPr>
                      <a:r>
                        <a:rPr kumimoji="0" lang="en-US" sz="1800" b="0" i="0" u="none" strike="noStrike" cap="none" normalizeH="0" baseline="0" smtClean="0">
                          <a:ln>
                            <a:noFill/>
                          </a:ln>
                          <a:solidFill>
                            <a:srgbClr val="C00000"/>
                          </a:solidFill>
                          <a:effectLst/>
                          <a:latin typeface="Arial" charset="0"/>
                          <a:sym typeface="Arial" charset="0"/>
                        </a:rPr>
                        <a:t>&lt;4 weeks (N=151)</a:t>
                      </a: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0"/>
                        </a:spcBef>
                        <a:spcAft>
                          <a:spcPct val="0"/>
                        </a:spcAft>
                        <a:buClr>
                          <a:srgbClr val="996633"/>
                        </a:buClr>
                        <a:buSzPct val="50000"/>
                        <a:buFont typeface="Wingdings 2" pitchFamily="18" charset="2"/>
                        <a:buNone/>
                        <a:tabLst/>
                      </a:pPr>
                      <a:r>
                        <a:rPr kumimoji="0" lang="en-US" sz="2000" b="0" i="0" u="none" strike="noStrike" cap="none" normalizeH="0" baseline="0" smtClean="0">
                          <a:ln>
                            <a:noFill/>
                          </a:ln>
                          <a:solidFill>
                            <a:srgbClr val="C00000"/>
                          </a:solidFill>
                          <a:effectLst/>
                          <a:latin typeface="Arial" charset="0"/>
                          <a:sym typeface="Arial" charset="0"/>
                        </a:rPr>
                        <a:t>9.3%</a:t>
                      </a: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0"/>
                        </a:spcBef>
                        <a:spcAft>
                          <a:spcPct val="0"/>
                        </a:spcAft>
                        <a:buClr>
                          <a:srgbClr val="996633"/>
                        </a:buClr>
                        <a:buSzPct val="50000"/>
                        <a:buFont typeface="Wingdings 2" pitchFamily="18" charset="2"/>
                        <a:buNone/>
                        <a:tabLst/>
                      </a:pPr>
                      <a:endParaRPr kumimoji="0" lang="en-US" sz="2400" b="1" i="0" u="none" strike="noStrike" cap="none" normalizeH="0" baseline="0" smtClean="0">
                        <a:ln>
                          <a:noFill/>
                        </a:ln>
                        <a:solidFill>
                          <a:srgbClr val="000000"/>
                        </a:solidFill>
                        <a:effectLst/>
                        <a:latin typeface="Arial" charset="0"/>
                        <a:sym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r>
              <a:tr h="425450">
                <a:tc>
                  <a:txBody>
                    <a:bodyPr/>
                    <a:lstStyle/>
                    <a:p>
                      <a:pPr marL="0" marR="0" lvl="0" indent="0" algn="l" defTabSz="914400" rtl="0" eaLnBrk="1" fontAlgn="base" latinLnBrk="0" hangingPunct="1">
                        <a:lnSpc>
                          <a:spcPct val="110000"/>
                        </a:lnSpc>
                        <a:spcBef>
                          <a:spcPct val="0"/>
                        </a:spcBef>
                        <a:spcAft>
                          <a:spcPct val="0"/>
                        </a:spcAft>
                        <a:buClr>
                          <a:srgbClr val="996633"/>
                        </a:buClr>
                        <a:buSzPct val="50000"/>
                        <a:buFont typeface="Wingdings 2" pitchFamily="18" charset="2"/>
                        <a:buNone/>
                        <a:tabLst/>
                      </a:pPr>
                      <a:r>
                        <a:rPr kumimoji="0" lang="en-US" sz="1800" b="0" i="0" u="none" strike="noStrike" cap="none" normalizeH="0" baseline="0" smtClean="0">
                          <a:ln>
                            <a:noFill/>
                          </a:ln>
                          <a:solidFill>
                            <a:srgbClr val="C00000"/>
                          </a:solidFill>
                          <a:effectLst/>
                          <a:latin typeface="Arial" charset="0"/>
                          <a:sym typeface="Arial" charset="0"/>
                        </a:rPr>
                        <a:t>4-16 weeks (N=422)</a:t>
                      </a: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0"/>
                        </a:spcBef>
                        <a:spcAft>
                          <a:spcPct val="0"/>
                        </a:spcAft>
                        <a:buClr>
                          <a:srgbClr val="996633"/>
                        </a:buClr>
                        <a:buSzPct val="50000"/>
                        <a:buFont typeface="Wingdings 2" pitchFamily="18" charset="2"/>
                        <a:buNone/>
                        <a:tabLst/>
                      </a:pPr>
                      <a:r>
                        <a:rPr kumimoji="0" lang="en-US" sz="2000" b="0" i="0" u="none" strike="noStrike" cap="none" normalizeH="0" baseline="0" smtClean="0">
                          <a:ln>
                            <a:noFill/>
                          </a:ln>
                          <a:solidFill>
                            <a:srgbClr val="C00000"/>
                          </a:solidFill>
                          <a:effectLst/>
                          <a:latin typeface="Arial" charset="0"/>
                          <a:sym typeface="Arial" charset="0"/>
                        </a:rPr>
                        <a:t>5.5%</a:t>
                      </a: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0"/>
                        </a:spcBef>
                        <a:spcAft>
                          <a:spcPct val="0"/>
                        </a:spcAft>
                        <a:buClr>
                          <a:srgbClr val="996633"/>
                        </a:buClr>
                        <a:buSzPct val="50000"/>
                        <a:buFont typeface="Wingdings 2" pitchFamily="18" charset="2"/>
                        <a:buNone/>
                        <a:tabLst/>
                      </a:pPr>
                      <a:endParaRPr kumimoji="0" lang="en-US" sz="2400" b="1" i="0" u="none" strike="noStrike" cap="none" normalizeH="0" baseline="0" smtClean="0">
                        <a:ln>
                          <a:noFill/>
                        </a:ln>
                        <a:solidFill>
                          <a:srgbClr val="000000"/>
                        </a:solidFill>
                        <a:effectLst/>
                        <a:latin typeface="Arial" charset="0"/>
                        <a:sym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solidFill>
                      <a:schemeClr val="bg1"/>
                    </a:solidFill>
                  </a:tcPr>
                </a:tc>
              </a:tr>
              <a:tr h="539750">
                <a:tc>
                  <a:txBody>
                    <a:bodyPr/>
                    <a:lstStyle/>
                    <a:p>
                      <a:pPr marL="0" marR="0" lvl="0" indent="0" algn="l" defTabSz="914400" rtl="0" eaLnBrk="1" fontAlgn="base" latinLnBrk="0" hangingPunct="1">
                        <a:lnSpc>
                          <a:spcPct val="110000"/>
                        </a:lnSpc>
                        <a:spcBef>
                          <a:spcPct val="0"/>
                        </a:spcBef>
                        <a:spcAft>
                          <a:spcPct val="0"/>
                        </a:spcAft>
                        <a:buClr>
                          <a:srgbClr val="996633"/>
                        </a:buClr>
                        <a:buSzPct val="50000"/>
                        <a:buFont typeface="Wingdings 2" pitchFamily="18" charset="2"/>
                        <a:buNone/>
                        <a:tabLst/>
                      </a:pPr>
                      <a:r>
                        <a:rPr kumimoji="0" lang="en-US" sz="1800" b="0" i="0" u="none" strike="noStrike" cap="none" normalizeH="0" baseline="0" smtClean="0">
                          <a:ln>
                            <a:noFill/>
                          </a:ln>
                          <a:solidFill>
                            <a:srgbClr val="C00000"/>
                          </a:solidFill>
                          <a:effectLst/>
                          <a:latin typeface="Arial" charset="0"/>
                          <a:sym typeface="Arial" charset="0"/>
                        </a:rPr>
                        <a:t>16-32 weeks (N=157)</a:t>
                      </a: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0"/>
                        </a:spcBef>
                        <a:spcAft>
                          <a:spcPct val="0"/>
                        </a:spcAft>
                        <a:buClr>
                          <a:srgbClr val="996633"/>
                        </a:buClr>
                        <a:buSzPct val="50000"/>
                        <a:buFont typeface="Wingdings 2" pitchFamily="18" charset="2"/>
                        <a:buNone/>
                        <a:tabLst/>
                      </a:pPr>
                      <a:r>
                        <a:rPr kumimoji="0" lang="en-US" sz="2000" b="0" i="0" u="none" strike="noStrike" cap="none" normalizeH="0" baseline="0" smtClean="0">
                          <a:ln>
                            <a:noFill/>
                          </a:ln>
                          <a:solidFill>
                            <a:srgbClr val="C00000"/>
                          </a:solidFill>
                          <a:effectLst/>
                          <a:latin typeface="Arial" charset="0"/>
                          <a:sym typeface="Arial" charset="0"/>
                        </a:rPr>
                        <a:t>3.5%</a:t>
                      </a:r>
                    </a:p>
                  </a:txBody>
                  <a:tcPr marT="45710" marB="45710"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0"/>
                        </a:spcBef>
                        <a:spcAft>
                          <a:spcPct val="0"/>
                        </a:spcAft>
                        <a:buClr>
                          <a:srgbClr val="996633"/>
                        </a:buClr>
                        <a:buSzPct val="50000"/>
                        <a:buFont typeface="Wingdings 2" pitchFamily="18" charset="2"/>
                        <a:buNone/>
                        <a:tabLst/>
                      </a:pPr>
                      <a:endParaRPr kumimoji="0" lang="en-US" sz="2400" b="1" i="0" u="none" strike="noStrike" cap="none" normalizeH="0" baseline="0" smtClean="0">
                        <a:ln>
                          <a:noFill/>
                        </a:ln>
                        <a:solidFill>
                          <a:srgbClr val="000000"/>
                        </a:solidFill>
                        <a:effectLst/>
                        <a:latin typeface="Arial" charset="0"/>
                        <a:sym typeface="Arial" charset="0"/>
                      </a:endParaRPr>
                    </a:p>
                  </a:txBody>
                  <a:tcPr marT="45710" marB="45710" horzOverflow="overflow">
                    <a:lnL>
                      <a:noFill/>
                    </a:lnL>
                    <a:lnR>
                      <a:noFill/>
                    </a:lnR>
                    <a:lnT>
                      <a:noFill/>
                    </a:lnT>
                    <a:lnB>
                      <a:noFill/>
                    </a:lnB>
                    <a:lnTlToBr>
                      <a:noFill/>
                    </a:lnTlToBr>
                    <a:lnBlToTr>
                      <a:noFill/>
                    </a:lnBlToTr>
                    <a:solidFill>
                      <a:schemeClr val="bg1"/>
                    </a:solidFill>
                  </a:tcPr>
                </a:tc>
              </a:tr>
              <a:tr h="915988">
                <a:tc gridSpan="3">
                  <a:txBody>
                    <a:bodyPr/>
                    <a:lstStyle/>
                    <a:p>
                      <a:pPr marL="0" marR="0" lvl="0" indent="0" algn="ctr" defTabSz="914400" rtl="0" eaLnBrk="1" fontAlgn="base" latinLnBrk="0" hangingPunct="1">
                        <a:lnSpc>
                          <a:spcPct val="110000"/>
                        </a:lnSpc>
                        <a:spcBef>
                          <a:spcPct val="0"/>
                        </a:spcBef>
                        <a:spcAft>
                          <a:spcPct val="0"/>
                        </a:spcAft>
                        <a:buClr>
                          <a:srgbClr val="996633"/>
                        </a:buClr>
                        <a:buSzPct val="50000"/>
                        <a:buFont typeface="Wingdings 2" pitchFamily="18" charset="2"/>
                        <a:buNone/>
                        <a:tabLst/>
                      </a:pPr>
                      <a:endParaRPr kumimoji="0" lang="en-US" sz="1400" b="1" i="0" u="none" strike="noStrike" cap="none" normalizeH="0" baseline="0" dirty="0" smtClean="0">
                        <a:ln>
                          <a:noFill/>
                        </a:ln>
                        <a:solidFill>
                          <a:srgbClr val="FF0066"/>
                        </a:solidFill>
                        <a:effectLst/>
                        <a:latin typeface="Arial" charset="0"/>
                        <a:sym typeface="Arial" charset="0"/>
                      </a:endParaRPr>
                    </a:p>
                    <a:p>
                      <a:pPr marL="0" marR="0" lvl="0" indent="0" algn="ctr" defTabSz="914400" rtl="0" eaLnBrk="1" fontAlgn="base" latinLnBrk="0" hangingPunct="1">
                        <a:lnSpc>
                          <a:spcPct val="110000"/>
                        </a:lnSpc>
                        <a:spcBef>
                          <a:spcPct val="0"/>
                        </a:spcBef>
                        <a:spcAft>
                          <a:spcPct val="0"/>
                        </a:spcAft>
                        <a:buClr>
                          <a:srgbClr val="996633"/>
                        </a:buClr>
                        <a:buSzPct val="50000"/>
                        <a:buFont typeface="Wingdings 2" pitchFamily="18" charset="2"/>
                        <a:buNone/>
                        <a:tabLst/>
                      </a:pPr>
                      <a:endParaRPr kumimoji="0" lang="en-US" sz="1400" b="1" i="0" u="none" strike="noStrike" cap="none" normalizeH="0" baseline="0" dirty="0" smtClean="0">
                        <a:ln>
                          <a:noFill/>
                        </a:ln>
                        <a:solidFill>
                          <a:srgbClr val="FF0066"/>
                        </a:solidFill>
                        <a:effectLst/>
                        <a:latin typeface="Arial" charset="0"/>
                        <a:sym typeface="Arial" charset="0"/>
                      </a:endParaRPr>
                    </a:p>
                    <a:p>
                      <a:pPr marL="0" marR="0" lvl="0" indent="0" algn="ctr" defTabSz="914400" rtl="0" eaLnBrk="1" fontAlgn="base" latinLnBrk="0" hangingPunct="1">
                        <a:lnSpc>
                          <a:spcPct val="110000"/>
                        </a:lnSpc>
                        <a:spcBef>
                          <a:spcPct val="0"/>
                        </a:spcBef>
                        <a:spcAft>
                          <a:spcPct val="0"/>
                        </a:spcAft>
                        <a:buClr>
                          <a:srgbClr val="996633"/>
                        </a:buClr>
                        <a:buSzPct val="50000"/>
                        <a:buFont typeface="Wingdings 2" pitchFamily="18" charset="2"/>
                        <a:buNone/>
                        <a:tabLst/>
                      </a:pPr>
                      <a:endParaRPr kumimoji="0" lang="en-US" sz="1400" b="1" i="0" u="none" strike="noStrike" cap="none" normalizeH="0" baseline="0" dirty="0" smtClean="0">
                        <a:ln>
                          <a:noFill/>
                        </a:ln>
                        <a:solidFill>
                          <a:srgbClr val="FF0066"/>
                        </a:solidFill>
                        <a:effectLst/>
                        <a:latin typeface="Arial" charset="0"/>
                        <a:sym typeface="Arial" charset="0"/>
                      </a:endParaRPr>
                    </a:p>
                  </a:txBody>
                  <a:tcPr marT="45710" marB="45710"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r>
            </a:tbl>
          </a:graphicData>
        </a:graphic>
      </p:graphicFrame>
      <p:sp>
        <p:nvSpPr>
          <p:cNvPr id="197677" name="Line 4"/>
          <p:cNvSpPr>
            <a:spLocks noChangeShapeType="1"/>
          </p:cNvSpPr>
          <p:nvPr/>
        </p:nvSpPr>
        <p:spPr bwMode="auto">
          <a:xfrm>
            <a:off x="152400" y="1219200"/>
            <a:ext cx="8839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97678" name="Group 46"/>
          <p:cNvGrpSpPr>
            <a:grpSpLocks/>
          </p:cNvGrpSpPr>
          <p:nvPr/>
        </p:nvGrpSpPr>
        <p:grpSpPr bwMode="auto">
          <a:xfrm>
            <a:off x="6883400" y="2617788"/>
            <a:ext cx="381000" cy="381000"/>
            <a:chOff x="4656" y="1824"/>
            <a:chExt cx="240" cy="240"/>
          </a:xfrm>
        </p:grpSpPr>
        <p:cxnSp>
          <p:nvCxnSpPr>
            <p:cNvPr id="47150" name="Straight Arrow Connector 7"/>
            <p:cNvCxnSpPr>
              <a:cxnSpLocks noChangeShapeType="1"/>
            </p:cNvCxnSpPr>
            <p:nvPr/>
          </p:nvCxnSpPr>
          <p:spPr bwMode="auto">
            <a:xfrm rot="10800000">
              <a:off x="4656" y="1824"/>
              <a:ext cx="240" cy="96"/>
            </a:xfrm>
            <a:prstGeom prst="straightConnector1">
              <a:avLst/>
            </a:prstGeom>
            <a:noFill/>
            <a:ln w="9525" algn="ctr">
              <a:solidFill>
                <a:srgbClr val="006666"/>
              </a:solidFill>
              <a:round/>
              <a:headEnd/>
              <a:tailEnd type="arrow" w="med" len="med"/>
            </a:ln>
            <a:extLst>
              <a:ext uri="{909E8E84-426E-40DD-AFC4-6F175D3DCCD1}">
                <a14:hiddenFill xmlns:a14="http://schemas.microsoft.com/office/drawing/2010/main">
                  <a:noFill/>
                </a14:hiddenFill>
              </a:ext>
            </a:extLst>
          </p:spPr>
        </p:cxnSp>
        <p:cxnSp>
          <p:nvCxnSpPr>
            <p:cNvPr id="47151" name="Straight Arrow Connector 8"/>
            <p:cNvCxnSpPr>
              <a:cxnSpLocks noChangeShapeType="1"/>
            </p:cNvCxnSpPr>
            <p:nvPr/>
          </p:nvCxnSpPr>
          <p:spPr bwMode="auto">
            <a:xfrm rot="10800000" flipV="1">
              <a:off x="4656" y="1968"/>
              <a:ext cx="240" cy="96"/>
            </a:xfrm>
            <a:prstGeom prst="straightConnector1">
              <a:avLst/>
            </a:prstGeom>
            <a:noFill/>
            <a:ln w="9525" algn="ctr">
              <a:solidFill>
                <a:srgbClr val="006666"/>
              </a:solidFill>
              <a:round/>
              <a:headEnd/>
              <a:tailEnd type="arrow" w="med" len="med"/>
            </a:ln>
            <a:extLst>
              <a:ext uri="{909E8E84-426E-40DD-AFC4-6F175D3DCCD1}">
                <a14:hiddenFill xmlns:a14="http://schemas.microsoft.com/office/drawing/2010/main">
                  <a:noFill/>
                </a14:hiddenFill>
              </a:ext>
            </a:extLst>
          </p:spPr>
        </p:cxnSp>
      </p:grpSp>
      <p:cxnSp>
        <p:nvCxnSpPr>
          <p:cNvPr id="8" name="Straight Arrow Connector 7"/>
          <p:cNvCxnSpPr>
            <a:cxnSpLocks noChangeShapeType="1"/>
          </p:cNvCxnSpPr>
          <p:nvPr/>
        </p:nvCxnSpPr>
        <p:spPr bwMode="auto">
          <a:xfrm rot="5400000">
            <a:off x="7008813" y="4800600"/>
            <a:ext cx="1068388" cy="1587"/>
          </a:xfrm>
          <a:prstGeom prst="straightConnector1">
            <a:avLst/>
          </a:prstGeom>
          <a:noFill/>
          <a:ln w="28575" algn="ctr">
            <a:solidFill>
              <a:srgbClr val="C00000"/>
            </a:solidFill>
            <a:round/>
            <a:headEnd/>
            <a:tailEnd type="arrow" w="med" len="med"/>
          </a:ln>
          <a:extLst>
            <a:ext uri="{909E8E84-426E-40DD-AFC4-6F175D3DCCD1}">
              <a14:hiddenFill xmlns:a14="http://schemas.microsoft.com/office/drawing/2010/main">
                <a:noFill/>
              </a14:hiddenFill>
            </a:ext>
          </a:extLst>
        </p:spPr>
      </p:cxnSp>
      <p:sp>
        <p:nvSpPr>
          <p:cNvPr id="9" name="Rectangle 8"/>
          <p:cNvSpPr>
            <a:spLocks noChangeArrowheads="1"/>
          </p:cNvSpPr>
          <p:nvPr/>
        </p:nvSpPr>
        <p:spPr bwMode="auto">
          <a:xfrm>
            <a:off x="7361238" y="2632075"/>
            <a:ext cx="1125537"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r>
              <a:rPr lang="en-US" sz="2200">
                <a:solidFill>
                  <a:srgbClr val="006666"/>
                </a:solidFill>
                <a:ea typeface="ＭＳ Ｐゴシック" pitchFamily="34" charset="-128"/>
              </a:rPr>
              <a:t>p= 0.01</a:t>
            </a:r>
          </a:p>
        </p:txBody>
      </p:sp>
      <p:sp>
        <p:nvSpPr>
          <p:cNvPr id="10" name="Rectangle 9"/>
          <p:cNvSpPr>
            <a:spLocks noChangeArrowheads="1"/>
          </p:cNvSpPr>
          <p:nvPr/>
        </p:nvSpPr>
        <p:spPr bwMode="auto">
          <a:xfrm>
            <a:off x="189930" y="5838825"/>
            <a:ext cx="8115869"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en-US" b="1" dirty="0">
                <a:ea typeface="ＭＳ Ｐゴシック" pitchFamily="34" charset="-128"/>
              </a:rPr>
              <a:t>In women starting HAART during pregnancy,                                               each additional week of HAART reduced odds of transmission   </a:t>
            </a:r>
          </a:p>
          <a:p>
            <a:pPr eaLnBrk="1" hangingPunct="1"/>
            <a:r>
              <a:rPr lang="en-US" b="1" dirty="0">
                <a:ea typeface="ＭＳ Ｐゴシック" pitchFamily="34" charset="-128"/>
              </a:rPr>
              <a:t>by 8% (adjusted OR 0.92, 95% CI 0.87-0.99)</a:t>
            </a:r>
          </a:p>
        </p:txBody>
      </p:sp>
      <p:sp>
        <p:nvSpPr>
          <p:cNvPr id="11" name="Title 4"/>
          <p:cNvSpPr txBox="1">
            <a:spLocks/>
          </p:cNvSpPr>
          <p:nvPr/>
        </p:nvSpPr>
        <p:spPr bwMode="auto">
          <a:xfrm>
            <a:off x="1600200" y="228600"/>
            <a:ext cx="7543800" cy="838200"/>
          </a:xfrm>
          <a:prstGeom prst="rect">
            <a:avLst/>
          </a:prstGeom>
          <a:noFill/>
          <a:ln w="9525">
            <a:noFill/>
            <a:miter lim="800000"/>
            <a:headEnd/>
            <a:tailEnd/>
          </a:ln>
        </p:spPr>
        <p:txBody>
          <a:bodyPr/>
          <a:lstStyle>
            <a:lvl1pPr marL="342900" indent="-342900">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fontAlgn="base">
              <a:spcBef>
                <a:spcPct val="0"/>
              </a:spcBef>
              <a:spcAft>
                <a:spcPct val="0"/>
              </a:spcAft>
              <a:defRPr sz="1200">
                <a:solidFill>
                  <a:schemeClr val="tx1"/>
                </a:solidFill>
                <a:latin typeface="Arial" charset="0"/>
              </a:defRPr>
            </a:lvl6pPr>
            <a:lvl7pPr marL="2971800" indent="-228600" fontAlgn="base">
              <a:spcBef>
                <a:spcPct val="0"/>
              </a:spcBef>
              <a:spcAft>
                <a:spcPct val="0"/>
              </a:spcAft>
              <a:defRPr sz="1200">
                <a:solidFill>
                  <a:schemeClr val="tx1"/>
                </a:solidFill>
                <a:latin typeface="Arial" charset="0"/>
              </a:defRPr>
            </a:lvl7pPr>
            <a:lvl8pPr marL="3429000" indent="-228600" fontAlgn="base">
              <a:spcBef>
                <a:spcPct val="0"/>
              </a:spcBef>
              <a:spcAft>
                <a:spcPct val="0"/>
              </a:spcAft>
              <a:defRPr sz="1200">
                <a:solidFill>
                  <a:schemeClr val="tx1"/>
                </a:solidFill>
                <a:latin typeface="Arial" charset="0"/>
              </a:defRPr>
            </a:lvl8pPr>
            <a:lvl9pPr marL="3886200" indent="-228600" fontAlgn="base">
              <a:spcBef>
                <a:spcPct val="0"/>
              </a:spcBef>
              <a:spcAft>
                <a:spcPct val="0"/>
              </a:spcAft>
              <a:defRPr sz="1200">
                <a:solidFill>
                  <a:schemeClr val="tx1"/>
                </a:solidFill>
                <a:latin typeface="Arial" charset="0"/>
              </a:defRPr>
            </a:lvl9pPr>
          </a:lstStyle>
          <a:p>
            <a:pPr algn="ctr">
              <a:spcBef>
                <a:spcPct val="20000"/>
              </a:spcBef>
              <a:buClr>
                <a:srgbClr val="CC0000"/>
              </a:buClr>
              <a:buSzPct val="90000"/>
            </a:pPr>
            <a:r>
              <a:rPr lang="en-US" sz="1800" b="1" dirty="0">
                <a:ea typeface="ＭＳ Ｐゴシック" pitchFamily="34" charset="-128"/>
              </a:rPr>
              <a:t>For Maximal Efficacy, Early ARV Initiation Needed </a:t>
            </a:r>
          </a:p>
          <a:p>
            <a:pPr algn="ctr">
              <a:spcBef>
                <a:spcPct val="20000"/>
              </a:spcBef>
              <a:buClr>
                <a:srgbClr val="CC0000"/>
              </a:buClr>
              <a:buSzPct val="90000"/>
            </a:pPr>
            <a:r>
              <a:rPr lang="en-US" sz="1800" b="1" dirty="0">
                <a:ea typeface="ＭＳ Ｐゴシック" pitchFamily="34" charset="-128"/>
              </a:rPr>
              <a:t>ARV Duration in Pregnancy and MTCT: - Johannesburg, S. Africa</a:t>
            </a:r>
          </a:p>
          <a:p>
            <a:pPr algn="ctr">
              <a:spcBef>
                <a:spcPct val="20000"/>
              </a:spcBef>
              <a:buClr>
                <a:srgbClr val="CC0000"/>
              </a:buClr>
              <a:buSzPct val="90000"/>
            </a:pPr>
            <a:r>
              <a:rPr lang="en-US" sz="1400" b="1" i="1" dirty="0">
                <a:ea typeface="ＭＳ Ｐゴシック" pitchFamily="34" charset="-128"/>
              </a:rPr>
              <a:t>Hoffman R et al.  JAIDS 2010;54:35-41</a:t>
            </a:r>
          </a:p>
        </p:txBody>
      </p:sp>
      <p:sp>
        <p:nvSpPr>
          <p:cNvPr id="197685" name="Rectangle 1"/>
          <p:cNvSpPr>
            <a:spLocks noChangeArrowheads="1"/>
          </p:cNvSpPr>
          <p:nvPr/>
        </p:nvSpPr>
        <p:spPr bwMode="auto">
          <a:xfrm>
            <a:off x="1506538" y="1219200"/>
            <a:ext cx="457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sz="1400">
                <a:solidFill>
                  <a:srgbClr val="A3E7FF"/>
                </a:solidFill>
                <a:ea typeface="ＭＳ Ｐゴシック" pitchFamily="34" charset="-128"/>
              </a:rPr>
              <a:t>(873 pregnant women with advanced HIV infection) </a:t>
            </a:r>
          </a:p>
        </p:txBody>
      </p:sp>
      <p:sp>
        <p:nvSpPr>
          <p:cNvPr id="197686" name="Rectangle 54"/>
          <p:cNvSpPr>
            <a:spLocks noChangeArrowheads="1"/>
          </p:cNvSpPr>
          <p:nvPr/>
        </p:nvSpPr>
        <p:spPr bwMode="auto">
          <a:xfrm>
            <a:off x="5111750" y="6418263"/>
            <a:ext cx="39243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sz="1600">
                <a:ea typeface="ＭＳ Ｐゴシック" pitchFamily="34" charset="-128"/>
              </a:rPr>
              <a:t>Slide courtesy of Dr. Lynn Mofenson, NIH</a:t>
            </a:r>
          </a:p>
        </p:txBody>
      </p:sp>
    </p:spTree>
    <p:extLst>
      <p:ext uri="{BB962C8B-B14F-4D97-AF65-F5344CB8AC3E}">
        <p14:creationId xmlns:p14="http://schemas.microsoft.com/office/powerpoint/2010/main" val="28688909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9" name="Rectangle 3"/>
          <p:cNvSpPr>
            <a:spLocks noGrp="1" noChangeArrowheads="1"/>
          </p:cNvSpPr>
          <p:nvPr>
            <p:ph type="title"/>
          </p:nvPr>
        </p:nvSpPr>
        <p:spPr>
          <a:xfrm>
            <a:off x="504881" y="195915"/>
            <a:ext cx="8229600" cy="669925"/>
          </a:xfrm>
          <a:ln/>
        </p:spPr>
        <p:txBody>
          <a:bodyPr lIns="25400" tIns="25400" rIns="5078" bIns="25400">
            <a:normAutofit/>
          </a:bodyPr>
          <a:lstStyle/>
          <a:p>
            <a:r>
              <a:rPr lang="en-US" sz="3200" dirty="0">
                <a:solidFill>
                  <a:srgbClr val="FFFF00"/>
                </a:solidFill>
              </a:rPr>
              <a:t>WHO </a:t>
            </a:r>
            <a:r>
              <a:rPr lang="en-US" sz="3200" dirty="0" smtClean="0">
                <a:solidFill>
                  <a:srgbClr val="FFFF00"/>
                </a:solidFill>
              </a:rPr>
              <a:t>2013 </a:t>
            </a:r>
            <a:r>
              <a:rPr lang="en-US" sz="3200" dirty="0">
                <a:solidFill>
                  <a:srgbClr val="FFFF00"/>
                </a:solidFill>
              </a:rPr>
              <a:t>Recommendations:</a:t>
            </a:r>
          </a:p>
        </p:txBody>
      </p:sp>
      <p:sp>
        <p:nvSpPr>
          <p:cNvPr id="42" name="Slide Number Placeholder 3"/>
          <p:cNvSpPr>
            <a:spLocks noGrp="1"/>
          </p:cNvSpPr>
          <p:nvPr>
            <p:ph type="sldNum" sz="quarter" idx="12"/>
          </p:nvPr>
        </p:nvSpPr>
        <p:spPr>
          <a:prstGeom prst="rect">
            <a:avLst/>
          </a:prstGeom>
        </p:spPr>
        <p:txBody>
          <a:bodyPr/>
          <a:lstStyle/>
          <a:p>
            <a:fld id="{FBC9D684-3441-45BF-B136-C54CFA02687B}" type="slidenum">
              <a:rPr lang="en-US"/>
              <a:pPr/>
              <a:t>78</a:t>
            </a:fld>
            <a:endParaRPr lang="en-US"/>
          </a:p>
        </p:txBody>
      </p:sp>
      <p:sp>
        <p:nvSpPr>
          <p:cNvPr id="2" name="Text Placeholder 1"/>
          <p:cNvSpPr>
            <a:spLocks noGrp="1"/>
          </p:cNvSpPr>
          <p:nvPr>
            <p:ph type="body" sz="quarter" idx="13"/>
          </p:nvPr>
        </p:nvSpPr>
        <p:spPr/>
        <p:txBody>
          <a:bodyPr/>
          <a:lstStyle/>
          <a:p>
            <a:endParaRPr lang="en-US"/>
          </a:p>
        </p:txBody>
      </p:sp>
      <p:sp>
        <p:nvSpPr>
          <p:cNvPr id="198660" name="Rectangle 4"/>
          <p:cNvSpPr>
            <a:spLocks/>
          </p:cNvSpPr>
          <p:nvPr/>
        </p:nvSpPr>
        <p:spPr bwMode="auto">
          <a:xfrm>
            <a:off x="7853363" y="6248400"/>
            <a:ext cx="250825"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40639" bIns="0">
            <a:spAutoFit/>
          </a:bodyPr>
          <a:lstStyle/>
          <a:p>
            <a:pPr marL="39688" algn="ctr" eaLnBrk="1" hangingPunct="1"/>
            <a:r>
              <a:rPr lang="en-US" sz="1400">
                <a:solidFill>
                  <a:srgbClr val="996633"/>
                </a:solidFill>
                <a:ea typeface="ＭＳ Ｐゴシック" pitchFamily="34" charset="-128"/>
                <a:cs typeface="Arial" charset="0"/>
                <a:sym typeface="Arial" charset="0"/>
              </a:rPr>
              <a:t>37</a:t>
            </a:r>
          </a:p>
        </p:txBody>
      </p:sp>
      <p:graphicFrame>
        <p:nvGraphicFramePr>
          <p:cNvPr id="198699" name="Group 43"/>
          <p:cNvGraphicFramePr>
            <a:graphicFrameLocks noGrp="1"/>
          </p:cNvGraphicFramePr>
          <p:nvPr>
            <p:extLst>
              <p:ext uri="{D42A27DB-BD31-4B8C-83A1-F6EECF244321}">
                <p14:modId xmlns:p14="http://schemas.microsoft.com/office/powerpoint/2010/main" val="3773535869"/>
              </p:ext>
            </p:extLst>
          </p:nvPr>
        </p:nvGraphicFramePr>
        <p:xfrm>
          <a:off x="405713" y="769683"/>
          <a:ext cx="8434227" cy="5951792"/>
        </p:xfrm>
        <a:graphic>
          <a:graphicData uri="http://schemas.openxmlformats.org/drawingml/2006/table">
            <a:tbl>
              <a:tblPr/>
              <a:tblGrid>
                <a:gridCol w="2907493"/>
                <a:gridCol w="2763367"/>
                <a:gridCol w="2763367"/>
              </a:tblGrid>
              <a:tr h="768350">
                <a:tc>
                  <a:txBody>
                    <a:bodyPr/>
                    <a:lstStyle/>
                    <a:p>
                      <a:pPr marL="0" marR="0" lvl="0" indent="0" algn="l" defTabSz="914400" rtl="0" eaLnBrk="1" fontAlgn="base" latinLnBrk="0" hangingPunct="1">
                        <a:lnSpc>
                          <a:spcPct val="110000"/>
                        </a:lnSpc>
                        <a:spcBef>
                          <a:spcPct val="0"/>
                        </a:spcBef>
                        <a:spcAft>
                          <a:spcPct val="0"/>
                        </a:spcAft>
                        <a:buClr>
                          <a:srgbClr val="996633"/>
                        </a:buClr>
                        <a:buSzPct val="50000"/>
                        <a:buFont typeface="Wingdings 2" pitchFamily="18" charset="2"/>
                        <a:buNone/>
                        <a:tabLst>
                          <a:tab pos="914400" algn="l"/>
                          <a:tab pos="914400" algn="l"/>
                          <a:tab pos="914400" algn="l"/>
                          <a:tab pos="914400" algn="l"/>
                        </a:tabLst>
                      </a:pPr>
                      <a:r>
                        <a:rPr kumimoji="0" lang="en-US" sz="2000" b="1" i="0" u="none" strike="noStrike" cap="none" normalizeH="0" baseline="0" dirty="0" smtClean="0">
                          <a:ln>
                            <a:noFill/>
                          </a:ln>
                          <a:solidFill>
                            <a:schemeClr val="tx1"/>
                          </a:solidFill>
                          <a:effectLst/>
                          <a:latin typeface="Arial" charset="0"/>
                          <a:sym typeface="Arial" charset="0"/>
                        </a:rPr>
                        <a:t>Option B:  Maternal Triple ART</a:t>
                      </a: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10000"/>
                        </a:lnSpc>
                        <a:spcBef>
                          <a:spcPct val="0"/>
                        </a:spcBef>
                        <a:spcAft>
                          <a:spcPct val="0"/>
                        </a:spcAft>
                        <a:buClr>
                          <a:srgbClr val="996633"/>
                        </a:buClr>
                        <a:buSzPct val="50000"/>
                        <a:buFont typeface="Wingdings 2" pitchFamily="18" charset="2"/>
                        <a:buNone/>
                        <a:tabLst>
                          <a:tab pos="914400" algn="l"/>
                          <a:tab pos="914400" algn="l"/>
                          <a:tab pos="914400" algn="l"/>
                          <a:tab pos="914400" algn="l"/>
                        </a:tabLst>
                      </a:pPr>
                      <a:r>
                        <a:rPr kumimoji="0" lang="en-US" sz="2000" b="1" i="0" u="none" strike="noStrike" cap="none" normalizeH="0" baseline="0" dirty="0" smtClean="0">
                          <a:ln>
                            <a:noFill/>
                          </a:ln>
                          <a:solidFill>
                            <a:schemeClr val="tx1"/>
                          </a:solidFill>
                          <a:effectLst/>
                          <a:latin typeface="Arial" charset="0"/>
                          <a:sym typeface="Arial" charset="0"/>
                        </a:rPr>
                        <a:t>Option B+</a:t>
                      </a: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10000"/>
                        </a:lnSpc>
                        <a:spcBef>
                          <a:spcPct val="0"/>
                        </a:spcBef>
                        <a:spcAft>
                          <a:spcPct val="0"/>
                        </a:spcAft>
                        <a:buClr>
                          <a:srgbClr val="996633"/>
                        </a:buClr>
                        <a:buSzPct val="50000"/>
                        <a:buFont typeface="Wingdings 2" pitchFamily="18" charset="2"/>
                        <a:buNone/>
                        <a:tabLst>
                          <a:tab pos="914400" algn="l"/>
                          <a:tab pos="914400" algn="l"/>
                          <a:tab pos="914400" algn="l"/>
                          <a:tab pos="914400" algn="l"/>
                        </a:tabLst>
                      </a:pPr>
                      <a:r>
                        <a:rPr kumimoji="0" lang="en-US" sz="2000" b="1" i="0" u="none" strike="noStrike" cap="none" normalizeH="0" baseline="0" dirty="0" smtClean="0">
                          <a:ln>
                            <a:noFill/>
                          </a:ln>
                          <a:solidFill>
                            <a:schemeClr val="tx1"/>
                          </a:solidFill>
                          <a:effectLst/>
                          <a:latin typeface="Arial" charset="0"/>
                          <a:sym typeface="Arial" charset="0"/>
                        </a:rPr>
                        <a:t>2015 Update</a:t>
                      </a:r>
                      <a:endParaRPr kumimoji="0" lang="en-US" sz="2000" b="1" i="0" u="none" strike="noStrike" cap="none" normalizeH="0" baseline="0" dirty="0" smtClean="0">
                        <a:ln>
                          <a:noFill/>
                        </a:ln>
                        <a:solidFill>
                          <a:schemeClr val="tx1"/>
                        </a:solidFill>
                        <a:effectLst/>
                        <a:latin typeface="Arial" charset="0"/>
                        <a:sym typeface="Arial" charset="0"/>
                      </a:endParaRPr>
                    </a:p>
                  </a:txBody>
                  <a:tcPr marL="50800" marR="50800" marT="50800" marB="5080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r h="541338">
                <a:tc>
                  <a:txBody>
                    <a:bodyPr/>
                    <a:lstStyle/>
                    <a:p>
                      <a:pPr marL="0" marR="0" lvl="0" indent="0" algn="l" defTabSz="914400" rtl="0" eaLnBrk="1" fontAlgn="base" latinLnBrk="0" hangingPunct="1">
                        <a:lnSpc>
                          <a:spcPct val="110000"/>
                        </a:lnSpc>
                        <a:spcBef>
                          <a:spcPct val="0"/>
                        </a:spcBef>
                        <a:spcAft>
                          <a:spcPct val="0"/>
                        </a:spcAft>
                        <a:buClr>
                          <a:srgbClr val="996633"/>
                        </a:buClr>
                        <a:buSzPct val="50000"/>
                        <a:buFont typeface="Wingdings 2" pitchFamily="18" charset="2"/>
                        <a:buNone/>
                        <a:tabLst>
                          <a:tab pos="914400" algn="l"/>
                        </a:tabLst>
                      </a:pPr>
                      <a:r>
                        <a:rPr kumimoji="0" lang="en-US" sz="2000" b="0" i="0" u="none" strike="noStrike" cap="none" normalizeH="0" baseline="0" dirty="0" smtClean="0">
                          <a:ln>
                            <a:noFill/>
                          </a:ln>
                          <a:solidFill>
                            <a:schemeClr val="tx1"/>
                          </a:solidFill>
                          <a:effectLst/>
                          <a:latin typeface="Arial" charset="0"/>
                          <a:sym typeface="Arial" charset="0"/>
                        </a:rPr>
                        <a:t>Mother</a:t>
                      </a: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DCDCD"/>
                    </a:solidFill>
                  </a:tcPr>
                </a:tc>
                <a:tc>
                  <a:txBody>
                    <a:bodyPr/>
                    <a:lstStyle/>
                    <a:p>
                      <a:pPr marL="0" marR="0" lvl="0" indent="0" algn="l" defTabSz="914400" rtl="0" eaLnBrk="1" fontAlgn="base" latinLnBrk="0" hangingPunct="1">
                        <a:lnSpc>
                          <a:spcPct val="110000"/>
                        </a:lnSpc>
                        <a:spcBef>
                          <a:spcPct val="0"/>
                        </a:spcBef>
                        <a:spcAft>
                          <a:spcPct val="0"/>
                        </a:spcAft>
                        <a:buClr>
                          <a:srgbClr val="996633"/>
                        </a:buClr>
                        <a:buSzPct val="50000"/>
                        <a:buFont typeface="Wingdings 2" pitchFamily="18" charset="2"/>
                        <a:buNone/>
                        <a:tabLst>
                          <a:tab pos="914400" algn="l"/>
                        </a:tabLst>
                      </a:pPr>
                      <a:r>
                        <a:rPr kumimoji="0" lang="en-US" sz="2000" b="0" i="0" u="none" strike="noStrike" cap="none" normalizeH="0" baseline="0" dirty="0" smtClean="0">
                          <a:ln>
                            <a:noFill/>
                          </a:ln>
                          <a:solidFill>
                            <a:schemeClr val="tx1"/>
                          </a:solidFill>
                          <a:effectLst/>
                          <a:latin typeface="Arial" charset="0"/>
                          <a:sym typeface="Arial" charset="0"/>
                        </a:rPr>
                        <a:t>Mother</a:t>
                      </a: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DCDCD"/>
                    </a:solidFill>
                  </a:tcPr>
                </a:tc>
                <a:tc>
                  <a:txBody>
                    <a:bodyPr/>
                    <a:lstStyle/>
                    <a:p>
                      <a:pPr marL="0" marR="0" lvl="0" indent="0" algn="l" defTabSz="914400" rtl="0" eaLnBrk="1" fontAlgn="base" latinLnBrk="0" hangingPunct="1">
                        <a:lnSpc>
                          <a:spcPct val="110000"/>
                        </a:lnSpc>
                        <a:spcBef>
                          <a:spcPct val="0"/>
                        </a:spcBef>
                        <a:spcAft>
                          <a:spcPct val="0"/>
                        </a:spcAft>
                        <a:buClr>
                          <a:srgbClr val="996633"/>
                        </a:buClr>
                        <a:buSzPct val="50000"/>
                        <a:buFont typeface="Wingdings 2" pitchFamily="18" charset="2"/>
                        <a:buNone/>
                        <a:tabLst>
                          <a:tab pos="914400" algn="l"/>
                        </a:tabLst>
                      </a:pPr>
                      <a:r>
                        <a:rPr kumimoji="0" lang="en-US" sz="2000" b="0" i="0" u="none" strike="noStrike" cap="none" normalizeH="0" baseline="0" dirty="0" smtClean="0">
                          <a:ln>
                            <a:noFill/>
                          </a:ln>
                          <a:solidFill>
                            <a:schemeClr val="tx1"/>
                          </a:solidFill>
                          <a:effectLst/>
                          <a:latin typeface="Arial" charset="0"/>
                          <a:sym typeface="Arial" charset="0"/>
                        </a:rPr>
                        <a:t>Mother</a:t>
                      </a:r>
                      <a:endParaRPr kumimoji="0" lang="en-US" sz="2000" b="0" i="0" u="none" strike="noStrike" cap="none" normalizeH="0" baseline="0" dirty="0" smtClean="0">
                        <a:ln>
                          <a:noFill/>
                        </a:ln>
                        <a:solidFill>
                          <a:schemeClr val="tx1"/>
                        </a:solidFill>
                        <a:effectLst/>
                        <a:latin typeface="Arial" charset="0"/>
                        <a:sym typeface="Arial" charset="0"/>
                      </a:endParaRPr>
                    </a:p>
                  </a:txBody>
                  <a:tcPr marL="50800" marR="50800" marT="50800" marB="5080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DCDCD"/>
                    </a:solidFill>
                  </a:tcPr>
                </a:tc>
              </a:tr>
              <a:tr h="1704340">
                <a:tc>
                  <a:txBody>
                    <a:bodyPr/>
                    <a:lstStyle/>
                    <a:p>
                      <a:pPr marL="0" marR="0" lvl="0" indent="0" algn="l" defTabSz="914400" rtl="0" eaLnBrk="1" fontAlgn="base" latinLnBrk="0" hangingPunct="1">
                        <a:lnSpc>
                          <a:spcPct val="110000"/>
                        </a:lnSpc>
                        <a:spcBef>
                          <a:spcPct val="0"/>
                        </a:spcBef>
                        <a:spcAft>
                          <a:spcPct val="0"/>
                        </a:spcAft>
                        <a:buClr>
                          <a:srgbClr val="996633"/>
                        </a:buClr>
                        <a:buSzPct val="50000"/>
                        <a:buFont typeface="Wingdings 2" pitchFamily="18" charset="2"/>
                        <a:buNone/>
                        <a:tabLst>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Lst>
                      </a:pPr>
                      <a:r>
                        <a:rPr kumimoji="0" lang="en-US" sz="1600" b="1" i="0" u="none" strike="noStrike" cap="none" normalizeH="0" baseline="0" dirty="0" smtClean="0">
                          <a:ln>
                            <a:noFill/>
                          </a:ln>
                          <a:solidFill>
                            <a:schemeClr val="tx1"/>
                          </a:solidFill>
                          <a:effectLst/>
                          <a:latin typeface="Arial" charset="0"/>
                          <a:sym typeface="Arial" charset="0"/>
                        </a:rPr>
                        <a:t>Triple ART:  TDF + 3TC/FTC + EFV</a:t>
                      </a:r>
                    </a:p>
                    <a:p>
                      <a:pPr marL="285750" marR="0" lvl="0" indent="-285750" algn="l" defTabSz="914400" rtl="0" eaLnBrk="1" fontAlgn="base" latinLnBrk="0" hangingPunct="1">
                        <a:lnSpc>
                          <a:spcPct val="110000"/>
                        </a:lnSpc>
                        <a:spcBef>
                          <a:spcPct val="0"/>
                        </a:spcBef>
                        <a:spcAft>
                          <a:spcPct val="0"/>
                        </a:spcAft>
                        <a:buClr>
                          <a:srgbClr val="996633"/>
                        </a:buClr>
                        <a:buSzPct val="50000"/>
                        <a:buFont typeface="Arial" pitchFamily="34" charset="0"/>
                        <a:buChar char="•"/>
                        <a:tabLst>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Lst>
                      </a:pPr>
                      <a:r>
                        <a:rPr kumimoji="0" lang="en-US" sz="1600" b="0" i="0" u="none" strike="noStrike" cap="none" normalizeH="0" baseline="0" dirty="0" smtClean="0">
                          <a:ln>
                            <a:noFill/>
                          </a:ln>
                          <a:solidFill>
                            <a:schemeClr val="tx1"/>
                          </a:solidFill>
                          <a:effectLst/>
                          <a:latin typeface="Arial" charset="0"/>
                          <a:sym typeface="Arial" charset="0"/>
                        </a:rPr>
                        <a:t>If eligible for treatment for her own health, continue with lifelong Rx</a:t>
                      </a:r>
                    </a:p>
                    <a:p>
                      <a:pPr marL="285750" marR="0" lvl="0" indent="-285750" algn="l" defTabSz="914400" rtl="0" eaLnBrk="1" fontAlgn="base" latinLnBrk="0" hangingPunct="1">
                        <a:lnSpc>
                          <a:spcPct val="110000"/>
                        </a:lnSpc>
                        <a:spcBef>
                          <a:spcPct val="0"/>
                        </a:spcBef>
                        <a:spcAft>
                          <a:spcPct val="0"/>
                        </a:spcAft>
                        <a:buClr>
                          <a:srgbClr val="996633"/>
                        </a:buClr>
                        <a:buSzPct val="50000"/>
                        <a:buFont typeface="Arial" pitchFamily="34" charset="0"/>
                        <a:buChar char="•"/>
                        <a:tabLst>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Lst>
                      </a:pPr>
                      <a:r>
                        <a:rPr kumimoji="0" lang="en-US" sz="1600" b="0" i="0" u="none" strike="noStrike" cap="none" normalizeH="0" baseline="0" dirty="0" smtClean="0">
                          <a:ln>
                            <a:noFill/>
                          </a:ln>
                          <a:solidFill>
                            <a:schemeClr val="tx1"/>
                          </a:solidFill>
                          <a:effectLst/>
                          <a:latin typeface="Arial" charset="0"/>
                          <a:sym typeface="Arial" charset="0"/>
                        </a:rPr>
                        <a:t>If not, stop ART 1 week after cessation of BF</a:t>
                      </a: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10000"/>
                        </a:lnSpc>
                        <a:spcBef>
                          <a:spcPct val="0"/>
                        </a:spcBef>
                        <a:spcAft>
                          <a:spcPct val="0"/>
                        </a:spcAft>
                        <a:buClr>
                          <a:srgbClr val="996633"/>
                        </a:buClr>
                        <a:buSzPct val="50000"/>
                        <a:buFont typeface="Wingdings 2" pitchFamily="18" charset="2"/>
                        <a:buNone/>
                        <a:tabLst>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Lst>
                        <a:defRPr/>
                      </a:pPr>
                      <a:r>
                        <a:rPr kumimoji="0" lang="en-US" sz="1600" b="1" i="0" u="none" strike="noStrike" cap="none" normalizeH="0" baseline="0" dirty="0" smtClean="0">
                          <a:ln>
                            <a:noFill/>
                          </a:ln>
                          <a:solidFill>
                            <a:schemeClr val="tx1"/>
                          </a:solidFill>
                          <a:effectLst/>
                          <a:latin typeface="Arial" charset="0"/>
                          <a:sym typeface="Arial" charset="0"/>
                        </a:rPr>
                        <a:t>Triple ART:  TDF + 3TC/FTC + EFV</a:t>
                      </a:r>
                      <a:r>
                        <a:rPr kumimoji="0" lang="en-US" sz="1600" b="0" i="0" u="none" strike="noStrike" cap="none" normalizeH="0" baseline="0" dirty="0" smtClean="0">
                          <a:ln>
                            <a:noFill/>
                          </a:ln>
                          <a:solidFill>
                            <a:schemeClr val="tx1"/>
                          </a:solidFill>
                          <a:effectLst/>
                          <a:latin typeface="Arial" charset="0"/>
                          <a:sym typeface="Arial" charset="0"/>
                        </a:rPr>
                        <a:t> as soon as diagnosed (regardless of CD4) – </a:t>
                      </a:r>
                      <a:r>
                        <a:rPr kumimoji="0" lang="en-US" sz="1600" b="0" i="0" u="none" strike="noStrike" cap="none" normalizeH="0" baseline="0" dirty="0" smtClean="0">
                          <a:ln>
                            <a:noFill/>
                          </a:ln>
                          <a:solidFill>
                            <a:srgbClr val="FF0000"/>
                          </a:solidFill>
                          <a:effectLst/>
                          <a:latin typeface="Arial" charset="0"/>
                          <a:sym typeface="Arial" charset="0"/>
                        </a:rPr>
                        <a:t>continue for life</a:t>
                      </a: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10000"/>
                        </a:lnSpc>
                        <a:spcBef>
                          <a:spcPct val="0"/>
                        </a:spcBef>
                        <a:spcAft>
                          <a:spcPct val="0"/>
                        </a:spcAft>
                        <a:buClr>
                          <a:srgbClr val="996633"/>
                        </a:buClr>
                        <a:buSzPct val="50000"/>
                        <a:buFont typeface="Wingdings 2" pitchFamily="18" charset="2"/>
                        <a:buNone/>
                        <a:tabLst>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Lst>
                        <a:defRPr/>
                      </a:pPr>
                      <a:r>
                        <a:rPr kumimoji="0" lang="en-US" sz="1800" b="1" i="0" u="none" strike="noStrike" cap="none" normalizeH="0" baseline="0" dirty="0" smtClean="0">
                          <a:ln>
                            <a:noFill/>
                          </a:ln>
                          <a:solidFill>
                            <a:schemeClr val="tx1"/>
                          </a:solidFill>
                          <a:effectLst/>
                          <a:latin typeface="Arial" charset="0"/>
                          <a:sym typeface="Arial" charset="0"/>
                        </a:rPr>
                        <a:t>Triple ART as soon as diagnosed (regardless of CD4) – </a:t>
                      </a:r>
                      <a:r>
                        <a:rPr kumimoji="0" lang="en-US" sz="1800" b="1" i="0" u="none" strike="noStrike" cap="none" normalizeH="0" baseline="0" dirty="0" smtClean="0">
                          <a:ln>
                            <a:noFill/>
                          </a:ln>
                          <a:solidFill>
                            <a:srgbClr val="FF0000"/>
                          </a:solidFill>
                          <a:effectLst/>
                          <a:latin typeface="Arial" charset="0"/>
                          <a:sym typeface="Arial" charset="0"/>
                        </a:rPr>
                        <a:t>continue for life</a:t>
                      </a:r>
                      <a:endParaRPr kumimoji="0" lang="en-US" sz="1800" b="0" i="0" u="none" strike="noStrike" cap="none" normalizeH="0" baseline="0" dirty="0" smtClean="0">
                        <a:ln>
                          <a:noFill/>
                        </a:ln>
                        <a:solidFill>
                          <a:srgbClr val="FF0000"/>
                        </a:solidFill>
                        <a:effectLst/>
                        <a:latin typeface="Arial" charset="0"/>
                        <a:sym typeface="Arial" charset="0"/>
                      </a:endParaRPr>
                    </a:p>
                  </a:txBody>
                  <a:tcPr marL="50800" marR="50800" marT="50800" marB="5080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solidFill>
                  </a:tcPr>
                </a:tc>
              </a:tr>
              <a:tr h="457200">
                <a:tc>
                  <a:txBody>
                    <a:bodyPr/>
                    <a:lstStyle/>
                    <a:p>
                      <a:pPr marL="0" marR="0" lvl="0" indent="0" algn="l" defTabSz="914400" rtl="0" eaLnBrk="1" fontAlgn="base" latinLnBrk="0" hangingPunct="1">
                        <a:lnSpc>
                          <a:spcPct val="110000"/>
                        </a:lnSpc>
                        <a:spcBef>
                          <a:spcPct val="0"/>
                        </a:spcBef>
                        <a:spcAft>
                          <a:spcPct val="0"/>
                        </a:spcAft>
                        <a:buClr>
                          <a:srgbClr val="996633"/>
                        </a:buClr>
                        <a:buSzPct val="50000"/>
                        <a:buFont typeface="Wingdings 2" pitchFamily="18" charset="2"/>
                        <a:buNone/>
                        <a:tabLst>
                          <a:tab pos="914400" algn="l"/>
                        </a:tabLst>
                      </a:pPr>
                      <a:r>
                        <a:rPr kumimoji="0" lang="en-US" sz="2000" b="0" i="0" u="none" strike="noStrike" cap="none" normalizeH="0" baseline="0" smtClean="0">
                          <a:ln>
                            <a:noFill/>
                          </a:ln>
                          <a:solidFill>
                            <a:schemeClr val="tx1"/>
                          </a:solidFill>
                          <a:effectLst/>
                          <a:latin typeface="Arial" charset="0"/>
                          <a:sym typeface="Arial" charset="0"/>
                        </a:rPr>
                        <a:t>Infant</a:t>
                      </a: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DCDCD"/>
                    </a:solidFill>
                  </a:tcPr>
                </a:tc>
                <a:tc>
                  <a:txBody>
                    <a:bodyPr/>
                    <a:lstStyle/>
                    <a:p>
                      <a:pPr marL="0" marR="0" lvl="0" indent="0" algn="l" defTabSz="914400" rtl="0" eaLnBrk="1" fontAlgn="base" latinLnBrk="0" hangingPunct="1">
                        <a:lnSpc>
                          <a:spcPct val="110000"/>
                        </a:lnSpc>
                        <a:spcBef>
                          <a:spcPct val="0"/>
                        </a:spcBef>
                        <a:spcAft>
                          <a:spcPct val="0"/>
                        </a:spcAft>
                        <a:buClr>
                          <a:srgbClr val="996633"/>
                        </a:buClr>
                        <a:buSzPct val="50000"/>
                        <a:buFont typeface="Wingdings 2" pitchFamily="18" charset="2"/>
                        <a:buNone/>
                        <a:tabLst>
                          <a:tab pos="914400" algn="l"/>
                        </a:tabLst>
                      </a:pPr>
                      <a:r>
                        <a:rPr kumimoji="0" lang="en-US" sz="2000" b="0" i="0" u="none" strike="noStrike" cap="none" normalizeH="0" baseline="0" dirty="0" smtClean="0">
                          <a:ln>
                            <a:noFill/>
                          </a:ln>
                          <a:solidFill>
                            <a:schemeClr val="tx1"/>
                          </a:solidFill>
                          <a:effectLst/>
                          <a:latin typeface="Arial" charset="0"/>
                          <a:sym typeface="Arial" charset="0"/>
                        </a:rPr>
                        <a:t>Infant</a:t>
                      </a: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DCDCD"/>
                    </a:solidFill>
                  </a:tcPr>
                </a:tc>
                <a:tc>
                  <a:txBody>
                    <a:bodyPr/>
                    <a:lstStyle/>
                    <a:p>
                      <a:pPr marL="0" marR="0" lvl="0" indent="0" algn="l" defTabSz="914400" rtl="0" eaLnBrk="1" fontAlgn="base" latinLnBrk="0" hangingPunct="1">
                        <a:lnSpc>
                          <a:spcPct val="110000"/>
                        </a:lnSpc>
                        <a:spcBef>
                          <a:spcPct val="0"/>
                        </a:spcBef>
                        <a:spcAft>
                          <a:spcPct val="0"/>
                        </a:spcAft>
                        <a:buClr>
                          <a:srgbClr val="996633"/>
                        </a:buClr>
                        <a:buSzPct val="50000"/>
                        <a:buFont typeface="Wingdings 2" pitchFamily="18" charset="2"/>
                        <a:buNone/>
                        <a:tabLst>
                          <a:tab pos="914400" algn="l"/>
                        </a:tabLst>
                      </a:pPr>
                      <a:endParaRPr kumimoji="0" lang="en-US" sz="2000" b="0" i="0" u="none" strike="noStrike" cap="none" normalizeH="0" baseline="0" dirty="0" smtClean="0">
                        <a:ln>
                          <a:noFill/>
                        </a:ln>
                        <a:solidFill>
                          <a:schemeClr val="tx1"/>
                        </a:solidFill>
                        <a:effectLst/>
                        <a:latin typeface="Arial" charset="0"/>
                        <a:sym typeface="Arial" charset="0"/>
                      </a:endParaRPr>
                    </a:p>
                  </a:txBody>
                  <a:tcPr marL="50800" marR="50800" marT="50800" marB="5080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DCDCD"/>
                    </a:solidFill>
                  </a:tcPr>
                </a:tc>
              </a:tr>
              <a:tr h="2135188">
                <a:tc>
                  <a:txBody>
                    <a:bodyPr/>
                    <a:lstStyle/>
                    <a:p>
                      <a:pPr marL="0" marR="0" lvl="0" indent="0" algn="l" defTabSz="914400" rtl="0" eaLnBrk="1" fontAlgn="base" latinLnBrk="0" hangingPunct="1">
                        <a:lnSpc>
                          <a:spcPct val="110000"/>
                        </a:lnSpc>
                        <a:spcBef>
                          <a:spcPct val="0"/>
                        </a:spcBef>
                        <a:spcAft>
                          <a:spcPct val="0"/>
                        </a:spcAft>
                        <a:buClr>
                          <a:srgbClr val="996633"/>
                        </a:buClr>
                        <a:buSzPct val="50000"/>
                        <a:buFont typeface="Wingdings 2" pitchFamily="18" charset="2"/>
                        <a:buNone/>
                        <a:tabLst>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Lst>
                      </a:pPr>
                      <a:r>
                        <a:rPr kumimoji="0" lang="en-US" sz="1600" b="0" i="0" u="none" strike="noStrike" cap="none" normalizeH="0" baseline="0" dirty="0" smtClean="0">
                          <a:ln>
                            <a:noFill/>
                          </a:ln>
                          <a:solidFill>
                            <a:schemeClr val="tx1"/>
                          </a:solidFill>
                          <a:effectLst/>
                          <a:latin typeface="Arial" charset="0"/>
                          <a:sym typeface="Arial" charset="0"/>
                        </a:rPr>
                        <a:t>BF infant:  NVP x 6 weeks</a:t>
                      </a:r>
                    </a:p>
                    <a:p>
                      <a:pPr marL="0" marR="0" lvl="0" indent="0" algn="l" defTabSz="914400" rtl="0" eaLnBrk="1" fontAlgn="base" latinLnBrk="0" hangingPunct="1">
                        <a:lnSpc>
                          <a:spcPct val="110000"/>
                        </a:lnSpc>
                        <a:spcBef>
                          <a:spcPct val="0"/>
                        </a:spcBef>
                        <a:spcAft>
                          <a:spcPct val="0"/>
                        </a:spcAft>
                        <a:buClr>
                          <a:srgbClr val="996633"/>
                        </a:buClr>
                        <a:buSzPct val="50000"/>
                        <a:buFont typeface="Wingdings 2" pitchFamily="18" charset="2"/>
                        <a:buNone/>
                        <a:tabLst>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Lst>
                      </a:pPr>
                      <a:endParaRPr kumimoji="0" lang="en-US" sz="1600" b="0" i="0" u="none" strike="noStrike" cap="none" normalizeH="0" baseline="0" dirty="0" smtClean="0">
                        <a:ln>
                          <a:noFill/>
                        </a:ln>
                        <a:solidFill>
                          <a:schemeClr val="tx1"/>
                        </a:solidFill>
                        <a:effectLst/>
                        <a:latin typeface="Arial" charset="0"/>
                        <a:sym typeface="Arial" charset="0"/>
                      </a:endParaRPr>
                    </a:p>
                    <a:p>
                      <a:pPr marL="0" marR="0" lvl="0" indent="0" algn="l" defTabSz="914400" rtl="0" eaLnBrk="1" fontAlgn="base" latinLnBrk="0" hangingPunct="1">
                        <a:lnSpc>
                          <a:spcPct val="110000"/>
                        </a:lnSpc>
                        <a:spcBef>
                          <a:spcPct val="0"/>
                        </a:spcBef>
                        <a:spcAft>
                          <a:spcPct val="0"/>
                        </a:spcAft>
                        <a:buClr>
                          <a:srgbClr val="996633"/>
                        </a:buClr>
                        <a:buSzPct val="50000"/>
                        <a:buFont typeface="Wingdings 2" pitchFamily="18" charset="2"/>
                        <a:buNone/>
                        <a:tabLst>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Lst>
                      </a:pPr>
                      <a:r>
                        <a:rPr kumimoji="0" lang="en-US" sz="1600" b="0" i="0" u="none" strike="noStrike" cap="none" normalizeH="0" baseline="0" dirty="0" smtClean="0">
                          <a:ln>
                            <a:noFill/>
                          </a:ln>
                          <a:solidFill>
                            <a:schemeClr val="tx1"/>
                          </a:solidFill>
                          <a:effectLst/>
                          <a:latin typeface="Arial" charset="0"/>
                          <a:sym typeface="Arial" charset="0"/>
                        </a:rPr>
                        <a:t>Non-BF infant:  AZT or NVP for 4-6 weeks</a:t>
                      </a:r>
                    </a:p>
                    <a:p>
                      <a:pPr marL="0" marR="0" lvl="0" indent="0" algn="l" defTabSz="914400" rtl="0" eaLnBrk="1" fontAlgn="base" latinLnBrk="0" hangingPunct="1">
                        <a:lnSpc>
                          <a:spcPct val="110000"/>
                        </a:lnSpc>
                        <a:spcBef>
                          <a:spcPct val="0"/>
                        </a:spcBef>
                        <a:spcAft>
                          <a:spcPct val="0"/>
                        </a:spcAft>
                        <a:buClr>
                          <a:srgbClr val="996633"/>
                        </a:buClr>
                        <a:buSzPct val="50000"/>
                        <a:buFont typeface="Wingdings 2" pitchFamily="18" charset="2"/>
                        <a:buNone/>
                        <a:tabLst>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Lst>
                      </a:pPr>
                      <a:endParaRPr kumimoji="0" lang="en-US" sz="1600" b="0" i="0" u="none" strike="noStrike" cap="none" normalizeH="0" baseline="0" dirty="0" smtClean="0">
                        <a:ln>
                          <a:noFill/>
                        </a:ln>
                        <a:solidFill>
                          <a:schemeClr val="tx1"/>
                        </a:solidFill>
                        <a:effectLst/>
                        <a:latin typeface="Arial" charset="0"/>
                        <a:sym typeface="Arial" charset="0"/>
                      </a:endParaRPr>
                    </a:p>
                    <a:p>
                      <a:pPr marL="0" marR="0" lvl="0" indent="0" algn="l" defTabSz="914400" rtl="0" eaLnBrk="1" fontAlgn="base" latinLnBrk="0" hangingPunct="1">
                        <a:lnSpc>
                          <a:spcPct val="110000"/>
                        </a:lnSpc>
                        <a:spcBef>
                          <a:spcPct val="0"/>
                        </a:spcBef>
                        <a:spcAft>
                          <a:spcPct val="0"/>
                        </a:spcAft>
                        <a:buClr>
                          <a:srgbClr val="996633"/>
                        </a:buClr>
                        <a:buSzPct val="50000"/>
                        <a:buFont typeface="Wingdings 2" pitchFamily="18" charset="2"/>
                        <a:buNone/>
                        <a:tabLst>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Lst>
                      </a:pPr>
                      <a:r>
                        <a:rPr kumimoji="0" lang="en-US" sz="1600" b="0" i="0" u="none" strike="noStrike" cap="none" normalizeH="0" baseline="0" dirty="0" smtClean="0">
                          <a:ln>
                            <a:noFill/>
                          </a:ln>
                          <a:solidFill>
                            <a:schemeClr val="tx1"/>
                          </a:solidFill>
                          <a:effectLst/>
                          <a:latin typeface="Arial" charset="0"/>
                          <a:sym typeface="Arial" charset="0"/>
                        </a:rPr>
                        <a:t>THEN:  Early Infant Diagnosis</a:t>
                      </a: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10000"/>
                        </a:lnSpc>
                        <a:spcBef>
                          <a:spcPct val="0"/>
                        </a:spcBef>
                        <a:spcAft>
                          <a:spcPct val="0"/>
                        </a:spcAft>
                        <a:buClr>
                          <a:srgbClr val="996633"/>
                        </a:buClr>
                        <a:buSzPct val="50000"/>
                        <a:buFont typeface="Wingdings 2" pitchFamily="18" charset="2"/>
                        <a:buNone/>
                        <a:tabLst>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Lst>
                      </a:pPr>
                      <a:r>
                        <a:rPr kumimoji="0" lang="en-US" sz="1600" b="0" i="0" u="none" strike="noStrike" cap="none" normalizeH="0" baseline="0" dirty="0" smtClean="0">
                          <a:ln>
                            <a:noFill/>
                          </a:ln>
                          <a:solidFill>
                            <a:schemeClr val="tx1"/>
                          </a:solidFill>
                          <a:effectLst/>
                          <a:latin typeface="Arial" charset="0"/>
                          <a:sym typeface="Arial" charset="0"/>
                        </a:rPr>
                        <a:t>BF infant:  NVP x 6 weeks</a:t>
                      </a:r>
                    </a:p>
                    <a:p>
                      <a:pPr marL="0" marR="0" lvl="0" indent="0" algn="l" defTabSz="914400" rtl="0" eaLnBrk="1" fontAlgn="base" latinLnBrk="0" hangingPunct="1">
                        <a:lnSpc>
                          <a:spcPct val="110000"/>
                        </a:lnSpc>
                        <a:spcBef>
                          <a:spcPct val="0"/>
                        </a:spcBef>
                        <a:spcAft>
                          <a:spcPct val="0"/>
                        </a:spcAft>
                        <a:buClr>
                          <a:srgbClr val="996633"/>
                        </a:buClr>
                        <a:buSzPct val="50000"/>
                        <a:buFont typeface="Wingdings 2" pitchFamily="18" charset="2"/>
                        <a:buNone/>
                        <a:tabLst>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Lst>
                      </a:pPr>
                      <a:endParaRPr kumimoji="0" lang="en-US" sz="1600" b="0" i="0" u="none" strike="noStrike" cap="none" normalizeH="0" baseline="0" dirty="0" smtClean="0">
                        <a:ln>
                          <a:noFill/>
                        </a:ln>
                        <a:solidFill>
                          <a:schemeClr val="tx1"/>
                        </a:solidFill>
                        <a:effectLst/>
                        <a:latin typeface="Arial" charset="0"/>
                        <a:sym typeface="Arial" charset="0"/>
                      </a:endParaRPr>
                    </a:p>
                    <a:p>
                      <a:pPr marL="0" marR="0" lvl="0" indent="0" algn="l" defTabSz="914400" rtl="0" eaLnBrk="1" fontAlgn="base" latinLnBrk="0" hangingPunct="1">
                        <a:lnSpc>
                          <a:spcPct val="110000"/>
                        </a:lnSpc>
                        <a:spcBef>
                          <a:spcPct val="0"/>
                        </a:spcBef>
                        <a:spcAft>
                          <a:spcPct val="0"/>
                        </a:spcAft>
                        <a:buClr>
                          <a:srgbClr val="996633"/>
                        </a:buClr>
                        <a:buSzPct val="50000"/>
                        <a:buFont typeface="Wingdings 2" pitchFamily="18" charset="2"/>
                        <a:buNone/>
                        <a:tabLst>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Lst>
                      </a:pPr>
                      <a:r>
                        <a:rPr kumimoji="0" lang="en-US" sz="1600" b="0" i="0" u="none" strike="noStrike" cap="none" normalizeH="0" baseline="0" dirty="0" smtClean="0">
                          <a:ln>
                            <a:noFill/>
                          </a:ln>
                          <a:solidFill>
                            <a:schemeClr val="tx1"/>
                          </a:solidFill>
                          <a:effectLst/>
                          <a:latin typeface="Arial" charset="0"/>
                          <a:sym typeface="Arial" charset="0"/>
                        </a:rPr>
                        <a:t>Non-BF infant:  AZT or NVP for 4-6 weeks</a:t>
                      </a:r>
                    </a:p>
                    <a:p>
                      <a:pPr marL="0" marR="0" lvl="0" indent="0" algn="l" defTabSz="914400" rtl="0" eaLnBrk="1" fontAlgn="base" latinLnBrk="0" hangingPunct="1">
                        <a:lnSpc>
                          <a:spcPct val="110000"/>
                        </a:lnSpc>
                        <a:spcBef>
                          <a:spcPct val="0"/>
                        </a:spcBef>
                        <a:spcAft>
                          <a:spcPct val="0"/>
                        </a:spcAft>
                        <a:buClr>
                          <a:srgbClr val="996633"/>
                        </a:buClr>
                        <a:buSzPct val="50000"/>
                        <a:buFont typeface="Wingdings 2" pitchFamily="18" charset="2"/>
                        <a:buNone/>
                        <a:tabLst>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Lst>
                      </a:pPr>
                      <a:endParaRPr kumimoji="0" lang="en-US" sz="1600" b="0" i="0" u="none" strike="noStrike" cap="none" normalizeH="0" baseline="0" dirty="0" smtClean="0">
                        <a:ln>
                          <a:noFill/>
                        </a:ln>
                        <a:solidFill>
                          <a:schemeClr val="tx1"/>
                        </a:solidFill>
                        <a:effectLst/>
                        <a:latin typeface="Arial" charset="0"/>
                        <a:sym typeface="Arial" charset="0"/>
                      </a:endParaRPr>
                    </a:p>
                    <a:p>
                      <a:pPr marL="0" marR="0" lvl="0" indent="0" algn="l" defTabSz="914400" rtl="0" eaLnBrk="1" fontAlgn="base" latinLnBrk="0" hangingPunct="1">
                        <a:lnSpc>
                          <a:spcPct val="110000"/>
                        </a:lnSpc>
                        <a:spcBef>
                          <a:spcPct val="0"/>
                        </a:spcBef>
                        <a:spcAft>
                          <a:spcPct val="0"/>
                        </a:spcAft>
                        <a:buClr>
                          <a:srgbClr val="996633"/>
                        </a:buClr>
                        <a:buSzPct val="50000"/>
                        <a:buFont typeface="Wingdings 2" pitchFamily="18" charset="2"/>
                        <a:buNone/>
                        <a:tabLst>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Lst>
                      </a:pPr>
                      <a:r>
                        <a:rPr kumimoji="0" lang="en-US" sz="1600" b="0" i="0" u="none" strike="noStrike" cap="none" normalizeH="0" baseline="0" dirty="0" smtClean="0">
                          <a:ln>
                            <a:noFill/>
                          </a:ln>
                          <a:solidFill>
                            <a:schemeClr val="tx1"/>
                          </a:solidFill>
                          <a:effectLst/>
                          <a:latin typeface="Arial" charset="0"/>
                          <a:sym typeface="Arial" charset="0"/>
                        </a:rPr>
                        <a:t>THEN:  Early Infant Diagnosis</a:t>
                      </a:r>
                    </a:p>
                    <a:p>
                      <a:pPr marL="0" marR="0" lvl="0" indent="0" algn="l" defTabSz="914400" rtl="0" eaLnBrk="1" fontAlgn="base" latinLnBrk="0" hangingPunct="1">
                        <a:lnSpc>
                          <a:spcPct val="110000"/>
                        </a:lnSpc>
                        <a:spcBef>
                          <a:spcPct val="0"/>
                        </a:spcBef>
                        <a:spcAft>
                          <a:spcPct val="0"/>
                        </a:spcAft>
                        <a:buClr>
                          <a:srgbClr val="996633"/>
                        </a:buClr>
                        <a:buSzPct val="50000"/>
                        <a:buFont typeface="Wingdings 2" pitchFamily="18" charset="2"/>
                        <a:buNone/>
                        <a:tabLst>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Lst>
                      </a:pPr>
                      <a:endParaRPr kumimoji="0" lang="en-US" sz="1600" b="0" i="0" u="none" strike="noStrike" cap="none" normalizeH="0" baseline="0" dirty="0" smtClean="0">
                        <a:ln>
                          <a:noFill/>
                        </a:ln>
                        <a:solidFill>
                          <a:schemeClr val="tx1"/>
                        </a:solidFill>
                        <a:effectLst/>
                        <a:latin typeface="Arial" charset="0"/>
                        <a:sym typeface="Arial" charset="0"/>
                      </a:endParaRP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10000"/>
                        </a:lnSpc>
                        <a:spcBef>
                          <a:spcPct val="0"/>
                        </a:spcBef>
                        <a:spcAft>
                          <a:spcPct val="0"/>
                        </a:spcAft>
                        <a:buClr>
                          <a:srgbClr val="996633"/>
                        </a:buClr>
                        <a:buSzPct val="50000"/>
                        <a:buFont typeface="Wingdings 2" pitchFamily="18" charset="2"/>
                        <a:buNone/>
                        <a:tabLst>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 pos="914400" algn="l"/>
                        </a:tabLst>
                      </a:pPr>
                      <a:endParaRPr kumimoji="0" lang="en-US" sz="1600" b="0" i="0" u="none" strike="noStrike" cap="none" normalizeH="0" baseline="0" dirty="0" smtClean="0">
                        <a:ln>
                          <a:noFill/>
                        </a:ln>
                        <a:solidFill>
                          <a:schemeClr val="tx1"/>
                        </a:solidFill>
                        <a:effectLst/>
                        <a:latin typeface="Arial" charset="0"/>
                        <a:sym typeface="Arial" charset="0"/>
                      </a:endParaRPr>
                    </a:p>
                  </a:txBody>
                  <a:tcPr marL="50800" marR="50800" marT="50800" marB="5080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accent3"/>
                    </a:solidFill>
                  </a:tcPr>
                </a:tc>
              </a:tr>
            </a:tbl>
          </a:graphicData>
        </a:graphic>
      </p:graphicFrame>
    </p:spTree>
    <p:extLst>
      <p:ext uri="{BB962C8B-B14F-4D97-AF65-F5344CB8AC3E}">
        <p14:creationId xmlns:p14="http://schemas.microsoft.com/office/powerpoint/2010/main" val="7836234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86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64456" y="392730"/>
            <a:ext cx="8229600" cy="669925"/>
          </a:xfrm>
        </p:spPr>
        <p:txBody>
          <a:bodyPr>
            <a:normAutofit/>
          </a:bodyPr>
          <a:lstStyle/>
          <a:p>
            <a:r>
              <a:rPr lang="en-US" sz="3600" dirty="0" smtClean="0">
                <a:solidFill>
                  <a:srgbClr val="FFFF00"/>
                </a:solidFill>
              </a:rPr>
              <a:t>WHO 2013 and 2015 Guidelines</a:t>
            </a:r>
            <a:endParaRPr lang="en-US" sz="3600" dirty="0">
              <a:solidFill>
                <a:srgbClr val="FFFF00"/>
              </a:solidFill>
            </a:endParaRPr>
          </a:p>
        </p:txBody>
      </p:sp>
      <p:sp>
        <p:nvSpPr>
          <p:cNvPr id="2" name="Content Placeholder 1"/>
          <p:cNvSpPr>
            <a:spLocks noGrp="1"/>
          </p:cNvSpPr>
          <p:nvPr>
            <p:ph type="body" sz="quarter" idx="13"/>
          </p:nvPr>
        </p:nvSpPr>
        <p:spPr>
          <a:xfrm>
            <a:off x="497526" y="1365866"/>
            <a:ext cx="8223307" cy="5048582"/>
          </a:xfrm>
        </p:spPr>
        <p:txBody>
          <a:bodyPr>
            <a:normAutofit fontScale="92500" lnSpcReduction="20000"/>
          </a:bodyPr>
          <a:lstStyle/>
          <a:p>
            <a:pPr>
              <a:lnSpc>
                <a:spcPct val="120000"/>
              </a:lnSpc>
            </a:pPr>
            <a:r>
              <a:rPr lang="en-US" sz="2800" dirty="0" smtClean="0"/>
              <a:t>Advantages of Option B</a:t>
            </a:r>
            <a:r>
              <a:rPr lang="en-US" sz="2800" dirty="0" smtClean="0"/>
              <a:t>+ &amp; Universal approach</a:t>
            </a:r>
            <a:endParaRPr lang="en-US" sz="2800" dirty="0" smtClean="0"/>
          </a:p>
          <a:p>
            <a:pPr lvl="1">
              <a:lnSpc>
                <a:spcPct val="120000"/>
              </a:lnSpc>
            </a:pPr>
            <a:r>
              <a:rPr lang="en-US" sz="2400" dirty="0" smtClean="0"/>
              <a:t>Simplification of PMTCT programs </a:t>
            </a:r>
          </a:p>
          <a:p>
            <a:pPr lvl="2">
              <a:lnSpc>
                <a:spcPct val="120000"/>
              </a:lnSpc>
              <a:buFont typeface="Courier New" panose="02070309020205020404" pitchFamily="49" charset="0"/>
              <a:buChar char="o"/>
            </a:pPr>
            <a:r>
              <a:rPr lang="en-US" dirty="0" smtClean="0">
                <a:solidFill>
                  <a:schemeClr val="bg1"/>
                </a:solidFill>
              </a:rPr>
              <a:t>No need to determine CD4 for eligibility</a:t>
            </a:r>
          </a:p>
          <a:p>
            <a:pPr lvl="2">
              <a:lnSpc>
                <a:spcPct val="120000"/>
              </a:lnSpc>
              <a:buFont typeface="Courier New" panose="02070309020205020404" pitchFamily="49" charset="0"/>
              <a:buChar char="o"/>
            </a:pPr>
            <a:r>
              <a:rPr lang="en-US" dirty="0" smtClean="0">
                <a:solidFill>
                  <a:schemeClr val="bg1"/>
                </a:solidFill>
              </a:rPr>
              <a:t>Simplification of regimens to match with recommended first-line ART (e.g. TDF-3TC-EFV)</a:t>
            </a:r>
          </a:p>
          <a:p>
            <a:pPr lvl="1">
              <a:lnSpc>
                <a:spcPct val="120000"/>
              </a:lnSpc>
            </a:pPr>
            <a:r>
              <a:rPr lang="en-US" sz="2400" dirty="0" smtClean="0"/>
              <a:t>Extended protection for mothers with multiple pregnancies (no need to start/stop ART)</a:t>
            </a:r>
          </a:p>
          <a:p>
            <a:pPr lvl="1">
              <a:lnSpc>
                <a:spcPct val="120000"/>
              </a:lnSpc>
            </a:pPr>
            <a:r>
              <a:rPr lang="en-US" sz="2400" i="1" dirty="0" smtClean="0"/>
              <a:t>Treatment as Prevention:</a:t>
            </a:r>
            <a:r>
              <a:rPr lang="en-US" sz="2400" dirty="0" smtClean="0"/>
              <a:t>  prevention of sexual transmission in </a:t>
            </a:r>
            <a:r>
              <a:rPr lang="en-US" sz="2400" dirty="0" err="1" smtClean="0"/>
              <a:t>serodiscordant</a:t>
            </a:r>
            <a:r>
              <a:rPr lang="en-US" sz="2400" dirty="0" smtClean="0"/>
              <a:t> couples</a:t>
            </a:r>
          </a:p>
          <a:p>
            <a:pPr lvl="1">
              <a:lnSpc>
                <a:spcPct val="120000"/>
              </a:lnSpc>
            </a:pPr>
            <a:r>
              <a:rPr lang="en-US" sz="2400" dirty="0" smtClean="0"/>
              <a:t>Long-term benefit to the woman’s health</a:t>
            </a:r>
          </a:p>
          <a:p>
            <a:pPr>
              <a:lnSpc>
                <a:spcPct val="120000"/>
              </a:lnSpc>
            </a:pPr>
            <a:r>
              <a:rPr lang="en-US" sz="2800" dirty="0" smtClean="0"/>
              <a:t>Need to evaluate programmatic challenges and cost implications</a:t>
            </a:r>
            <a:endParaRPr lang="en-US" sz="2800" dirty="0"/>
          </a:p>
        </p:txBody>
      </p:sp>
    </p:spTree>
    <p:extLst>
      <p:ext uri="{BB962C8B-B14F-4D97-AF65-F5344CB8AC3E}">
        <p14:creationId xmlns:p14="http://schemas.microsoft.com/office/powerpoint/2010/main" val="35934580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Grp="1" noChangeArrowheads="1"/>
          </p:cNvSpPr>
          <p:nvPr>
            <p:ph type="title"/>
          </p:nvPr>
        </p:nvSpPr>
        <p:spPr>
          <a:ln/>
        </p:spPr>
        <p:txBody>
          <a:bodyPr lIns="25400" tIns="25400" rIns="5078" bIns="25400">
            <a:normAutofit/>
          </a:bodyPr>
          <a:lstStyle/>
          <a:p>
            <a:r>
              <a:rPr lang="en-US" sz="3600" dirty="0">
                <a:solidFill>
                  <a:srgbClr val="FFFF00"/>
                </a:solidFill>
                <a:cs typeface="Arial Bold" charset="0"/>
                <a:sym typeface="Arial Bold" charset="0"/>
              </a:rPr>
              <a:t>Criteria for ARV initiation </a:t>
            </a:r>
            <a:r>
              <a:rPr lang="en-US" sz="3600" dirty="0" smtClean="0">
                <a:solidFill>
                  <a:srgbClr val="FFFF00"/>
                </a:solidFill>
                <a:cs typeface="Arial Bold" charset="0"/>
                <a:sym typeface="Arial Bold" charset="0"/>
              </a:rPr>
              <a:t>(</a:t>
            </a:r>
            <a:r>
              <a:rPr lang="en-US" sz="3600" dirty="0">
                <a:solidFill>
                  <a:srgbClr val="FFFF00"/>
                </a:solidFill>
                <a:cs typeface="Arial Bold" charset="0"/>
                <a:sym typeface="Arial Bold" charset="0"/>
              </a:rPr>
              <a:t>WHO </a:t>
            </a:r>
            <a:r>
              <a:rPr lang="en-US" sz="3600" dirty="0" smtClean="0">
                <a:solidFill>
                  <a:srgbClr val="FFFF00"/>
                </a:solidFill>
                <a:cs typeface="Arial Bold" charset="0"/>
                <a:sym typeface="Arial Bold" charset="0"/>
              </a:rPr>
              <a:t>2013)</a:t>
            </a:r>
            <a:endParaRPr lang="en-US" sz="3600" dirty="0">
              <a:solidFill>
                <a:srgbClr val="FFFF00"/>
              </a:solidFill>
              <a:sym typeface="Arial Bold" charset="0"/>
            </a:endParaRPr>
          </a:p>
        </p:txBody>
      </p:sp>
      <p:sp>
        <p:nvSpPr>
          <p:cNvPr id="5" name="Rectangle 5"/>
          <p:cNvSpPr>
            <a:spLocks noGrp="1" noChangeArrowheads="1"/>
          </p:cNvSpPr>
          <p:nvPr>
            <p:ph type="body" sz="quarter" idx="13"/>
          </p:nvPr>
        </p:nvSpPr>
        <p:spPr>
          <a:xfrm>
            <a:off x="498020" y="1031833"/>
            <a:ext cx="8373519" cy="4454557"/>
          </a:xfrm>
          <a:ln/>
        </p:spPr>
        <p:txBody>
          <a:bodyPr lIns="25400" tIns="25400" rIns="5078" bIns="25400">
            <a:noAutofit/>
          </a:bodyPr>
          <a:lstStyle/>
          <a:p>
            <a:pPr marL="457200" indent="-457200">
              <a:buFont typeface="Arial" pitchFamily="34" charset="0"/>
              <a:buChar char="•"/>
            </a:pPr>
            <a:r>
              <a:rPr lang="en-US" sz="2800" b="1" dirty="0" smtClean="0"/>
              <a:t>Infants (&lt; 1 year):</a:t>
            </a:r>
            <a:r>
              <a:rPr lang="en-US" sz="2800" dirty="0" smtClean="0"/>
              <a:t>  </a:t>
            </a:r>
            <a:r>
              <a:rPr lang="en-US" sz="2800" dirty="0" smtClean="0">
                <a:solidFill>
                  <a:srgbClr val="92D050"/>
                </a:solidFill>
              </a:rPr>
              <a:t>treat all</a:t>
            </a:r>
            <a:endParaRPr lang="en-US" sz="2800" u="sng" dirty="0" smtClean="0">
              <a:solidFill>
                <a:srgbClr val="92D050"/>
              </a:solidFill>
            </a:endParaRPr>
          </a:p>
          <a:p>
            <a:endParaRPr lang="en-US" sz="2800" b="1" dirty="0" smtClean="0"/>
          </a:p>
          <a:p>
            <a:pPr marL="342900" indent="-342900">
              <a:buFont typeface="Arial" pitchFamily="34" charset="0"/>
              <a:buChar char="•"/>
            </a:pPr>
            <a:r>
              <a:rPr lang="en-US" sz="2800" b="1" dirty="0" smtClean="0"/>
              <a:t>Age </a:t>
            </a:r>
            <a:r>
              <a:rPr lang="en-US" sz="2800" b="1" dirty="0" smtClean="0"/>
              <a:t>1-5 years:  </a:t>
            </a:r>
            <a:r>
              <a:rPr lang="en-US" sz="2800" dirty="0" smtClean="0">
                <a:solidFill>
                  <a:srgbClr val="92D050"/>
                </a:solidFill>
              </a:rPr>
              <a:t>treat all</a:t>
            </a:r>
            <a:r>
              <a:rPr lang="en-US" sz="2800" dirty="0" smtClean="0"/>
              <a:t>, regardless </a:t>
            </a:r>
            <a:r>
              <a:rPr lang="en-US" sz="2800" dirty="0"/>
              <a:t>of </a:t>
            </a:r>
            <a:r>
              <a:rPr lang="en-US" sz="2800" dirty="0" smtClean="0"/>
              <a:t>clinical stage or </a:t>
            </a:r>
            <a:r>
              <a:rPr lang="en-US" sz="2800" dirty="0"/>
              <a:t>immunological </a:t>
            </a:r>
            <a:r>
              <a:rPr lang="en-US" sz="2800" dirty="0" smtClean="0"/>
              <a:t>status</a:t>
            </a:r>
          </a:p>
          <a:p>
            <a:pPr lvl="1"/>
            <a:r>
              <a:rPr lang="en-US" sz="2400" b="1" dirty="0" smtClean="0">
                <a:solidFill>
                  <a:srgbClr val="FFFF00"/>
                </a:solidFill>
              </a:rPr>
              <a:t>Prioritize:  </a:t>
            </a:r>
            <a:r>
              <a:rPr lang="en-US" sz="2400" dirty="0" smtClean="0">
                <a:solidFill>
                  <a:srgbClr val="FFFF00"/>
                </a:solidFill>
              </a:rPr>
              <a:t>Age ≤ 2 years, WHO Stage 3 or 4, CD4 count ≤ 750 or 25%</a:t>
            </a:r>
          </a:p>
          <a:p>
            <a:pPr marL="457200" indent="-457200">
              <a:buFont typeface="Arial" pitchFamily="34" charset="0"/>
              <a:buChar char="•"/>
            </a:pPr>
            <a:endParaRPr lang="en-US" sz="2800" b="1" dirty="0" smtClean="0"/>
          </a:p>
          <a:p>
            <a:pPr marL="457200" indent="-457200">
              <a:buFont typeface="Arial" pitchFamily="34" charset="0"/>
              <a:buChar char="•"/>
            </a:pPr>
            <a:r>
              <a:rPr lang="en-US" sz="2800" b="1" dirty="0" smtClean="0"/>
              <a:t>Age </a:t>
            </a:r>
            <a:r>
              <a:rPr lang="en-US" sz="2800" b="1" dirty="0" smtClean="0"/>
              <a:t>≥ 5 years:  </a:t>
            </a:r>
            <a:r>
              <a:rPr lang="en-US" sz="2800" dirty="0" smtClean="0">
                <a:solidFill>
                  <a:srgbClr val="92D050"/>
                </a:solidFill>
              </a:rPr>
              <a:t>treat if CD4 ≤ 500 or WHO Stage 3 or 4</a:t>
            </a:r>
          </a:p>
          <a:p>
            <a:pPr lvl="1"/>
            <a:r>
              <a:rPr lang="en-US" sz="2800" b="1" dirty="0" smtClean="0"/>
              <a:t>Prioritize:  </a:t>
            </a:r>
            <a:r>
              <a:rPr lang="en-US" sz="2800" dirty="0" smtClean="0"/>
              <a:t>CD4 ≤ 350</a:t>
            </a:r>
          </a:p>
          <a:p>
            <a:pPr marL="457200" lvl="1" indent="0">
              <a:buNone/>
            </a:pPr>
            <a:endParaRPr lang="en-US" sz="2400" dirty="0" smtClean="0"/>
          </a:p>
          <a:p>
            <a:pPr marL="457200" lvl="1" indent="0" algn="ctr">
              <a:buNone/>
            </a:pPr>
            <a:r>
              <a:rPr lang="en-US" sz="3200" b="1" i="1" dirty="0" smtClean="0">
                <a:solidFill>
                  <a:schemeClr val="tx2">
                    <a:lumMod val="40000"/>
                    <a:lumOff val="60000"/>
                  </a:schemeClr>
                </a:solidFill>
              </a:rPr>
              <a:t>TREND TOWARDS EARLIER INITIATION</a:t>
            </a:r>
            <a:endParaRPr lang="en-US" sz="3200" b="1" i="1" dirty="0">
              <a:solidFill>
                <a:schemeClr val="tx2">
                  <a:lumMod val="40000"/>
                  <a:lumOff val="60000"/>
                </a:schemeClr>
              </a:solidFill>
            </a:endParaRPr>
          </a:p>
        </p:txBody>
      </p:sp>
    </p:spTree>
    <p:extLst>
      <p:ext uri="{BB962C8B-B14F-4D97-AF65-F5344CB8AC3E}">
        <p14:creationId xmlns:p14="http://schemas.microsoft.com/office/powerpoint/2010/main" val="1034409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Male circumcision</a:t>
            </a:r>
            <a:endParaRPr lang="en-US" dirty="0"/>
          </a:p>
        </p:txBody>
      </p:sp>
      <p:sp>
        <p:nvSpPr>
          <p:cNvPr id="3" name="Slide Number Placeholder 2"/>
          <p:cNvSpPr>
            <a:spLocks noGrp="1"/>
          </p:cNvSpPr>
          <p:nvPr>
            <p:ph type="sldNum" sz="quarter" idx="12"/>
          </p:nvPr>
        </p:nvSpPr>
        <p:spPr/>
        <p:txBody>
          <a:bodyPr/>
          <a:lstStyle/>
          <a:p>
            <a:fld id="{90033947-BDB2-44BC-B95C-A87CE3683263}" type="slidenum">
              <a:rPr lang="en-US" smtClean="0"/>
              <a:pPr/>
              <a:t>80</a:t>
            </a:fld>
            <a:endParaRPr lang="en-US" dirty="0"/>
          </a:p>
        </p:txBody>
      </p:sp>
      <p:sp>
        <p:nvSpPr>
          <p:cNvPr id="4" name="Text Placeholder 3"/>
          <p:cNvSpPr>
            <a:spLocks noGrp="1"/>
          </p:cNvSpPr>
          <p:nvPr>
            <p:ph type="body" sz="quarter" idx="13"/>
          </p:nvPr>
        </p:nvSpPr>
        <p:spPr/>
        <p:txBody>
          <a:bodyPr/>
          <a:lstStyle/>
          <a:p>
            <a:pPr marL="285750" indent="-285750">
              <a:buFont typeface="Arial" panose="020B0604020202020204" pitchFamily="34" charset="0"/>
              <a:buChar char="•"/>
            </a:pPr>
            <a:r>
              <a:rPr lang="en-US" dirty="0" smtClean="0"/>
              <a:t>Biologic </a:t>
            </a:r>
            <a:r>
              <a:rPr lang="en-US" dirty="0" err="1" smtClean="0"/>
              <a:t>plausability</a:t>
            </a:r>
            <a:endParaRPr lang="en-US" dirty="0" smtClean="0"/>
          </a:p>
          <a:p>
            <a:pPr marL="285750" indent="-285750">
              <a:buFont typeface="Arial" panose="020B0604020202020204" pitchFamily="34" charset="0"/>
              <a:buChar char="•"/>
            </a:pPr>
            <a:r>
              <a:rPr lang="en-US" dirty="0" smtClean="0"/>
              <a:t>Meta – analysis</a:t>
            </a:r>
          </a:p>
          <a:p>
            <a:pPr marL="1028700" lvl="1"/>
            <a:r>
              <a:rPr lang="en-US" dirty="0"/>
              <a:t>Relative risk for HIV infection was 44% lower in circumcised men</a:t>
            </a:r>
          </a:p>
          <a:p>
            <a:pPr marL="1028700" lvl="1"/>
            <a:r>
              <a:rPr lang="en-US" dirty="0"/>
              <a:t>Consistent substantial protective </a:t>
            </a:r>
            <a:r>
              <a:rPr lang="en-US" dirty="0" err="1" smtClean="0"/>
              <a:t>efffect</a:t>
            </a:r>
            <a:endParaRPr lang="en-US" dirty="0" smtClean="0"/>
          </a:p>
          <a:p>
            <a:pPr marL="285750" indent="-285750">
              <a:buFont typeface="Arial" panose="020B0604020202020204" pitchFamily="34" charset="0"/>
              <a:buChar char="•"/>
            </a:pPr>
            <a:r>
              <a:rPr lang="en-US" dirty="0" smtClean="0"/>
              <a:t>RCT </a:t>
            </a:r>
          </a:p>
          <a:p>
            <a:pPr marL="1028700" lvl="1"/>
            <a:r>
              <a:rPr lang="en-US" dirty="0" err="1" smtClean="0"/>
              <a:t>Circ</a:t>
            </a:r>
            <a:r>
              <a:rPr lang="en-US" dirty="0" smtClean="0"/>
              <a:t> group lower incidence of HIV infection</a:t>
            </a:r>
          </a:p>
          <a:p>
            <a:pPr marL="1428750" lvl="2"/>
            <a:r>
              <a:rPr lang="en-US" dirty="0" smtClean="0"/>
              <a:t>South Africa – 60%</a:t>
            </a:r>
          </a:p>
          <a:p>
            <a:pPr marL="1428750" lvl="2"/>
            <a:r>
              <a:rPr lang="en-US" dirty="0" smtClean="0"/>
              <a:t>Kenya – 53%</a:t>
            </a:r>
          </a:p>
          <a:p>
            <a:pPr marL="1428750" lvl="2"/>
            <a:r>
              <a:rPr lang="en-US" dirty="0" smtClean="0"/>
              <a:t>Uganda – 51%</a:t>
            </a:r>
          </a:p>
          <a:p>
            <a:pPr marL="285750"/>
            <a:r>
              <a:rPr lang="en-US" dirty="0" smtClean="0"/>
              <a:t>Effect of male circumcision on male-to-female transmission</a:t>
            </a:r>
          </a:p>
          <a:p>
            <a:pPr marL="1314450" lvl="1"/>
            <a:r>
              <a:rPr lang="en-US" dirty="0" smtClean="0"/>
              <a:t>If VL &lt; 50,000 copies/mL, no HIV transmission if circumcised, compared to transmission rate of 9.6 per 100 person-years in uncircumcised man</a:t>
            </a:r>
          </a:p>
          <a:p>
            <a:pPr marL="1028700" lvl="1"/>
            <a:endParaRPr lang="en-US" dirty="0"/>
          </a:p>
        </p:txBody>
      </p:sp>
    </p:spTree>
    <p:extLst>
      <p:ext uri="{BB962C8B-B14F-4D97-AF65-F5344CB8AC3E}">
        <p14:creationId xmlns:p14="http://schemas.microsoft.com/office/powerpoint/2010/main" val="10647830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solidFill>
                  <a:srgbClr val="FFFF00"/>
                </a:solidFill>
              </a:rPr>
              <a:t>Early Infant Diagnosis</a:t>
            </a:r>
            <a:endParaRPr lang="en-US" sz="2800" dirty="0">
              <a:solidFill>
                <a:srgbClr val="FFFF00"/>
              </a:solidFill>
            </a:endParaRPr>
          </a:p>
        </p:txBody>
      </p:sp>
      <p:sp>
        <p:nvSpPr>
          <p:cNvPr id="3" name="Content Placeholder 2"/>
          <p:cNvSpPr>
            <a:spLocks noGrp="1"/>
          </p:cNvSpPr>
          <p:nvPr>
            <p:ph type="body" sz="quarter" idx="13"/>
          </p:nvPr>
        </p:nvSpPr>
        <p:spPr/>
        <p:txBody>
          <a:bodyPr>
            <a:normAutofit/>
          </a:bodyPr>
          <a:lstStyle/>
          <a:p>
            <a:r>
              <a:rPr lang="en-US" sz="3200" dirty="0" smtClean="0"/>
              <a:t>Viral diagnostic test recommended at 4-6 weeks</a:t>
            </a:r>
          </a:p>
          <a:p>
            <a:pPr lvl="1"/>
            <a:r>
              <a:rPr lang="en-US" sz="2800" dirty="0" smtClean="0"/>
              <a:t>Start ART immediately if positive</a:t>
            </a:r>
          </a:p>
          <a:p>
            <a:r>
              <a:rPr lang="en-US" sz="3200" dirty="0" smtClean="0"/>
              <a:t>If negative and BF, continue daily NVP prophylaxis</a:t>
            </a:r>
          </a:p>
          <a:p>
            <a:pPr lvl="1"/>
            <a:r>
              <a:rPr lang="en-US" sz="2800" dirty="0" smtClean="0"/>
              <a:t>Antibody test at 9 months: viral test for confirmation if positive; otherwise repeat antibody testing at 18 months (and/or 6 weeks after cessation of BF)</a:t>
            </a:r>
            <a:endParaRPr lang="en-US" sz="2800" dirty="0"/>
          </a:p>
        </p:txBody>
      </p:sp>
    </p:spTree>
    <p:extLst>
      <p:ext uri="{BB962C8B-B14F-4D97-AF65-F5344CB8AC3E}">
        <p14:creationId xmlns:p14="http://schemas.microsoft.com/office/powerpoint/2010/main" val="112473077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en-US" sz="3600" dirty="0" smtClean="0">
                <a:solidFill>
                  <a:srgbClr val="FFFF00"/>
                </a:solidFill>
              </a:rPr>
              <a:t>HIV and Infant Feeding</a:t>
            </a:r>
            <a:endParaRPr lang="en-US" sz="3600" dirty="0">
              <a:solidFill>
                <a:srgbClr val="FFFF00"/>
              </a:solidFill>
            </a:endParaRPr>
          </a:p>
        </p:txBody>
      </p:sp>
      <p:pic>
        <p:nvPicPr>
          <p:cNvPr id="5" name="Picture 4" descr="pics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1752600"/>
            <a:ext cx="3276600" cy="491905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312675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Rectangle 30"/>
          <p:cNvSpPr>
            <a:spLocks noChangeArrowheads="1"/>
          </p:cNvSpPr>
          <p:nvPr/>
        </p:nvSpPr>
        <p:spPr bwMode="auto">
          <a:xfrm>
            <a:off x="0" y="1752600"/>
            <a:ext cx="9144000" cy="5105400"/>
          </a:xfrm>
          <a:prstGeom prst="rect">
            <a:avLst/>
          </a:prstGeom>
          <a:solidFill>
            <a:schemeClr val="accent1"/>
          </a:solidFill>
          <a:ln w="9525" algn="ctr">
            <a:solidFill>
              <a:schemeClr val="tx1"/>
            </a:solidFill>
            <a:miter lim="800000"/>
            <a:headEnd/>
            <a:tailEnd/>
          </a:ln>
        </p:spPr>
        <p:txBody>
          <a:bodyPr wrap="none"/>
          <a:lstStyle/>
          <a:p>
            <a:endParaRPr lang="en-GB"/>
          </a:p>
        </p:txBody>
      </p:sp>
      <p:sp>
        <p:nvSpPr>
          <p:cNvPr id="28675" name="Rectangle 2"/>
          <p:cNvSpPr>
            <a:spLocks noChangeArrowheads="1"/>
          </p:cNvSpPr>
          <p:nvPr/>
        </p:nvSpPr>
        <p:spPr bwMode="auto">
          <a:xfrm>
            <a:off x="381000" y="3276600"/>
            <a:ext cx="914400" cy="1219200"/>
          </a:xfrm>
          <a:prstGeom prst="rect">
            <a:avLst/>
          </a:prstGeom>
          <a:solidFill>
            <a:srgbClr val="FFFF00"/>
          </a:solidFill>
          <a:ln w="9525">
            <a:solidFill>
              <a:srgbClr val="000000"/>
            </a:solidFill>
            <a:miter lim="800000"/>
            <a:headEnd/>
            <a:tailEnd/>
          </a:ln>
        </p:spPr>
        <p:txBody>
          <a:bodyPr/>
          <a:lstStyle/>
          <a:p>
            <a:endParaRPr lang="en-US"/>
          </a:p>
        </p:txBody>
      </p:sp>
      <p:sp>
        <p:nvSpPr>
          <p:cNvPr id="28676" name="Rectangle 3"/>
          <p:cNvSpPr>
            <a:spLocks noChangeArrowheads="1"/>
          </p:cNvSpPr>
          <p:nvPr/>
        </p:nvSpPr>
        <p:spPr bwMode="auto">
          <a:xfrm>
            <a:off x="1295400" y="3276600"/>
            <a:ext cx="914400" cy="1219200"/>
          </a:xfrm>
          <a:prstGeom prst="rect">
            <a:avLst/>
          </a:prstGeom>
          <a:solidFill>
            <a:srgbClr val="FF9966"/>
          </a:solidFill>
          <a:ln w="9525">
            <a:solidFill>
              <a:srgbClr val="000000"/>
            </a:solidFill>
            <a:miter lim="800000"/>
            <a:headEnd/>
            <a:tailEnd/>
          </a:ln>
        </p:spPr>
        <p:txBody>
          <a:bodyPr/>
          <a:lstStyle/>
          <a:p>
            <a:endParaRPr lang="en-US"/>
          </a:p>
        </p:txBody>
      </p:sp>
      <p:sp>
        <p:nvSpPr>
          <p:cNvPr id="28677" name="Rectangle 4"/>
          <p:cNvSpPr>
            <a:spLocks noChangeArrowheads="1"/>
          </p:cNvSpPr>
          <p:nvPr/>
        </p:nvSpPr>
        <p:spPr bwMode="auto">
          <a:xfrm>
            <a:off x="2209800" y="3276600"/>
            <a:ext cx="2819400" cy="1219200"/>
          </a:xfrm>
          <a:prstGeom prst="rect">
            <a:avLst/>
          </a:prstGeom>
          <a:solidFill>
            <a:srgbClr val="FF9933"/>
          </a:solidFill>
          <a:ln w="9525">
            <a:solidFill>
              <a:srgbClr val="000000"/>
            </a:solidFill>
            <a:miter lim="800000"/>
            <a:headEnd/>
            <a:tailEnd/>
          </a:ln>
        </p:spPr>
        <p:txBody>
          <a:bodyPr/>
          <a:lstStyle/>
          <a:p>
            <a:endParaRPr lang="en-US"/>
          </a:p>
        </p:txBody>
      </p:sp>
      <p:sp>
        <p:nvSpPr>
          <p:cNvPr id="28678" name="Rectangle 5"/>
          <p:cNvSpPr>
            <a:spLocks noChangeArrowheads="1"/>
          </p:cNvSpPr>
          <p:nvPr/>
        </p:nvSpPr>
        <p:spPr bwMode="auto">
          <a:xfrm>
            <a:off x="5791200" y="3276600"/>
            <a:ext cx="1143000" cy="1219200"/>
          </a:xfrm>
          <a:prstGeom prst="rect">
            <a:avLst/>
          </a:prstGeom>
          <a:solidFill>
            <a:srgbClr val="FF6600"/>
          </a:solidFill>
          <a:ln w="9525">
            <a:solidFill>
              <a:srgbClr val="000000"/>
            </a:solidFill>
            <a:miter lim="800000"/>
            <a:headEnd/>
            <a:tailEnd/>
          </a:ln>
        </p:spPr>
        <p:txBody>
          <a:bodyPr/>
          <a:lstStyle/>
          <a:p>
            <a:endParaRPr lang="en-US"/>
          </a:p>
        </p:txBody>
      </p:sp>
      <p:sp>
        <p:nvSpPr>
          <p:cNvPr id="28679" name="Rectangle 6"/>
          <p:cNvSpPr>
            <a:spLocks noChangeArrowheads="1"/>
          </p:cNvSpPr>
          <p:nvPr/>
        </p:nvSpPr>
        <p:spPr bwMode="auto">
          <a:xfrm>
            <a:off x="6934200" y="3276600"/>
            <a:ext cx="1752600" cy="1219200"/>
          </a:xfrm>
          <a:prstGeom prst="rect">
            <a:avLst/>
          </a:prstGeom>
          <a:solidFill>
            <a:srgbClr val="FF0000"/>
          </a:solidFill>
          <a:ln w="9525">
            <a:solidFill>
              <a:srgbClr val="000000"/>
            </a:solidFill>
            <a:miter lim="800000"/>
            <a:headEnd/>
            <a:tailEnd/>
          </a:ln>
        </p:spPr>
        <p:txBody>
          <a:bodyPr/>
          <a:lstStyle/>
          <a:p>
            <a:endParaRPr lang="en-US"/>
          </a:p>
        </p:txBody>
      </p:sp>
      <p:sp>
        <p:nvSpPr>
          <p:cNvPr id="28680" name="Line 7"/>
          <p:cNvSpPr>
            <a:spLocks noChangeShapeType="1"/>
          </p:cNvSpPr>
          <p:nvPr/>
        </p:nvSpPr>
        <p:spPr bwMode="auto">
          <a:xfrm>
            <a:off x="1066800" y="5486400"/>
            <a:ext cx="6399213" cy="1588"/>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1" name="Line 8"/>
          <p:cNvSpPr>
            <a:spLocks noChangeShapeType="1"/>
          </p:cNvSpPr>
          <p:nvPr/>
        </p:nvSpPr>
        <p:spPr bwMode="auto">
          <a:xfrm flipV="1">
            <a:off x="1066800" y="5494338"/>
            <a:ext cx="1588" cy="8572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2" name="Line 9"/>
          <p:cNvSpPr>
            <a:spLocks noChangeShapeType="1"/>
          </p:cNvSpPr>
          <p:nvPr/>
        </p:nvSpPr>
        <p:spPr bwMode="auto">
          <a:xfrm flipV="1">
            <a:off x="2343150" y="5494338"/>
            <a:ext cx="1588" cy="8572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3" name="Line 10"/>
          <p:cNvSpPr>
            <a:spLocks noChangeShapeType="1"/>
          </p:cNvSpPr>
          <p:nvPr/>
        </p:nvSpPr>
        <p:spPr bwMode="auto">
          <a:xfrm flipV="1">
            <a:off x="3657600" y="5486400"/>
            <a:ext cx="1588" cy="8572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4" name="Line 11"/>
          <p:cNvSpPr>
            <a:spLocks noChangeShapeType="1"/>
          </p:cNvSpPr>
          <p:nvPr/>
        </p:nvSpPr>
        <p:spPr bwMode="auto">
          <a:xfrm flipV="1">
            <a:off x="4876800" y="5486400"/>
            <a:ext cx="1588" cy="8572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5" name="Line 12"/>
          <p:cNvSpPr>
            <a:spLocks noChangeShapeType="1"/>
          </p:cNvSpPr>
          <p:nvPr/>
        </p:nvSpPr>
        <p:spPr bwMode="auto">
          <a:xfrm flipV="1">
            <a:off x="6189663" y="5494338"/>
            <a:ext cx="1587" cy="8572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6" name="Line 13"/>
          <p:cNvSpPr>
            <a:spLocks noChangeShapeType="1"/>
          </p:cNvSpPr>
          <p:nvPr/>
        </p:nvSpPr>
        <p:spPr bwMode="auto">
          <a:xfrm flipV="1">
            <a:off x="7466013" y="5494338"/>
            <a:ext cx="1587" cy="8572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7" name="Text Box 20"/>
          <p:cNvSpPr txBox="1">
            <a:spLocks noChangeArrowheads="1"/>
          </p:cNvSpPr>
          <p:nvPr/>
        </p:nvSpPr>
        <p:spPr bwMode="auto">
          <a:xfrm>
            <a:off x="457200" y="2209800"/>
            <a:ext cx="2057400" cy="708025"/>
          </a:xfrm>
          <a:prstGeom prst="rect">
            <a:avLst/>
          </a:prstGeom>
          <a:solidFill>
            <a:schemeClr val="bg1"/>
          </a:solidFill>
          <a:ln w="9525">
            <a:solidFill>
              <a:schemeClr val="bg2"/>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2000" b="1">
                <a:latin typeface="Helvetica" pitchFamily="1" charset="0"/>
              </a:rPr>
              <a:t>Early Antenatal</a:t>
            </a:r>
          </a:p>
          <a:p>
            <a:r>
              <a:rPr lang="en-US" sz="2000" b="1">
                <a:latin typeface="Helvetica" pitchFamily="1" charset="0"/>
              </a:rPr>
              <a:t>(&lt;36 wks)</a:t>
            </a:r>
          </a:p>
        </p:txBody>
      </p:sp>
      <p:sp>
        <p:nvSpPr>
          <p:cNvPr id="28688" name="Text Box 21"/>
          <p:cNvSpPr txBox="1">
            <a:spLocks noChangeArrowheads="1"/>
          </p:cNvSpPr>
          <p:nvPr/>
        </p:nvSpPr>
        <p:spPr bwMode="auto">
          <a:xfrm>
            <a:off x="1295400" y="4724400"/>
            <a:ext cx="1524000" cy="738188"/>
          </a:xfrm>
          <a:prstGeom prst="rect">
            <a:avLst/>
          </a:prstGeom>
          <a:solidFill>
            <a:schemeClr val="bg1"/>
          </a:solidFill>
          <a:ln w="9525">
            <a:solidFill>
              <a:schemeClr val="bg2"/>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400" b="1">
                <a:latin typeface="Helvetica" pitchFamily="1" charset="0"/>
              </a:rPr>
              <a:t>Late Antenatal</a:t>
            </a:r>
          </a:p>
          <a:p>
            <a:r>
              <a:rPr lang="en-US" sz="1400" b="1">
                <a:latin typeface="Helvetica" pitchFamily="1" charset="0"/>
              </a:rPr>
              <a:t>(36 wks to labour)</a:t>
            </a:r>
          </a:p>
        </p:txBody>
      </p:sp>
      <p:sp>
        <p:nvSpPr>
          <p:cNvPr id="28689" name="Text Box 22"/>
          <p:cNvSpPr txBox="1">
            <a:spLocks noChangeArrowheads="1"/>
          </p:cNvSpPr>
          <p:nvPr/>
        </p:nvSpPr>
        <p:spPr bwMode="auto">
          <a:xfrm>
            <a:off x="2743200" y="3463925"/>
            <a:ext cx="1905000" cy="708025"/>
          </a:xfrm>
          <a:prstGeom prst="rect">
            <a:avLst/>
          </a:prstGeom>
          <a:solidFill>
            <a:schemeClr val="bg1"/>
          </a:solidFill>
          <a:ln w="9525">
            <a:solidFill>
              <a:schemeClr val="bg2"/>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2000" b="1">
                <a:latin typeface="Century Gothic" pitchFamily="34" charset="0"/>
              </a:rPr>
              <a:t>Labour &amp; </a:t>
            </a:r>
          </a:p>
          <a:p>
            <a:r>
              <a:rPr lang="en-US" sz="2000" b="1">
                <a:latin typeface="Century Gothic" pitchFamily="34" charset="0"/>
              </a:rPr>
              <a:t>Delivery</a:t>
            </a:r>
          </a:p>
        </p:txBody>
      </p:sp>
      <p:sp>
        <p:nvSpPr>
          <p:cNvPr id="28690" name="Text Box 23"/>
          <p:cNvSpPr txBox="1">
            <a:spLocks noChangeArrowheads="1"/>
          </p:cNvSpPr>
          <p:nvPr/>
        </p:nvSpPr>
        <p:spPr bwMode="auto">
          <a:xfrm>
            <a:off x="6934200" y="2590800"/>
            <a:ext cx="1828800" cy="646113"/>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b="1">
                <a:latin typeface="Helvetica" pitchFamily="1" charset="0"/>
              </a:rPr>
              <a:t>Late Postpartum</a:t>
            </a:r>
          </a:p>
        </p:txBody>
      </p:sp>
      <p:sp>
        <p:nvSpPr>
          <p:cNvPr id="28691" name="Text Box 24"/>
          <p:cNvSpPr txBox="1">
            <a:spLocks noChangeArrowheads="1"/>
          </p:cNvSpPr>
          <p:nvPr/>
        </p:nvSpPr>
        <p:spPr bwMode="auto">
          <a:xfrm>
            <a:off x="5105400" y="2590800"/>
            <a:ext cx="1828800" cy="646113"/>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b="1">
                <a:latin typeface="Helvetica" pitchFamily="1" charset="0"/>
              </a:rPr>
              <a:t>Early Postpartum</a:t>
            </a:r>
          </a:p>
        </p:txBody>
      </p:sp>
      <p:sp>
        <p:nvSpPr>
          <p:cNvPr id="28692" name="Line 25"/>
          <p:cNvSpPr>
            <a:spLocks noChangeShapeType="1"/>
          </p:cNvSpPr>
          <p:nvPr/>
        </p:nvSpPr>
        <p:spPr bwMode="auto">
          <a:xfrm flipV="1">
            <a:off x="1066800" y="2895600"/>
            <a:ext cx="0" cy="304800"/>
          </a:xfrm>
          <a:prstGeom prst="line">
            <a:avLst/>
          </a:prstGeom>
          <a:noFill/>
          <a:ln w="3810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11" name="Text Box 27"/>
          <p:cNvSpPr txBox="1">
            <a:spLocks noChangeArrowheads="1"/>
          </p:cNvSpPr>
          <p:nvPr/>
        </p:nvSpPr>
        <p:spPr bwMode="auto">
          <a:xfrm>
            <a:off x="5334000" y="5638800"/>
            <a:ext cx="3200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2000" b="1">
                <a:latin typeface="Helvetica" pitchFamily="1" charset="0"/>
              </a:rPr>
              <a:t>Substantial Proportion of infections occur during BF</a:t>
            </a:r>
          </a:p>
        </p:txBody>
      </p:sp>
      <p:sp>
        <p:nvSpPr>
          <p:cNvPr id="28694" name="Line 28"/>
          <p:cNvSpPr>
            <a:spLocks noChangeShapeType="1"/>
          </p:cNvSpPr>
          <p:nvPr/>
        </p:nvSpPr>
        <p:spPr bwMode="auto">
          <a:xfrm flipV="1">
            <a:off x="1828800" y="4495800"/>
            <a:ext cx="0" cy="2286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8695" name="Rectangle 29"/>
          <p:cNvSpPr>
            <a:spLocks noChangeArrowheads="1"/>
          </p:cNvSpPr>
          <p:nvPr/>
        </p:nvSpPr>
        <p:spPr bwMode="auto">
          <a:xfrm flipH="1">
            <a:off x="5029200" y="3276600"/>
            <a:ext cx="762000" cy="1219200"/>
          </a:xfrm>
          <a:prstGeom prst="rect">
            <a:avLst/>
          </a:prstGeom>
          <a:solidFill>
            <a:srgbClr val="FF6600"/>
          </a:solidFill>
          <a:ln w="9525">
            <a:solidFill>
              <a:schemeClr val="tx1"/>
            </a:solidFill>
            <a:miter lim="800000"/>
            <a:headEnd/>
            <a:tailEnd/>
          </a:ln>
        </p:spPr>
        <p:txBody>
          <a:bodyPr wrap="none" anchor="ctr"/>
          <a:lstStyle/>
          <a:p>
            <a:endParaRPr lang="en-US"/>
          </a:p>
        </p:txBody>
      </p:sp>
      <p:sp>
        <p:nvSpPr>
          <p:cNvPr id="28696" name="Text Box 30"/>
          <p:cNvSpPr txBox="1">
            <a:spLocks noChangeArrowheads="1"/>
          </p:cNvSpPr>
          <p:nvPr/>
        </p:nvSpPr>
        <p:spPr bwMode="auto">
          <a:xfrm>
            <a:off x="5791200" y="4495800"/>
            <a:ext cx="1143000" cy="346075"/>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600" b="1">
                <a:latin typeface="Century Gothic" pitchFamily="34" charset="0"/>
              </a:rPr>
              <a:t>1-6 mos</a:t>
            </a:r>
          </a:p>
        </p:txBody>
      </p:sp>
      <p:sp>
        <p:nvSpPr>
          <p:cNvPr id="28697" name="Text Box 31"/>
          <p:cNvSpPr txBox="1">
            <a:spLocks noChangeArrowheads="1"/>
          </p:cNvSpPr>
          <p:nvPr/>
        </p:nvSpPr>
        <p:spPr bwMode="auto">
          <a:xfrm>
            <a:off x="6934200" y="4495800"/>
            <a:ext cx="1752600" cy="346075"/>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600" b="1">
                <a:latin typeface="Century Gothic" pitchFamily="34" charset="0"/>
              </a:rPr>
              <a:t>6-24 mos</a:t>
            </a:r>
          </a:p>
        </p:txBody>
      </p:sp>
      <p:sp>
        <p:nvSpPr>
          <p:cNvPr id="28698" name="Text Box 34"/>
          <p:cNvSpPr txBox="1">
            <a:spLocks noChangeArrowheads="1"/>
          </p:cNvSpPr>
          <p:nvPr/>
        </p:nvSpPr>
        <p:spPr bwMode="auto">
          <a:xfrm>
            <a:off x="5715000" y="3429000"/>
            <a:ext cx="2667000" cy="831850"/>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b="1">
                <a:solidFill>
                  <a:srgbClr val="FF3300"/>
                </a:solidFill>
                <a:latin typeface="Century Gothic" pitchFamily="34" charset="0"/>
              </a:rPr>
              <a:t>Breastfeeding 35-40%</a:t>
            </a:r>
          </a:p>
        </p:txBody>
      </p:sp>
      <p:sp>
        <p:nvSpPr>
          <p:cNvPr id="22555" name="Rectangle 35"/>
          <p:cNvSpPr>
            <a:spLocks noGrp="1" noChangeArrowheads="1"/>
          </p:cNvSpPr>
          <p:nvPr>
            <p:ph type="title"/>
          </p:nvPr>
        </p:nvSpPr>
        <p:spPr>
          <a:xfrm>
            <a:off x="218363" y="361908"/>
            <a:ext cx="8761863" cy="669925"/>
          </a:xfrm>
        </p:spPr>
        <p:txBody>
          <a:bodyPr>
            <a:noAutofit/>
          </a:bodyPr>
          <a:lstStyle/>
          <a:p>
            <a:pPr algn="ctr" eaLnBrk="1" hangingPunct="1">
              <a:defRPr/>
            </a:pPr>
            <a:r>
              <a:rPr lang="en-US" sz="2600" dirty="0" smtClean="0">
                <a:solidFill>
                  <a:srgbClr val="FFFF00"/>
                </a:solidFill>
              </a:rPr>
              <a:t>40-50% of all MTCT of HIV can be attributed to breastfeeding; 10% of all infants who are breastfeeding will become infected</a:t>
            </a:r>
          </a:p>
        </p:txBody>
      </p:sp>
      <p:sp>
        <p:nvSpPr>
          <p:cNvPr id="67622" name="Oval 38"/>
          <p:cNvSpPr>
            <a:spLocks noChangeArrowheads="1"/>
          </p:cNvSpPr>
          <p:nvPr/>
        </p:nvSpPr>
        <p:spPr bwMode="auto">
          <a:xfrm>
            <a:off x="4800600" y="1600200"/>
            <a:ext cx="4038600" cy="41148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7623" name="Line 39"/>
          <p:cNvSpPr>
            <a:spLocks noChangeShapeType="1"/>
          </p:cNvSpPr>
          <p:nvPr/>
        </p:nvSpPr>
        <p:spPr bwMode="auto">
          <a:xfrm>
            <a:off x="1066800" y="5867400"/>
            <a:ext cx="4191000" cy="0"/>
          </a:xfrm>
          <a:prstGeom prst="line">
            <a:avLst/>
          </a:prstGeom>
          <a:noFill/>
          <a:ln w="28575">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8702" name="Text Box 41"/>
          <p:cNvSpPr txBox="1">
            <a:spLocks noChangeArrowheads="1"/>
          </p:cNvSpPr>
          <p:nvPr/>
        </p:nvSpPr>
        <p:spPr bwMode="auto">
          <a:xfrm>
            <a:off x="5029200" y="4495800"/>
            <a:ext cx="762000" cy="346075"/>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600" b="1">
                <a:latin typeface="Century Gothic" pitchFamily="34" charset="0"/>
              </a:rPr>
              <a:t>0-1</a:t>
            </a:r>
          </a:p>
        </p:txBody>
      </p:sp>
      <p:sp>
        <p:nvSpPr>
          <p:cNvPr id="28703" name="Text Box 43"/>
          <p:cNvSpPr txBox="1">
            <a:spLocks noChangeArrowheads="1"/>
          </p:cNvSpPr>
          <p:nvPr/>
        </p:nvSpPr>
        <p:spPr bwMode="auto">
          <a:xfrm>
            <a:off x="457200" y="3505200"/>
            <a:ext cx="1676400" cy="400050"/>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000" b="1"/>
              <a:t>Pregnancy</a:t>
            </a:r>
          </a:p>
        </p:txBody>
      </p:sp>
    </p:spTree>
    <p:extLst>
      <p:ext uri="{BB962C8B-B14F-4D97-AF65-F5344CB8AC3E}">
        <p14:creationId xmlns:p14="http://schemas.microsoft.com/office/powerpoint/2010/main" val="53592411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7623"/>
                                        </p:tgtEl>
                                        <p:attrNameLst>
                                          <p:attrName>style.visibility</p:attrName>
                                        </p:attrNameLst>
                                      </p:cBhvr>
                                      <p:to>
                                        <p:strVal val="visible"/>
                                      </p:to>
                                    </p:set>
                                    <p:animEffect transition="in" filter="blinds(horizontal)">
                                      <p:cBhvr>
                                        <p:cTn id="7" dur="500"/>
                                        <p:tgtEl>
                                          <p:spTgt spid="6762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7611"/>
                                        </p:tgtEl>
                                        <p:attrNameLst>
                                          <p:attrName>style.visibility</p:attrName>
                                        </p:attrNameLst>
                                      </p:cBhvr>
                                      <p:to>
                                        <p:strVal val="visible"/>
                                      </p:to>
                                    </p:set>
                                    <p:animEffect transition="in" filter="blinds(horizontal)">
                                      <p:cBhvr>
                                        <p:cTn id="10" dur="500"/>
                                        <p:tgtEl>
                                          <p:spTgt spid="67611"/>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67622"/>
                                        </p:tgtEl>
                                        <p:attrNameLst>
                                          <p:attrName>style.visibility</p:attrName>
                                        </p:attrNameLst>
                                      </p:cBhvr>
                                      <p:to>
                                        <p:strVal val="visible"/>
                                      </p:to>
                                    </p:set>
                                    <p:animEffect transition="in" filter="blinds(horizontal)">
                                      <p:cBhvr>
                                        <p:cTn id="13" dur="500"/>
                                        <p:tgtEl>
                                          <p:spTgt spid="676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611" grpId="0"/>
      <p:bldP spid="67622" grpId="0" animBg="1"/>
      <p:bldP spid="67623"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noAutofit/>
          </a:bodyPr>
          <a:lstStyle/>
          <a:p>
            <a:pPr eaLnBrk="1" hangingPunct="1">
              <a:defRPr/>
            </a:pPr>
            <a:r>
              <a:rPr lang="en-US" sz="3600" dirty="0" smtClean="0">
                <a:solidFill>
                  <a:srgbClr val="FFFF00"/>
                </a:solidFill>
              </a:rPr>
              <a:t>Several factors increase the risk of MTCT during breastfeeding</a:t>
            </a:r>
          </a:p>
        </p:txBody>
      </p:sp>
      <p:sp>
        <p:nvSpPr>
          <p:cNvPr id="29699" name="Rectangle 3"/>
          <p:cNvSpPr>
            <a:spLocks noGrp="1" noChangeArrowheads="1"/>
          </p:cNvSpPr>
          <p:nvPr>
            <p:ph type="body" sz="quarter" idx="13"/>
          </p:nvPr>
        </p:nvSpPr>
        <p:spPr>
          <a:xfrm>
            <a:off x="538469" y="1771236"/>
            <a:ext cx="8223307" cy="4454557"/>
          </a:xfrm>
        </p:spPr>
        <p:txBody>
          <a:bodyPr>
            <a:normAutofit/>
          </a:bodyPr>
          <a:lstStyle/>
          <a:p>
            <a:pPr marL="457200" indent="-457200" eaLnBrk="1" hangingPunct="1">
              <a:buClr>
                <a:schemeClr val="bg1"/>
              </a:buClr>
              <a:buFont typeface="Arial" pitchFamily="34" charset="0"/>
              <a:buChar char="•"/>
            </a:pPr>
            <a:r>
              <a:rPr lang="en-US" sz="3200" dirty="0" smtClean="0"/>
              <a:t>Longer duration of feeding</a:t>
            </a:r>
          </a:p>
          <a:p>
            <a:pPr marL="457200" indent="-457200" eaLnBrk="1" hangingPunct="1">
              <a:buClr>
                <a:schemeClr val="bg1"/>
              </a:buClr>
              <a:buFont typeface="Arial" pitchFamily="34" charset="0"/>
              <a:buChar char="•"/>
            </a:pPr>
            <a:r>
              <a:rPr lang="en-US" sz="3200" dirty="0" smtClean="0"/>
              <a:t>Mixed Feeding (especially in the early postpartum period)</a:t>
            </a:r>
          </a:p>
          <a:p>
            <a:pPr marL="457200" indent="-457200" eaLnBrk="1" hangingPunct="1">
              <a:buClr>
                <a:schemeClr val="bg1"/>
              </a:buClr>
              <a:buFont typeface="Arial" pitchFamily="34" charset="0"/>
              <a:buChar char="•"/>
            </a:pPr>
            <a:r>
              <a:rPr lang="en-US" sz="3200" dirty="0" smtClean="0"/>
              <a:t>Advanced maternal disease</a:t>
            </a:r>
          </a:p>
          <a:p>
            <a:pPr marL="457200" indent="-457200" eaLnBrk="1" hangingPunct="1">
              <a:buClr>
                <a:schemeClr val="bg1"/>
              </a:buClr>
              <a:buFont typeface="Arial" pitchFamily="34" charset="0"/>
              <a:buChar char="•"/>
            </a:pPr>
            <a:r>
              <a:rPr lang="en-US" sz="3200" dirty="0" smtClean="0"/>
              <a:t>Breast problems (mastitis, cracked nipples, etc.)</a:t>
            </a:r>
          </a:p>
          <a:p>
            <a:pPr marL="457200" indent="-457200" eaLnBrk="1" hangingPunct="1">
              <a:buClr>
                <a:schemeClr val="bg1"/>
              </a:buClr>
              <a:buFont typeface="Arial" pitchFamily="34" charset="0"/>
              <a:buChar char="•"/>
            </a:pPr>
            <a:r>
              <a:rPr lang="en-US" sz="3200" dirty="0" smtClean="0"/>
              <a:t>Acute maternal HIV infection</a:t>
            </a:r>
          </a:p>
          <a:p>
            <a:pPr lvl="1" eaLnBrk="1" hangingPunct="1"/>
            <a:endParaRPr lang="en-US" sz="4400" i="1" dirty="0" smtClean="0"/>
          </a:p>
          <a:p>
            <a:pPr eaLnBrk="1" hangingPunct="1">
              <a:buFontTx/>
              <a:buNone/>
            </a:pPr>
            <a:endParaRPr lang="en-US" sz="4400" dirty="0" smtClean="0"/>
          </a:p>
          <a:p>
            <a:pPr eaLnBrk="1" hangingPunct="1"/>
            <a:endParaRPr lang="en-US" sz="4400" dirty="0" smtClean="0"/>
          </a:p>
        </p:txBody>
      </p:sp>
      <p:sp>
        <p:nvSpPr>
          <p:cNvPr id="2" name="TextBox 1"/>
          <p:cNvSpPr txBox="1"/>
          <p:nvPr/>
        </p:nvSpPr>
        <p:spPr>
          <a:xfrm>
            <a:off x="2288275" y="5702573"/>
            <a:ext cx="5029200" cy="523220"/>
          </a:xfrm>
          <a:prstGeom prst="rect">
            <a:avLst/>
          </a:prstGeom>
          <a:noFill/>
        </p:spPr>
        <p:txBody>
          <a:bodyPr wrap="square" rtlCol="0">
            <a:spAutoFit/>
          </a:bodyPr>
          <a:lstStyle/>
          <a:p>
            <a:pPr algn="ctr"/>
            <a:r>
              <a:rPr lang="en-US" sz="2800" i="1" dirty="0" smtClean="0">
                <a:solidFill>
                  <a:srgbClr val="92D050"/>
                </a:solidFill>
              </a:rPr>
              <a:t>So why breastfeed?</a:t>
            </a:r>
            <a:endParaRPr lang="en-US" sz="2800" i="1" dirty="0">
              <a:solidFill>
                <a:srgbClr val="92D050"/>
              </a:solidFill>
            </a:endParaRPr>
          </a:p>
        </p:txBody>
      </p:sp>
    </p:spTree>
    <p:extLst>
      <p:ext uri="{BB962C8B-B14F-4D97-AF65-F5344CB8AC3E}">
        <p14:creationId xmlns:p14="http://schemas.microsoft.com/office/powerpoint/2010/main" val="2546677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Effect transition="in" filter="fade">
                                      <p:cBhvr>
                                        <p:cTn id="7" dur="500"/>
                                        <p:tgtEl>
                                          <p:spTgt spid="2969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9699">
                                            <p:txEl>
                                              <p:pRg st="1" end="1"/>
                                            </p:txEl>
                                          </p:spTgt>
                                        </p:tgtEl>
                                        <p:attrNameLst>
                                          <p:attrName>style.visibility</p:attrName>
                                        </p:attrNameLst>
                                      </p:cBhvr>
                                      <p:to>
                                        <p:strVal val="visible"/>
                                      </p:to>
                                    </p:set>
                                    <p:animEffect transition="in" filter="fade">
                                      <p:cBhvr>
                                        <p:cTn id="10" dur="500"/>
                                        <p:tgtEl>
                                          <p:spTgt spid="29699">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9699">
                                            <p:txEl>
                                              <p:pRg st="2" end="2"/>
                                            </p:txEl>
                                          </p:spTgt>
                                        </p:tgtEl>
                                        <p:attrNameLst>
                                          <p:attrName>style.visibility</p:attrName>
                                        </p:attrNameLst>
                                      </p:cBhvr>
                                      <p:to>
                                        <p:strVal val="visible"/>
                                      </p:to>
                                    </p:set>
                                    <p:animEffect transition="in" filter="fade">
                                      <p:cBhvr>
                                        <p:cTn id="13" dur="500"/>
                                        <p:tgtEl>
                                          <p:spTgt spid="29699">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9699">
                                            <p:txEl>
                                              <p:pRg st="3" end="3"/>
                                            </p:txEl>
                                          </p:spTgt>
                                        </p:tgtEl>
                                        <p:attrNameLst>
                                          <p:attrName>style.visibility</p:attrName>
                                        </p:attrNameLst>
                                      </p:cBhvr>
                                      <p:to>
                                        <p:strVal val="visible"/>
                                      </p:to>
                                    </p:set>
                                    <p:animEffect transition="in" filter="fade">
                                      <p:cBhvr>
                                        <p:cTn id="16" dur="500"/>
                                        <p:tgtEl>
                                          <p:spTgt spid="29699">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9699">
                                            <p:txEl>
                                              <p:pRg st="4" end="4"/>
                                            </p:txEl>
                                          </p:spTgt>
                                        </p:tgtEl>
                                        <p:attrNameLst>
                                          <p:attrName>style.visibility</p:attrName>
                                        </p:attrNameLst>
                                      </p:cBhvr>
                                      <p:to>
                                        <p:strVal val="visible"/>
                                      </p:to>
                                    </p:set>
                                    <p:animEffect transition="in" filter="fade">
                                      <p:cBhvr>
                                        <p:cTn id="19" dur="500"/>
                                        <p:tgtEl>
                                          <p:spTgt spid="29699">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animEffect transition="in" filter="fade">
                                      <p:cBhvr>
                                        <p:cTn id="2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Rectangle 4"/>
          <p:cNvSpPr>
            <a:spLocks noGrp="1" noChangeArrowheads="1"/>
          </p:cNvSpPr>
          <p:nvPr>
            <p:ph type="title"/>
          </p:nvPr>
        </p:nvSpPr>
        <p:spPr>
          <a:ln/>
        </p:spPr>
        <p:txBody>
          <a:bodyPr lIns="25400" tIns="25400" rIns="5078" bIns="25400"/>
          <a:lstStyle/>
          <a:p>
            <a:r>
              <a:rPr lang="en-US" sz="4000" dirty="0">
                <a:solidFill>
                  <a:srgbClr val="FFFF00"/>
                </a:solidFill>
              </a:rPr>
              <a:t>PMTCT during breastfeeding</a:t>
            </a:r>
          </a:p>
        </p:txBody>
      </p:sp>
      <p:sp>
        <p:nvSpPr>
          <p:cNvPr id="52229" name="Rectangle 5"/>
          <p:cNvSpPr>
            <a:spLocks noGrp="1" noChangeArrowheads="1"/>
          </p:cNvSpPr>
          <p:nvPr>
            <p:ph type="body" sz="quarter" idx="13"/>
          </p:nvPr>
        </p:nvSpPr>
        <p:spPr>
          <a:ln/>
        </p:spPr>
        <p:txBody>
          <a:bodyPr lIns="25400" tIns="25400" rIns="5078" bIns="25400">
            <a:normAutofit/>
          </a:bodyPr>
          <a:lstStyle/>
          <a:p>
            <a:pPr marL="342900" indent="-342900">
              <a:buFont typeface="Arial" pitchFamily="34" charset="0"/>
              <a:buChar char="•"/>
            </a:pPr>
            <a:r>
              <a:rPr lang="en-US" sz="2800" dirty="0"/>
              <a:t>Appropriate infant feeding is crucial to child well-being and survival</a:t>
            </a:r>
          </a:p>
          <a:p>
            <a:pPr marL="342900" indent="-342900">
              <a:buFont typeface="Arial" pitchFamily="34" charset="0"/>
              <a:buChar char="•"/>
            </a:pPr>
            <a:r>
              <a:rPr lang="en-US" sz="2800" dirty="0"/>
              <a:t>Need to balance:</a:t>
            </a:r>
          </a:p>
        </p:txBody>
      </p:sp>
      <p:grpSp>
        <p:nvGrpSpPr>
          <p:cNvPr id="52230" name="Group 6"/>
          <p:cNvGrpSpPr>
            <a:grpSpLocks/>
          </p:cNvGrpSpPr>
          <p:nvPr/>
        </p:nvGrpSpPr>
        <p:grpSpPr bwMode="auto">
          <a:xfrm>
            <a:off x="762000" y="3276600"/>
            <a:ext cx="3162300" cy="1600201"/>
            <a:chOff x="-144" y="0"/>
            <a:chExt cx="1992" cy="1008"/>
          </a:xfrm>
        </p:grpSpPr>
        <p:sp>
          <p:nvSpPr>
            <p:cNvPr id="52231" name="Rectangle 7"/>
            <p:cNvSpPr>
              <a:spLocks/>
            </p:cNvSpPr>
            <p:nvPr/>
          </p:nvSpPr>
          <p:spPr bwMode="auto">
            <a:xfrm>
              <a:off x="-144" y="0"/>
              <a:ext cx="1976" cy="76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2232" name="Rectangle 8"/>
            <p:cNvSpPr>
              <a:spLocks/>
            </p:cNvSpPr>
            <p:nvPr/>
          </p:nvSpPr>
          <p:spPr bwMode="auto">
            <a:xfrm>
              <a:off x="-144" y="0"/>
              <a:ext cx="1992" cy="1008"/>
            </a:xfrm>
            <a:prstGeom prst="rect">
              <a:avLst/>
            </a:prstGeom>
            <a:solidFill>
              <a:schemeClr val="bg1"/>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marL="39688" algn="ctr" eaLnBrk="1" hangingPunct="1"/>
              <a:r>
                <a:rPr lang="en-US" sz="2800" dirty="0">
                  <a:cs typeface="Arial" charset="0"/>
                  <a:sym typeface="Arial" charset="0"/>
                </a:rPr>
                <a:t>Risk of HIV transmission during breastfeeding</a:t>
              </a:r>
            </a:p>
          </p:txBody>
        </p:sp>
      </p:grpSp>
      <p:grpSp>
        <p:nvGrpSpPr>
          <p:cNvPr id="52233" name="Group 9"/>
          <p:cNvGrpSpPr>
            <a:grpSpLocks/>
          </p:cNvGrpSpPr>
          <p:nvPr/>
        </p:nvGrpSpPr>
        <p:grpSpPr bwMode="auto">
          <a:xfrm>
            <a:off x="5105400" y="3285700"/>
            <a:ext cx="3771900" cy="1591101"/>
            <a:chOff x="0" y="-96"/>
            <a:chExt cx="2376" cy="760"/>
          </a:xfrm>
          <a:solidFill>
            <a:schemeClr val="bg1"/>
          </a:solidFill>
        </p:grpSpPr>
        <p:sp>
          <p:nvSpPr>
            <p:cNvPr id="52234" name="Rectangle 10"/>
            <p:cNvSpPr>
              <a:spLocks/>
            </p:cNvSpPr>
            <p:nvPr/>
          </p:nvSpPr>
          <p:spPr bwMode="auto">
            <a:xfrm>
              <a:off x="0" y="-96"/>
              <a:ext cx="2360" cy="760"/>
            </a:xfrm>
            <a:prstGeom prst="rect">
              <a:avLst/>
            </a:prstGeom>
            <a:grpFill/>
            <a:ln w="28575">
              <a:solidFill>
                <a:schemeClr val="tx1"/>
              </a:solidFill>
              <a:miter lim="800000"/>
              <a:headEnd/>
              <a:tailEnd/>
            </a:ln>
            <a:extLst/>
          </p:spPr>
          <p:txBody>
            <a:bodyPr lIns="0" tIns="0" rIns="0" bIns="0"/>
            <a:lstStyle/>
            <a:p>
              <a:endParaRPr lang="en-US"/>
            </a:p>
          </p:txBody>
        </p:sp>
        <p:sp>
          <p:nvSpPr>
            <p:cNvPr id="52235" name="Rectangle 11"/>
            <p:cNvSpPr>
              <a:spLocks/>
            </p:cNvSpPr>
            <p:nvPr/>
          </p:nvSpPr>
          <p:spPr bwMode="auto">
            <a:xfrm>
              <a:off x="0" y="-48"/>
              <a:ext cx="2376" cy="664"/>
            </a:xfrm>
            <a:prstGeom prst="rect">
              <a:avLst/>
            </a:prstGeom>
            <a:grp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marL="39688" algn="ctr" eaLnBrk="1" hangingPunct="1"/>
              <a:r>
                <a:rPr lang="en-US" sz="2400" dirty="0">
                  <a:cs typeface="Arial" charset="0"/>
                  <a:sym typeface="Arial" charset="0"/>
                </a:rPr>
                <a:t>Risk of </a:t>
              </a:r>
              <a:r>
                <a:rPr lang="en-US" sz="2400" dirty="0" smtClean="0">
                  <a:cs typeface="Arial" charset="0"/>
                  <a:sym typeface="Arial" charset="0"/>
                </a:rPr>
                <a:t>mortality / morbidity </a:t>
              </a:r>
              <a:r>
                <a:rPr lang="en-US" sz="2400" dirty="0">
                  <a:cs typeface="Arial" charset="0"/>
                  <a:sym typeface="Arial" charset="0"/>
                </a:rPr>
                <a:t>due to not breastfeeding (replacement feeding)</a:t>
              </a:r>
            </a:p>
          </p:txBody>
        </p:sp>
      </p:grpSp>
      <p:sp>
        <p:nvSpPr>
          <p:cNvPr id="52236" name="Rectangle 12"/>
          <p:cNvSpPr>
            <a:spLocks/>
          </p:cNvSpPr>
          <p:nvPr/>
        </p:nvSpPr>
        <p:spPr bwMode="auto">
          <a:xfrm>
            <a:off x="4184366" y="3575050"/>
            <a:ext cx="736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marL="39688" eaLnBrk="1" hangingPunct="1"/>
            <a:r>
              <a:rPr lang="en-US" sz="3200" dirty="0" err="1">
                <a:solidFill>
                  <a:schemeClr val="bg1"/>
                </a:solidFill>
                <a:cs typeface="Arial" charset="0"/>
                <a:sym typeface="Arial" charset="0"/>
              </a:rPr>
              <a:t>vs</a:t>
            </a:r>
            <a:endParaRPr lang="en-US" sz="3200" dirty="0">
              <a:solidFill>
                <a:schemeClr val="bg1"/>
              </a:solidFill>
              <a:cs typeface="Arial" charset="0"/>
              <a:sym typeface="Arial" charset="0"/>
            </a:endParaRPr>
          </a:p>
        </p:txBody>
      </p:sp>
      <p:sp>
        <p:nvSpPr>
          <p:cNvPr id="2" name="Rectangle 1"/>
          <p:cNvSpPr/>
          <p:nvPr/>
        </p:nvSpPr>
        <p:spPr>
          <a:xfrm>
            <a:off x="1066800" y="5274860"/>
            <a:ext cx="7162800" cy="523220"/>
          </a:xfrm>
          <a:prstGeom prst="rect">
            <a:avLst/>
          </a:prstGeom>
        </p:spPr>
        <p:txBody>
          <a:bodyPr wrap="square">
            <a:spAutoFit/>
          </a:bodyPr>
          <a:lstStyle/>
          <a:p>
            <a:pPr algn="ctr"/>
            <a:r>
              <a:rPr lang="en-US" sz="2800" b="1" i="1" u="sng" dirty="0" smtClean="0">
                <a:solidFill>
                  <a:srgbClr val="92D050"/>
                </a:solidFill>
              </a:rPr>
              <a:t>Ultimate goal: </a:t>
            </a:r>
            <a:r>
              <a:rPr lang="en-US" sz="2800" b="1" i="1" dirty="0" smtClean="0">
                <a:solidFill>
                  <a:srgbClr val="92D050"/>
                </a:solidFill>
              </a:rPr>
              <a:t> optimal HIV-free survival</a:t>
            </a:r>
          </a:p>
        </p:txBody>
      </p:sp>
    </p:spTree>
    <p:extLst>
      <p:ext uri="{BB962C8B-B14F-4D97-AF65-F5344CB8AC3E}">
        <p14:creationId xmlns:p14="http://schemas.microsoft.com/office/powerpoint/2010/main" val="10970938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normAutofit fontScale="90000"/>
          </a:bodyPr>
          <a:lstStyle/>
          <a:p>
            <a:pPr eaLnBrk="1" hangingPunct="1">
              <a:defRPr/>
            </a:pPr>
            <a:r>
              <a:rPr lang="en-US" sz="4000" dirty="0" smtClean="0">
                <a:solidFill>
                  <a:srgbClr val="FFFF00"/>
                </a:solidFill>
              </a:rPr>
              <a:t>Breastfeeding protection</a:t>
            </a:r>
          </a:p>
        </p:txBody>
      </p:sp>
      <p:sp>
        <p:nvSpPr>
          <p:cNvPr id="31749" name="Slide Number Placeholder 4"/>
          <p:cNvSpPr>
            <a:spLocks noGrp="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4D5073D-2C1D-4EF8-A316-CFAAF255571A}" type="slidenum">
              <a:rPr lang="en-US" smtClean="0"/>
              <a:pPr eaLnBrk="1" hangingPunct="1"/>
              <a:t>86</a:t>
            </a:fld>
            <a:endParaRPr lang="en-US" smtClean="0"/>
          </a:p>
        </p:txBody>
      </p:sp>
      <p:sp>
        <p:nvSpPr>
          <p:cNvPr id="31747" name="Rectangle 3"/>
          <p:cNvSpPr>
            <a:spLocks noGrp="1" noChangeArrowheads="1"/>
          </p:cNvSpPr>
          <p:nvPr>
            <p:ph type="body" sz="quarter" idx="13"/>
          </p:nvPr>
        </p:nvSpPr>
        <p:spPr/>
        <p:txBody>
          <a:bodyPr>
            <a:normAutofit lnSpcReduction="10000"/>
          </a:bodyPr>
          <a:lstStyle/>
          <a:p>
            <a:pPr eaLnBrk="1" hangingPunct="1">
              <a:lnSpc>
                <a:spcPct val="110000"/>
              </a:lnSpc>
              <a:buClr>
                <a:srgbClr val="0033CC"/>
              </a:buClr>
            </a:pPr>
            <a:r>
              <a:rPr lang="en-US" sz="2600" dirty="0" smtClean="0"/>
              <a:t>Breastfeeding is known to provide protection against diarrhea and respiratory tract infections</a:t>
            </a:r>
          </a:p>
          <a:p>
            <a:pPr eaLnBrk="1" hangingPunct="1">
              <a:lnSpc>
                <a:spcPct val="110000"/>
              </a:lnSpc>
              <a:buClr>
                <a:srgbClr val="0033CC"/>
              </a:buClr>
            </a:pPr>
            <a:r>
              <a:rPr lang="en-US" sz="2600" dirty="0" smtClean="0"/>
              <a:t>A pooled analysis in The Lancet showed that:</a:t>
            </a:r>
          </a:p>
          <a:p>
            <a:pPr lvl="1" eaLnBrk="1" hangingPunct="1">
              <a:lnSpc>
                <a:spcPct val="110000"/>
              </a:lnSpc>
              <a:buClr>
                <a:srgbClr val="FF0000"/>
              </a:buClr>
            </a:pPr>
            <a:r>
              <a:rPr lang="en-US" sz="2400" dirty="0" smtClean="0"/>
              <a:t>Non-breastfed infants were significantly more likely to die of infectious diseases than breastfed infants</a:t>
            </a:r>
          </a:p>
          <a:p>
            <a:pPr lvl="1" eaLnBrk="1" hangingPunct="1">
              <a:lnSpc>
                <a:spcPct val="110000"/>
              </a:lnSpc>
              <a:buClr>
                <a:srgbClr val="FF0000"/>
              </a:buClr>
            </a:pPr>
            <a:r>
              <a:rPr lang="en-US" sz="2400" dirty="0" smtClean="0"/>
              <a:t>The protection provided by breast milk decreases steadily with age</a:t>
            </a:r>
          </a:p>
          <a:p>
            <a:pPr lvl="1" eaLnBrk="1" hangingPunct="1">
              <a:lnSpc>
                <a:spcPct val="110000"/>
              </a:lnSpc>
              <a:buClr>
                <a:srgbClr val="FF0000"/>
              </a:buClr>
            </a:pPr>
            <a:r>
              <a:rPr lang="en-US" sz="2400" dirty="0" smtClean="0"/>
              <a:t>Protection against diarrhea was substantially greater than protection against respiratory tract infections in the first six months of life</a:t>
            </a:r>
          </a:p>
        </p:txBody>
      </p:sp>
      <p:sp>
        <p:nvSpPr>
          <p:cNvPr id="31748" name="Text Box 4"/>
          <p:cNvSpPr txBox="1">
            <a:spLocks noChangeArrowheads="1"/>
          </p:cNvSpPr>
          <p:nvPr/>
        </p:nvSpPr>
        <p:spPr bwMode="auto">
          <a:xfrm>
            <a:off x="2057400" y="5715000"/>
            <a:ext cx="6553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itchFamily="34" charset="0"/>
              </a:defRPr>
            </a:lvl1pPr>
            <a:lvl2pPr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lvl="1" eaLnBrk="1" hangingPunct="1">
              <a:spcBef>
                <a:spcPct val="50000"/>
              </a:spcBef>
            </a:pPr>
            <a:r>
              <a:rPr lang="en-US" sz="1200" i="1" dirty="0"/>
              <a:t>Effect of breastfeeding on infant and child mortality due to infectious diseases in less developed countries: a pooled analysis.</a:t>
            </a:r>
            <a:r>
              <a:rPr lang="en-US" sz="1200" dirty="0"/>
              <a:t>  Lancet 2000;355:451-455</a:t>
            </a:r>
          </a:p>
        </p:txBody>
      </p:sp>
    </p:spTree>
    <p:extLst>
      <p:ext uri="{BB962C8B-B14F-4D97-AF65-F5344CB8AC3E}">
        <p14:creationId xmlns:p14="http://schemas.microsoft.com/office/powerpoint/2010/main" val="18112074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2" name="Rectangle 4"/>
          <p:cNvSpPr>
            <a:spLocks noGrp="1" noChangeArrowheads="1"/>
          </p:cNvSpPr>
          <p:nvPr>
            <p:ph type="title"/>
          </p:nvPr>
        </p:nvSpPr>
        <p:spPr>
          <a:ln/>
        </p:spPr>
        <p:txBody>
          <a:bodyPr lIns="25400" tIns="25400" rIns="5078" bIns="25400">
            <a:normAutofit/>
          </a:bodyPr>
          <a:lstStyle/>
          <a:p>
            <a:r>
              <a:rPr lang="en-US" sz="3600" dirty="0">
                <a:solidFill>
                  <a:srgbClr val="FFFF00"/>
                </a:solidFill>
              </a:rPr>
              <a:t>Risk of not breastfeeding</a:t>
            </a:r>
          </a:p>
        </p:txBody>
      </p:sp>
      <p:pic>
        <p:nvPicPr>
          <p:cNvPr id="53254" name="Picture 6"/>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295400"/>
            <a:ext cx="6934200" cy="53054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50688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6" name="Rectangle 4"/>
          <p:cNvSpPr>
            <a:spLocks noGrp="1" noChangeArrowheads="1"/>
          </p:cNvSpPr>
          <p:nvPr>
            <p:ph type="title"/>
          </p:nvPr>
        </p:nvSpPr>
        <p:spPr>
          <a:ln/>
        </p:spPr>
        <p:txBody>
          <a:bodyPr lIns="25400" tIns="25400" rIns="5078" bIns="25400">
            <a:normAutofit/>
          </a:bodyPr>
          <a:lstStyle/>
          <a:p>
            <a:r>
              <a:rPr lang="en-US" sz="3600" dirty="0">
                <a:solidFill>
                  <a:srgbClr val="FFFF00"/>
                </a:solidFill>
              </a:rPr>
              <a:t>Risk of not breastfeeding</a:t>
            </a:r>
          </a:p>
        </p:txBody>
      </p:sp>
      <p:sp>
        <p:nvSpPr>
          <p:cNvPr id="54277" name="Rectangle 5"/>
          <p:cNvSpPr>
            <a:spLocks noGrp="1" noChangeArrowheads="1"/>
          </p:cNvSpPr>
          <p:nvPr>
            <p:ph type="body" sz="quarter" idx="13"/>
          </p:nvPr>
        </p:nvSpPr>
        <p:spPr>
          <a:ln/>
        </p:spPr>
        <p:txBody>
          <a:bodyPr lIns="25400" tIns="25400" rIns="5078" bIns="25400">
            <a:normAutofit/>
          </a:bodyPr>
          <a:lstStyle/>
          <a:p>
            <a:r>
              <a:rPr lang="en-US" sz="2800" dirty="0" smtClean="0"/>
              <a:t>In </a:t>
            </a:r>
            <a:r>
              <a:rPr lang="en-US" sz="2800" dirty="0"/>
              <a:t>HIV-exposed infants in developing countries, replacement feeding is associated with higher mortality (15% at 3mos) vs. exclusive breastfeeding (6% at 3 </a:t>
            </a:r>
            <a:r>
              <a:rPr lang="en-US" sz="2800" dirty="0" err="1"/>
              <a:t>mos</a:t>
            </a:r>
            <a:r>
              <a:rPr lang="en-US" sz="2800" dirty="0"/>
              <a:t>)</a:t>
            </a:r>
          </a:p>
        </p:txBody>
      </p:sp>
      <p:pic>
        <p:nvPicPr>
          <p:cNvPr id="54278" name="Picture 6"/>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048000"/>
            <a:ext cx="8229600" cy="2170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4279" name="Rectangle 7"/>
          <p:cNvSpPr>
            <a:spLocks/>
          </p:cNvSpPr>
          <p:nvPr/>
        </p:nvSpPr>
        <p:spPr bwMode="auto">
          <a:xfrm>
            <a:off x="685800" y="5562599"/>
            <a:ext cx="8077200" cy="1310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marL="39688" algn="ctr" eaLnBrk="1" hangingPunct="1">
              <a:spcBef>
                <a:spcPts val="1250"/>
              </a:spcBef>
            </a:pPr>
            <a:r>
              <a:rPr lang="en-US" dirty="0" smtClean="0">
                <a:solidFill>
                  <a:srgbClr val="FFFF00"/>
                </a:solidFill>
                <a:latin typeface="Comic Sans MS" pitchFamily="66" charset="0"/>
                <a:sym typeface="Comic Sans MS" pitchFamily="66" charset="0"/>
              </a:rPr>
              <a:t>~ </a:t>
            </a:r>
            <a:r>
              <a:rPr lang="en-US" dirty="0">
                <a:solidFill>
                  <a:srgbClr val="FFFF00"/>
                </a:solidFill>
                <a:latin typeface="Comic Sans MS" pitchFamily="66" charset="0"/>
                <a:sym typeface="Comic Sans MS" pitchFamily="66" charset="0"/>
              </a:rPr>
              <a:t>2.5-fold increased risk of death associated with RF in this predominantly rural &amp; </a:t>
            </a:r>
            <a:r>
              <a:rPr lang="en-US" dirty="0" err="1">
                <a:solidFill>
                  <a:srgbClr val="FFFF00"/>
                </a:solidFill>
                <a:latin typeface="Comic Sans MS" pitchFamily="66" charset="0"/>
                <a:sym typeface="Comic Sans MS" pitchFamily="66" charset="0"/>
              </a:rPr>
              <a:t>peri</a:t>
            </a:r>
            <a:r>
              <a:rPr lang="en-US" dirty="0">
                <a:solidFill>
                  <a:srgbClr val="FFFF00"/>
                </a:solidFill>
                <a:latin typeface="Comic Sans MS" pitchFamily="66" charset="0"/>
                <a:sym typeface="Comic Sans MS" pitchFamily="66" charset="0"/>
              </a:rPr>
              <a:t>-urban environment </a:t>
            </a:r>
          </a:p>
        </p:txBody>
      </p:sp>
      <p:sp>
        <p:nvSpPr>
          <p:cNvPr id="54280" name="Rectangle 8"/>
          <p:cNvSpPr>
            <a:spLocks/>
          </p:cNvSpPr>
          <p:nvPr/>
        </p:nvSpPr>
        <p:spPr bwMode="auto">
          <a:xfrm>
            <a:off x="5294313" y="6604000"/>
            <a:ext cx="36449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marL="39688" algn="ctr" eaLnBrk="1" hangingPunct="1"/>
            <a:r>
              <a:rPr lang="en-US" sz="1400">
                <a:latin typeface="Comic Sans MS" pitchFamily="66" charset="0"/>
                <a:sym typeface="Comic Sans MS" pitchFamily="66" charset="0"/>
              </a:rPr>
              <a:t>(Coovadia, et al, IAS, 2006)</a:t>
            </a:r>
          </a:p>
        </p:txBody>
      </p:sp>
    </p:spTree>
    <p:extLst>
      <p:ext uri="{BB962C8B-B14F-4D97-AF65-F5344CB8AC3E}">
        <p14:creationId xmlns:p14="http://schemas.microsoft.com/office/powerpoint/2010/main" val="21549159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normAutofit fontScale="90000"/>
          </a:bodyPr>
          <a:lstStyle/>
          <a:p>
            <a:pPr>
              <a:defRPr/>
            </a:pPr>
            <a:r>
              <a:rPr lang="en-US" sz="4000" dirty="0" smtClean="0">
                <a:solidFill>
                  <a:srgbClr val="FFFF00"/>
                </a:solidFill>
              </a:rPr>
              <a:t>Breastfeeding protection</a:t>
            </a:r>
          </a:p>
        </p:txBody>
      </p:sp>
      <p:sp>
        <p:nvSpPr>
          <p:cNvPr id="33797" name="Slide Number Placeholder 4"/>
          <p:cNvSpPr>
            <a:spLocks noGrp="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84F96AF-7ACD-4E15-978F-9E3F7086743F}" type="slidenum">
              <a:rPr lang="en-US" smtClean="0"/>
              <a:pPr eaLnBrk="1" hangingPunct="1"/>
              <a:t>89</a:t>
            </a:fld>
            <a:endParaRPr lang="en-US" smtClean="0"/>
          </a:p>
        </p:txBody>
      </p:sp>
      <p:sp>
        <p:nvSpPr>
          <p:cNvPr id="247811" name="Rectangle 3"/>
          <p:cNvSpPr>
            <a:spLocks noGrp="1" noChangeArrowheads="1"/>
          </p:cNvSpPr>
          <p:nvPr>
            <p:ph type="body" sz="quarter" idx="13"/>
          </p:nvPr>
        </p:nvSpPr>
        <p:spPr/>
        <p:txBody>
          <a:bodyPr>
            <a:normAutofit/>
          </a:bodyPr>
          <a:lstStyle/>
          <a:p>
            <a:pPr>
              <a:buClr>
                <a:srgbClr val="0033CC"/>
              </a:buClr>
              <a:defRPr/>
            </a:pPr>
            <a:r>
              <a:rPr lang="en-US" sz="3200" dirty="0" smtClean="0"/>
              <a:t>Mashi </a:t>
            </a:r>
            <a:r>
              <a:rPr lang="en-US" sz="3200" dirty="0"/>
              <a:t>study in Botswana </a:t>
            </a:r>
          </a:p>
          <a:p>
            <a:pPr lvl="1">
              <a:buClr>
                <a:srgbClr val="FF0000"/>
              </a:buClr>
              <a:defRPr/>
            </a:pPr>
            <a:r>
              <a:rPr lang="en-US" sz="2800" dirty="0"/>
              <a:t>HIV transmission was naturally higher in the breastfeeding arm</a:t>
            </a:r>
          </a:p>
          <a:p>
            <a:pPr lvl="1">
              <a:buClr>
                <a:srgbClr val="FF0000"/>
              </a:buClr>
              <a:defRPr/>
            </a:pPr>
            <a:r>
              <a:rPr lang="en-US" sz="2800" dirty="0"/>
              <a:t>Early infant mortality was much higher in the formula fed </a:t>
            </a:r>
            <a:r>
              <a:rPr lang="en-US" sz="2800" dirty="0" smtClean="0"/>
              <a:t>arm</a:t>
            </a:r>
          </a:p>
          <a:p>
            <a:pPr lvl="2">
              <a:buClr>
                <a:srgbClr val="0033CC"/>
              </a:buClr>
              <a:defRPr/>
            </a:pPr>
            <a:r>
              <a:rPr lang="en-US" sz="2800" b="1" dirty="0" smtClean="0">
                <a:solidFill>
                  <a:schemeClr val="bg1"/>
                </a:solidFill>
              </a:rPr>
              <a:t>9.3</a:t>
            </a:r>
            <a:r>
              <a:rPr lang="en-US" sz="2800" b="1" dirty="0">
                <a:solidFill>
                  <a:schemeClr val="bg1"/>
                </a:solidFill>
              </a:rPr>
              <a:t>% vs. 4.9</a:t>
            </a:r>
            <a:r>
              <a:rPr lang="en-US" sz="2800" b="1" dirty="0" smtClean="0">
                <a:solidFill>
                  <a:schemeClr val="bg1"/>
                </a:solidFill>
              </a:rPr>
              <a:t>% </a:t>
            </a:r>
            <a:r>
              <a:rPr lang="en-US" dirty="0" smtClean="0">
                <a:solidFill>
                  <a:schemeClr val="bg1"/>
                </a:solidFill>
              </a:rPr>
              <a:t>(</a:t>
            </a:r>
            <a:r>
              <a:rPr lang="en-US" dirty="0">
                <a:solidFill>
                  <a:schemeClr val="bg1"/>
                </a:solidFill>
              </a:rPr>
              <a:t>cumulative infant mortality at 7 months, p=0.003)</a:t>
            </a:r>
          </a:p>
          <a:p>
            <a:pPr lvl="1">
              <a:defRPr/>
            </a:pPr>
            <a:endParaRPr lang="en-US" sz="2800" dirty="0">
              <a:effectLst>
                <a:outerShdw blurRad="38100" dist="38100" dir="2700000" algn="tl">
                  <a:srgbClr val="C0C0C0"/>
                </a:outerShdw>
              </a:effectLst>
            </a:endParaRPr>
          </a:p>
        </p:txBody>
      </p:sp>
      <p:sp>
        <p:nvSpPr>
          <p:cNvPr id="33796" name="Text Box 4"/>
          <p:cNvSpPr txBox="1">
            <a:spLocks noChangeArrowheads="1"/>
          </p:cNvSpPr>
          <p:nvPr/>
        </p:nvSpPr>
        <p:spPr bwMode="auto">
          <a:xfrm>
            <a:off x="1447800" y="5029200"/>
            <a:ext cx="69342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itchFamily="34" charset="0"/>
              </a:defRPr>
            </a:lvl1pPr>
            <a:lvl2pPr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lvl="1" eaLnBrk="1" hangingPunct="1">
              <a:spcBef>
                <a:spcPct val="50000"/>
              </a:spcBef>
            </a:pPr>
            <a:r>
              <a:rPr lang="en-US" sz="1400"/>
              <a:t>Thior I., et al. </a:t>
            </a:r>
            <a:r>
              <a:rPr lang="en-US" sz="1400" i="1"/>
              <a:t>Breastfeeding plus infant zidovidine prophylaxis for 6 months vs. formula feeding plus infant zidovidine for 1 month to reduce mother-to-child transmission in Botswana.</a:t>
            </a:r>
            <a:r>
              <a:rPr lang="en-US" sz="1400"/>
              <a:t> JAMA 2006; 296:794-805</a:t>
            </a:r>
          </a:p>
        </p:txBody>
      </p:sp>
    </p:spTree>
    <p:extLst>
      <p:ext uri="{BB962C8B-B14F-4D97-AF65-F5344CB8AC3E}">
        <p14:creationId xmlns:p14="http://schemas.microsoft.com/office/powerpoint/2010/main" val="10963599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0033947-BDB2-44BC-B95C-A87CE3683263}" type="slidenum">
              <a:rPr lang="en-US" smtClean="0"/>
              <a:pPr/>
              <a:t>9</a:t>
            </a:fld>
            <a:endParaRPr lang="en-US" dirty="0"/>
          </a:p>
        </p:txBody>
      </p:sp>
      <p:sp>
        <p:nvSpPr>
          <p:cNvPr id="4" name="Text Placeholder 3"/>
          <p:cNvSpPr>
            <a:spLocks noGrp="1"/>
          </p:cNvSpPr>
          <p:nvPr>
            <p:ph type="body" sz="quarter" idx="13"/>
          </p:nvPr>
        </p:nvSpPr>
        <p:spPr>
          <a:xfrm>
            <a:off x="511174" y="1311275"/>
            <a:ext cx="8223307" cy="4873768"/>
          </a:xfrm>
        </p:spPr>
        <p:txBody>
          <a:bodyPr>
            <a:normAutofit/>
          </a:bodyPr>
          <a:lstStyle/>
          <a:p>
            <a:pPr marL="457200" indent="-457200">
              <a:buFont typeface="Arial" pitchFamily="34" charset="0"/>
              <a:buChar char="•"/>
            </a:pPr>
            <a:r>
              <a:rPr lang="en-US" sz="2800" b="1" dirty="0"/>
              <a:t>Infants (&lt; 1 year):</a:t>
            </a:r>
            <a:r>
              <a:rPr lang="en-US" sz="2800" dirty="0"/>
              <a:t>  </a:t>
            </a:r>
            <a:r>
              <a:rPr lang="en-US" sz="2800" dirty="0">
                <a:solidFill>
                  <a:srgbClr val="92D050"/>
                </a:solidFill>
              </a:rPr>
              <a:t>treat all</a:t>
            </a:r>
            <a:endParaRPr lang="en-US" sz="2800" u="sng" dirty="0">
              <a:solidFill>
                <a:srgbClr val="92D050"/>
              </a:solidFill>
            </a:endParaRPr>
          </a:p>
          <a:p>
            <a:pPr marL="342900" indent="-342900">
              <a:buFont typeface="Arial" pitchFamily="34" charset="0"/>
              <a:buChar char="•"/>
            </a:pPr>
            <a:endParaRPr lang="en-US" sz="2800" b="1" dirty="0"/>
          </a:p>
          <a:p>
            <a:pPr marL="342900" indent="-342900">
              <a:buFont typeface="Arial" pitchFamily="34" charset="0"/>
              <a:buChar char="•"/>
            </a:pPr>
            <a:r>
              <a:rPr lang="en-US" sz="2800" b="1" dirty="0" smtClean="0"/>
              <a:t>Age 1-10 </a:t>
            </a:r>
            <a:r>
              <a:rPr lang="en-US" sz="2800" b="1" dirty="0"/>
              <a:t>years:  </a:t>
            </a:r>
            <a:r>
              <a:rPr lang="en-US" sz="2800" dirty="0">
                <a:solidFill>
                  <a:srgbClr val="92D050"/>
                </a:solidFill>
              </a:rPr>
              <a:t>treat all</a:t>
            </a:r>
            <a:r>
              <a:rPr lang="en-US" sz="2800" dirty="0"/>
              <a:t>, regardless of clinical stage or immunological status</a:t>
            </a:r>
          </a:p>
          <a:p>
            <a:pPr marL="1254125" lvl="1" indent="-514350">
              <a:buFont typeface="Courier New" panose="02070309020205020404" pitchFamily="49" charset="0"/>
              <a:buChar char="o"/>
            </a:pPr>
            <a:r>
              <a:rPr lang="en-US" sz="2400" b="1" dirty="0">
                <a:solidFill>
                  <a:srgbClr val="FFFF00"/>
                </a:solidFill>
              </a:rPr>
              <a:t>Prioritize:  </a:t>
            </a:r>
            <a:r>
              <a:rPr lang="en-US" sz="2400" dirty="0">
                <a:solidFill>
                  <a:srgbClr val="FFFF00"/>
                </a:solidFill>
              </a:rPr>
              <a:t>Age ≤ 2 years, WHO Stage 3 or 4, CD4 count ≤ 750 or 25</a:t>
            </a:r>
            <a:r>
              <a:rPr lang="en-US" sz="2400" dirty="0" smtClean="0">
                <a:solidFill>
                  <a:srgbClr val="FFFF00"/>
                </a:solidFill>
              </a:rPr>
              <a:t>%, CD4 ≤ 350 if over age 5</a:t>
            </a:r>
            <a:endParaRPr lang="en-US" sz="2400" dirty="0">
              <a:solidFill>
                <a:srgbClr val="FFFF00"/>
              </a:solidFill>
            </a:endParaRPr>
          </a:p>
          <a:p>
            <a:pPr marL="457200" indent="-457200">
              <a:buFont typeface="Arial" pitchFamily="34" charset="0"/>
              <a:buChar char="•"/>
            </a:pPr>
            <a:endParaRPr lang="en-US" sz="2800" b="1" dirty="0" smtClean="0"/>
          </a:p>
          <a:p>
            <a:pPr marL="457200" indent="-457200">
              <a:buFont typeface="Arial" pitchFamily="34" charset="0"/>
              <a:buChar char="•"/>
            </a:pPr>
            <a:r>
              <a:rPr lang="en-US" sz="2800" b="1" dirty="0" smtClean="0"/>
              <a:t>Age 10-19 years</a:t>
            </a:r>
            <a:r>
              <a:rPr lang="en-US" sz="2800" b="1" dirty="0"/>
              <a:t>:  </a:t>
            </a:r>
            <a:r>
              <a:rPr lang="en-US" sz="2800" dirty="0">
                <a:solidFill>
                  <a:srgbClr val="92D050"/>
                </a:solidFill>
              </a:rPr>
              <a:t>treat all</a:t>
            </a:r>
            <a:r>
              <a:rPr lang="en-US" sz="2800" dirty="0"/>
              <a:t>, regardless of clinical stage or immunological </a:t>
            </a:r>
            <a:r>
              <a:rPr lang="en-US" sz="2800" dirty="0" smtClean="0"/>
              <a:t>status</a:t>
            </a:r>
          </a:p>
          <a:p>
            <a:pPr marL="1200150" lvl="1" indent="-457200">
              <a:buFont typeface="Courier New" panose="02070309020205020404" pitchFamily="49" charset="0"/>
              <a:buChar char="o"/>
            </a:pPr>
            <a:r>
              <a:rPr lang="en-US" sz="2400" b="1" dirty="0">
                <a:solidFill>
                  <a:srgbClr val="FFFF00"/>
                </a:solidFill>
              </a:rPr>
              <a:t>Prioritize:  </a:t>
            </a:r>
            <a:r>
              <a:rPr lang="en-US" sz="2400" dirty="0" smtClean="0">
                <a:solidFill>
                  <a:srgbClr val="FFFF00"/>
                </a:solidFill>
              </a:rPr>
              <a:t>WHO </a:t>
            </a:r>
            <a:r>
              <a:rPr lang="en-US" sz="2400" dirty="0">
                <a:solidFill>
                  <a:srgbClr val="FFFF00"/>
                </a:solidFill>
              </a:rPr>
              <a:t>Stage 3 or 4, CD4 count ≤ </a:t>
            </a:r>
            <a:r>
              <a:rPr lang="en-US" sz="2400" dirty="0" smtClean="0">
                <a:solidFill>
                  <a:srgbClr val="FFFF00"/>
                </a:solidFill>
              </a:rPr>
              <a:t>350</a:t>
            </a:r>
          </a:p>
          <a:p>
            <a:endParaRPr lang="en-US" sz="2400" dirty="0"/>
          </a:p>
        </p:txBody>
      </p:sp>
      <p:sp>
        <p:nvSpPr>
          <p:cNvPr id="5" name="Rectangle 4"/>
          <p:cNvSpPr>
            <a:spLocks noGrp="1" noChangeArrowheads="1"/>
          </p:cNvSpPr>
          <p:nvPr>
            <p:ph type="title"/>
          </p:nvPr>
        </p:nvSpPr>
        <p:spPr>
          <a:ln/>
        </p:spPr>
        <p:txBody>
          <a:bodyPr lIns="25400" tIns="25400" rIns="5078" bIns="25400">
            <a:normAutofit/>
          </a:bodyPr>
          <a:lstStyle/>
          <a:p>
            <a:r>
              <a:rPr lang="en-US" sz="3600" dirty="0" smtClean="0">
                <a:solidFill>
                  <a:srgbClr val="FFFF00"/>
                </a:solidFill>
                <a:cs typeface="Arial Bold" charset="0"/>
                <a:sym typeface="Arial Bold" charset="0"/>
              </a:rPr>
              <a:t>Treatment Update (WHO Sept 2015)</a:t>
            </a:r>
            <a:endParaRPr lang="en-US" sz="3600" dirty="0">
              <a:solidFill>
                <a:srgbClr val="FFFF00"/>
              </a:solidFill>
              <a:sym typeface="Arial Bold" charset="0"/>
            </a:endParaRPr>
          </a:p>
        </p:txBody>
      </p:sp>
    </p:spTree>
    <p:extLst>
      <p:ext uri="{BB962C8B-B14F-4D97-AF65-F5344CB8AC3E}">
        <p14:creationId xmlns:p14="http://schemas.microsoft.com/office/powerpoint/2010/main" val="342582287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2"/>
          <p:cNvSpPr>
            <a:spLocks noGrp="1"/>
          </p:cNvSpPr>
          <p:nvPr>
            <p:ph type="title"/>
          </p:nvPr>
        </p:nvSpPr>
        <p:spPr/>
        <p:txBody>
          <a:bodyPr>
            <a:normAutofit/>
          </a:bodyPr>
          <a:lstStyle/>
          <a:p>
            <a:pPr>
              <a:defRPr/>
            </a:pPr>
            <a:r>
              <a:rPr lang="en-ZA" sz="3600" dirty="0" smtClean="0">
                <a:solidFill>
                  <a:srgbClr val="FFFF00"/>
                </a:solidFill>
              </a:rPr>
              <a:t>Does early weaning help?</a:t>
            </a:r>
            <a:endParaRPr lang="en-GB" sz="3600" dirty="0" smtClean="0">
              <a:solidFill>
                <a:srgbClr val="FFFF00"/>
              </a:solidFill>
            </a:endParaRPr>
          </a:p>
        </p:txBody>
      </p:sp>
      <p:sp>
        <p:nvSpPr>
          <p:cNvPr id="35844" name="Slide Number Placeholder 1"/>
          <p:cNvSpPr>
            <a:spLocks noGrp="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08AEF5C-030E-47D1-BF19-1A124507CD8F}" type="slidenum">
              <a:rPr lang="en-US" smtClean="0"/>
              <a:pPr eaLnBrk="1" hangingPunct="1"/>
              <a:t>90</a:t>
            </a:fld>
            <a:endParaRPr lang="en-US" smtClean="0"/>
          </a:p>
        </p:txBody>
      </p:sp>
      <p:sp>
        <p:nvSpPr>
          <p:cNvPr id="35843" name="Content Placeholder 3"/>
          <p:cNvSpPr>
            <a:spLocks noGrp="1"/>
          </p:cNvSpPr>
          <p:nvPr>
            <p:ph type="body" sz="quarter" idx="13"/>
          </p:nvPr>
        </p:nvSpPr>
        <p:spPr/>
        <p:txBody>
          <a:bodyPr/>
          <a:lstStyle/>
          <a:p>
            <a:pPr>
              <a:buClr>
                <a:srgbClr val="0033CC"/>
              </a:buClr>
            </a:pPr>
            <a:endParaRPr lang="en-US" sz="2800" dirty="0" smtClean="0">
              <a:latin typeface="Arial" pitchFamily="34" charset="0"/>
            </a:endParaRPr>
          </a:p>
          <a:p>
            <a:pPr marL="457200" indent="-457200">
              <a:buClr>
                <a:schemeClr val="bg1"/>
              </a:buClr>
              <a:buFont typeface="Arial" pitchFamily="34" charset="0"/>
              <a:buChar char="•"/>
            </a:pPr>
            <a:r>
              <a:rPr lang="en-US" sz="2800" dirty="0" smtClean="0">
                <a:latin typeface="Arial" pitchFamily="34" charset="0"/>
              </a:rPr>
              <a:t>When considering the overall benefit of early weaning in terms of HIV-free survival, there is NO difference in outcome </a:t>
            </a:r>
          </a:p>
          <a:p>
            <a:pPr marL="1200150" lvl="1" indent="-457200">
              <a:buClr>
                <a:schemeClr val="bg1"/>
              </a:buClr>
              <a:buFont typeface="Wingdings" pitchFamily="2" charset="2"/>
              <a:buChar char="Ø"/>
            </a:pPr>
            <a:r>
              <a:rPr lang="en-US" sz="2800" dirty="0" smtClean="0">
                <a:latin typeface="Arial" pitchFamily="34" charset="0"/>
              </a:rPr>
              <a:t>Whatever benefit comes from decreasing HIV infection by weaning after 4 months of age, is replaced by the mortality associated with early weaning</a:t>
            </a:r>
            <a:endParaRPr lang="en-GB" sz="2800" dirty="0" smtClean="0"/>
          </a:p>
        </p:txBody>
      </p:sp>
    </p:spTree>
    <p:extLst>
      <p:ext uri="{BB962C8B-B14F-4D97-AF65-F5344CB8AC3E}">
        <p14:creationId xmlns:p14="http://schemas.microsoft.com/office/powerpoint/2010/main" val="18841953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524000"/>
            <a:ext cx="8991600" cy="533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pic>
        <p:nvPicPr>
          <p:cNvPr id="36867" name="Picture 3" descr="GEN80"/>
          <p:cNvPicPr>
            <a:picLocks noChangeAspect="1" noChangeArrowheads="1"/>
          </p:cNvPicPr>
          <p:nvPr/>
        </p:nvPicPr>
        <p:blipFill>
          <a:blip r:embed="rId3">
            <a:extLst>
              <a:ext uri="{28A0092B-C50C-407E-A947-70E740481C1C}">
                <a14:useLocalDpi xmlns:a14="http://schemas.microsoft.com/office/drawing/2010/main" val="0"/>
              </a:ext>
            </a:extLst>
          </a:blip>
          <a:srcRect t="15164" r="22202"/>
          <a:stretch>
            <a:fillRect/>
          </a:stretch>
        </p:blipFill>
        <p:spPr bwMode="auto">
          <a:xfrm>
            <a:off x="0" y="1524000"/>
            <a:ext cx="9007475" cy="51816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6868" name="Text Box 4"/>
          <p:cNvSpPr txBox="1">
            <a:spLocks noChangeArrowheads="1"/>
          </p:cNvSpPr>
          <p:nvPr/>
        </p:nvSpPr>
        <p:spPr bwMode="auto">
          <a:xfrm>
            <a:off x="5410200" y="1981200"/>
            <a:ext cx="2936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000" b="1">
                <a:solidFill>
                  <a:srgbClr val="FF9900"/>
                </a:solidFill>
              </a:rPr>
              <a:t>Stopped breastfeeding</a:t>
            </a:r>
          </a:p>
        </p:txBody>
      </p:sp>
      <p:sp>
        <p:nvSpPr>
          <p:cNvPr id="36869" name="Text Box 5"/>
          <p:cNvSpPr txBox="1">
            <a:spLocks noChangeArrowheads="1"/>
          </p:cNvSpPr>
          <p:nvPr/>
        </p:nvSpPr>
        <p:spPr bwMode="auto">
          <a:xfrm>
            <a:off x="3962400" y="2743200"/>
            <a:ext cx="31765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000" b="1">
                <a:solidFill>
                  <a:srgbClr val="009900"/>
                </a:solidFill>
              </a:rPr>
              <a:t>Continued breastfeeding</a:t>
            </a:r>
          </a:p>
        </p:txBody>
      </p:sp>
      <p:sp>
        <p:nvSpPr>
          <p:cNvPr id="36870" name="Text Box 6"/>
          <p:cNvSpPr txBox="1">
            <a:spLocks noChangeArrowheads="1"/>
          </p:cNvSpPr>
          <p:nvPr/>
        </p:nvSpPr>
        <p:spPr bwMode="auto">
          <a:xfrm>
            <a:off x="0" y="0"/>
            <a:ext cx="9144000" cy="1323975"/>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800" b="1">
                <a:solidFill>
                  <a:srgbClr val="CC0000"/>
                </a:solidFill>
              </a:rPr>
              <a:t>No Overall Benefit in HIV-Free Survival</a:t>
            </a:r>
          </a:p>
          <a:p>
            <a:pPr algn="ctr" eaLnBrk="1" hangingPunct="1"/>
            <a:r>
              <a:rPr lang="en-US" sz="2800" b="1">
                <a:solidFill>
                  <a:srgbClr val="CC0000"/>
                </a:solidFill>
              </a:rPr>
              <a:t>to Early Cessation vs. Continued Breastfeeding</a:t>
            </a:r>
          </a:p>
          <a:p>
            <a:pPr algn="ctr" eaLnBrk="1" hangingPunct="1"/>
            <a:r>
              <a:rPr lang="en-US" b="1" i="1"/>
              <a:t>Kuhn L et al.  N Engl J Med 2008;359:130</a:t>
            </a:r>
          </a:p>
        </p:txBody>
      </p:sp>
      <p:sp>
        <p:nvSpPr>
          <p:cNvPr id="36871" name="Text Box 8"/>
          <p:cNvSpPr txBox="1">
            <a:spLocks noChangeArrowheads="1"/>
          </p:cNvSpPr>
          <p:nvPr/>
        </p:nvSpPr>
        <p:spPr bwMode="auto">
          <a:xfrm>
            <a:off x="6577013" y="5119688"/>
            <a:ext cx="150018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20000"/>
              </a:spcBef>
            </a:pPr>
            <a:r>
              <a:rPr lang="en-US" sz="2800" b="1">
                <a:solidFill>
                  <a:srgbClr val="CC0000"/>
                </a:solidFill>
              </a:rPr>
              <a:t>p = 0.21</a:t>
            </a:r>
          </a:p>
        </p:txBody>
      </p:sp>
      <p:sp>
        <p:nvSpPr>
          <p:cNvPr id="36872" name="Rectangle 2"/>
          <p:cNvSpPr>
            <a:spLocks noChangeArrowheads="1"/>
          </p:cNvSpPr>
          <p:nvPr/>
        </p:nvSpPr>
        <p:spPr bwMode="auto">
          <a:xfrm>
            <a:off x="1066800" y="3505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b="1">
                <a:solidFill>
                  <a:srgbClr val="CC0000"/>
                </a:solidFill>
              </a:rPr>
              <a:t>Overall HIV-free Survival among </a:t>
            </a:r>
            <a:br>
              <a:rPr lang="en-US" b="1">
                <a:solidFill>
                  <a:srgbClr val="CC0000"/>
                </a:solidFill>
              </a:rPr>
            </a:br>
            <a:r>
              <a:rPr lang="en-US" b="1">
                <a:solidFill>
                  <a:srgbClr val="CC0000"/>
                </a:solidFill>
              </a:rPr>
              <a:t>Children without HIV &amp; Still Breastfeeding at Age 4 Months of Age</a:t>
            </a:r>
            <a:br>
              <a:rPr lang="en-US" b="1">
                <a:solidFill>
                  <a:srgbClr val="CC0000"/>
                </a:solidFill>
              </a:rPr>
            </a:br>
            <a:r>
              <a:rPr lang="en-US" b="1">
                <a:solidFill>
                  <a:srgbClr val="CC0000"/>
                </a:solidFill>
              </a:rPr>
              <a:t>(Abrupt vs Standard Weaning)</a:t>
            </a:r>
          </a:p>
        </p:txBody>
      </p:sp>
      <p:sp>
        <p:nvSpPr>
          <p:cNvPr id="36873" name="Line 8"/>
          <p:cNvSpPr>
            <a:spLocks noChangeShapeType="1"/>
          </p:cNvSpPr>
          <p:nvPr/>
        </p:nvSpPr>
        <p:spPr bwMode="auto">
          <a:xfrm>
            <a:off x="152400" y="1371600"/>
            <a:ext cx="8839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874" name="Slide Number Placeholder 8"/>
          <p:cNvSpPr>
            <a:spLocks noGrp="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E4B206C-9358-46D2-8251-3915CFF98E6B}" type="slidenum">
              <a:rPr lang="en-US" smtClean="0"/>
              <a:pPr eaLnBrk="1" hangingPunct="1"/>
              <a:t>91</a:t>
            </a:fld>
            <a:endParaRPr lang="en-US" smtClean="0"/>
          </a:p>
        </p:txBody>
      </p:sp>
    </p:spTree>
    <p:extLst>
      <p:ext uri="{BB962C8B-B14F-4D97-AF65-F5344CB8AC3E}">
        <p14:creationId xmlns:p14="http://schemas.microsoft.com/office/powerpoint/2010/main" val="2629713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62000" y="1143000"/>
            <a:ext cx="8153400" cy="41910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2051" name="Rectangle 2"/>
          <p:cNvSpPr>
            <a:spLocks noGrp="1" noChangeArrowheads="1"/>
          </p:cNvSpPr>
          <p:nvPr>
            <p:ph type="title"/>
          </p:nvPr>
        </p:nvSpPr>
        <p:spPr>
          <a:xfrm>
            <a:off x="457200" y="198135"/>
            <a:ext cx="8229600" cy="669925"/>
          </a:xfrm>
        </p:spPr>
        <p:txBody>
          <a:bodyPr rIns="50800" anchor="t">
            <a:noAutofit/>
          </a:bodyPr>
          <a:lstStyle/>
          <a:p>
            <a:pPr algn="ctr" eaLnBrk="1" hangingPunct="1">
              <a:lnSpc>
                <a:spcPct val="99000"/>
              </a:lnSpc>
              <a:tabLst>
                <a:tab pos="0" algn="l"/>
                <a:tab pos="914400" algn="l"/>
                <a:tab pos="1828800" algn="l"/>
                <a:tab pos="2743200" algn="l"/>
                <a:tab pos="3657600" algn="l"/>
                <a:tab pos="4572000" algn="l"/>
                <a:tab pos="5486400" algn="l"/>
                <a:tab pos="6400800" algn="l"/>
              </a:tabLst>
              <a:defRPr/>
            </a:pPr>
            <a:r>
              <a:rPr lang="en-US" dirty="0" smtClean="0">
                <a:solidFill>
                  <a:srgbClr val="FFFF00"/>
                </a:solidFill>
              </a:rPr>
              <a:t>HIV Free Survival:  Similar Cumulative Mortality Rates in </a:t>
            </a:r>
            <a:br>
              <a:rPr lang="en-US" dirty="0" smtClean="0">
                <a:solidFill>
                  <a:srgbClr val="FFFF00"/>
                </a:solidFill>
              </a:rPr>
            </a:br>
            <a:r>
              <a:rPr lang="en-US" dirty="0" smtClean="0">
                <a:solidFill>
                  <a:srgbClr val="FFFF00"/>
                </a:solidFill>
              </a:rPr>
              <a:t>BF and FF Arms</a:t>
            </a:r>
            <a:r>
              <a:rPr lang="en-US" sz="3600" dirty="0" smtClean="0">
                <a:solidFill>
                  <a:srgbClr val="FFFF00"/>
                </a:solidFill>
              </a:rPr>
              <a:t> </a:t>
            </a:r>
          </a:p>
        </p:txBody>
      </p:sp>
      <p:sp>
        <p:nvSpPr>
          <p:cNvPr id="2055" name="Slide Number Placeholder 5"/>
          <p:cNvSpPr>
            <a:spLocks noGrp="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6B3532B-0790-4C9B-A0DD-3DE62E00E6D6}" type="slidenum">
              <a:rPr lang="en-US" smtClean="0"/>
              <a:pPr eaLnBrk="1" hangingPunct="1"/>
              <a:t>92</a:t>
            </a:fld>
            <a:endParaRPr lang="en-US" smtClean="0"/>
          </a:p>
        </p:txBody>
      </p:sp>
      <p:graphicFrame>
        <p:nvGraphicFramePr>
          <p:cNvPr id="2050" name="Object 3"/>
          <p:cNvGraphicFramePr>
            <a:graphicFrameLocks/>
          </p:cNvGraphicFramePr>
          <p:nvPr/>
        </p:nvGraphicFramePr>
        <p:xfrm>
          <a:off x="1143000" y="1295400"/>
          <a:ext cx="5484813" cy="3862388"/>
        </p:xfrm>
        <a:graphic>
          <a:graphicData uri="http://schemas.openxmlformats.org/presentationml/2006/ole">
            <mc:AlternateContent xmlns:mc="http://schemas.openxmlformats.org/markup-compatibility/2006">
              <mc:Choice xmlns:v="urn:schemas-microsoft-com:vml" Requires="v">
                <p:oleObj spid="_x0000_s7210" name="Chart" r:id="rId4" imgW="0" imgH="0" progId="MSGraph.Chart.8">
                  <p:embed/>
                </p:oleObj>
              </mc:Choice>
              <mc:Fallback>
                <p:oleObj name="Chart" r:id="rId4" imgW="0" imgH="0" progId="MSGraph.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1295400"/>
                        <a:ext cx="5484813" cy="38623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053" name="Rectangle 4"/>
          <p:cNvSpPr>
            <a:spLocks/>
          </p:cNvSpPr>
          <p:nvPr/>
        </p:nvSpPr>
        <p:spPr bwMode="auto">
          <a:xfrm>
            <a:off x="6705600" y="2590800"/>
            <a:ext cx="1981200"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ct val="103000"/>
              </a:lnSpc>
              <a:tabLst>
                <a:tab pos="0" algn="l"/>
                <a:tab pos="914400" algn="l"/>
                <a:tab pos="1828800" algn="l"/>
              </a:tabLst>
            </a:pPr>
            <a:r>
              <a:rPr lang="en-US">
                <a:latin typeface="Legacy Sans Bold"/>
                <a:sym typeface="Legacy Sans Bold"/>
              </a:rPr>
              <a:t>Nduati et al. JAMA, 2000</a:t>
            </a:r>
          </a:p>
        </p:txBody>
      </p:sp>
      <p:sp>
        <p:nvSpPr>
          <p:cNvPr id="2054" name="Rectangle 6"/>
          <p:cNvSpPr>
            <a:spLocks noChangeArrowheads="1"/>
          </p:cNvSpPr>
          <p:nvPr/>
        </p:nvSpPr>
        <p:spPr bwMode="auto">
          <a:xfrm>
            <a:off x="1581152" y="5472519"/>
            <a:ext cx="69342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p>
            <a:r>
              <a:rPr lang="en-US" dirty="0">
                <a:solidFill>
                  <a:schemeClr val="bg1"/>
                </a:solidFill>
              </a:rPr>
              <a:t>Similar 2-year mortality rates in both arms; breastfeeding arm, 24.4% [95% CI, 18.2%-30.7%]; formula feeding arm, 20.0% [95% CI, 14.4%-25.6%]; (P = .30) </a:t>
            </a:r>
          </a:p>
        </p:txBody>
      </p:sp>
    </p:spTree>
    <p:extLst>
      <p:ext uri="{BB962C8B-B14F-4D97-AF65-F5344CB8AC3E}">
        <p14:creationId xmlns:p14="http://schemas.microsoft.com/office/powerpoint/2010/main" val="3602560761"/>
      </p:ext>
    </p:extLst>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noAutofit/>
          </a:bodyPr>
          <a:lstStyle/>
          <a:p>
            <a:pPr>
              <a:defRPr/>
            </a:pPr>
            <a:r>
              <a:rPr lang="en-US" sz="3200" dirty="0" smtClean="0">
                <a:solidFill>
                  <a:srgbClr val="FFFF00"/>
                </a:solidFill>
              </a:rPr>
              <a:t>Approaches to decrease the risk of MTCT associated with BF </a:t>
            </a:r>
          </a:p>
        </p:txBody>
      </p:sp>
      <p:sp>
        <p:nvSpPr>
          <p:cNvPr id="38915" name="Content Placeholder 2"/>
          <p:cNvSpPr>
            <a:spLocks noGrp="1"/>
          </p:cNvSpPr>
          <p:nvPr>
            <p:ph type="body" sz="quarter" idx="13"/>
          </p:nvPr>
        </p:nvSpPr>
        <p:spPr>
          <a:xfrm>
            <a:off x="415640" y="1543287"/>
            <a:ext cx="8223307" cy="4454557"/>
          </a:xfrm>
        </p:spPr>
        <p:txBody>
          <a:bodyPr>
            <a:normAutofit/>
          </a:bodyPr>
          <a:lstStyle/>
          <a:p>
            <a:pPr marL="342900" indent="-342900" eaLnBrk="1" hangingPunct="1">
              <a:buClr>
                <a:schemeClr val="bg1"/>
              </a:buClr>
              <a:buFont typeface="Arial" pitchFamily="34" charset="0"/>
              <a:buChar char="•"/>
            </a:pPr>
            <a:r>
              <a:rPr lang="en-US" sz="2400" dirty="0" smtClean="0">
                <a:solidFill>
                  <a:schemeClr val="bg1"/>
                </a:solidFill>
              </a:rPr>
              <a:t>Complete avoidance of breastfeeding; use of replacement feeds</a:t>
            </a:r>
          </a:p>
          <a:p>
            <a:pPr lvl="1" eaLnBrk="1" hangingPunct="1">
              <a:buClr>
                <a:schemeClr val="bg1"/>
              </a:buClr>
              <a:buFont typeface="Wingdings" pitchFamily="2" charset="2"/>
              <a:buChar char="Ø"/>
            </a:pPr>
            <a:r>
              <a:rPr lang="en-US" sz="2000" dirty="0" smtClean="0">
                <a:solidFill>
                  <a:schemeClr val="bg1"/>
                </a:solidFill>
              </a:rPr>
              <a:t>Increased risk of morbidity / mortality, particularly amongst younger infants</a:t>
            </a:r>
          </a:p>
          <a:p>
            <a:pPr marL="342900" indent="-342900" eaLnBrk="1" hangingPunct="1">
              <a:buClr>
                <a:schemeClr val="bg1"/>
              </a:buClr>
              <a:buFont typeface="Arial" pitchFamily="34" charset="0"/>
              <a:buChar char="•"/>
            </a:pPr>
            <a:r>
              <a:rPr lang="en-US" sz="2400" dirty="0" smtClean="0">
                <a:solidFill>
                  <a:schemeClr val="bg1"/>
                </a:solidFill>
              </a:rPr>
              <a:t>Shorten duration of BF</a:t>
            </a:r>
          </a:p>
          <a:p>
            <a:pPr lvl="1" eaLnBrk="1" hangingPunct="1">
              <a:buClr>
                <a:schemeClr val="bg1"/>
              </a:buClr>
              <a:buFont typeface="Wingdings" pitchFamily="2" charset="2"/>
              <a:buChar char="Ø"/>
            </a:pPr>
            <a:r>
              <a:rPr lang="en-US" sz="2000" dirty="0" smtClean="0">
                <a:solidFill>
                  <a:schemeClr val="bg1"/>
                </a:solidFill>
              </a:rPr>
              <a:t>Decreases the proven benefits of breast feeding</a:t>
            </a:r>
          </a:p>
          <a:p>
            <a:pPr marL="342900" indent="-342900" eaLnBrk="1" hangingPunct="1">
              <a:buClr>
                <a:schemeClr val="bg1"/>
              </a:buClr>
              <a:buFont typeface="Arial" pitchFamily="34" charset="0"/>
              <a:buChar char="•"/>
            </a:pPr>
            <a:r>
              <a:rPr lang="en-US" sz="2400" dirty="0" smtClean="0">
                <a:solidFill>
                  <a:schemeClr val="bg1"/>
                </a:solidFill>
              </a:rPr>
              <a:t>Exclusive BF – 1</a:t>
            </a:r>
            <a:r>
              <a:rPr lang="en-US" sz="2400" baseline="30000" dirty="0" smtClean="0">
                <a:solidFill>
                  <a:schemeClr val="bg1"/>
                </a:solidFill>
              </a:rPr>
              <a:t>st</a:t>
            </a:r>
            <a:r>
              <a:rPr lang="en-US" sz="2400" dirty="0" smtClean="0">
                <a:solidFill>
                  <a:schemeClr val="bg1"/>
                </a:solidFill>
              </a:rPr>
              <a:t> six months</a:t>
            </a:r>
          </a:p>
          <a:p>
            <a:pPr marL="342900" indent="-342900" eaLnBrk="1" hangingPunct="1">
              <a:buClr>
                <a:schemeClr val="bg1"/>
              </a:buClr>
              <a:buFont typeface="Arial" pitchFamily="34" charset="0"/>
              <a:buChar char="•"/>
            </a:pPr>
            <a:r>
              <a:rPr lang="en-US" sz="2400" b="1" dirty="0" smtClean="0">
                <a:solidFill>
                  <a:schemeClr val="bg1"/>
                </a:solidFill>
              </a:rPr>
              <a:t>ARVs for mother and/or child </a:t>
            </a:r>
          </a:p>
          <a:p>
            <a:pPr lvl="1" eaLnBrk="1" hangingPunct="1">
              <a:buClr>
                <a:schemeClr val="bg1"/>
              </a:buClr>
              <a:buFont typeface="Wingdings" pitchFamily="2" charset="2"/>
              <a:buChar char="Ø"/>
            </a:pPr>
            <a:r>
              <a:rPr lang="en-US" sz="2000" b="1" dirty="0" smtClean="0">
                <a:solidFill>
                  <a:schemeClr val="bg1"/>
                </a:solidFill>
              </a:rPr>
              <a:t>Currently recommended approach for prolonged BF</a:t>
            </a:r>
          </a:p>
          <a:p>
            <a:pPr marL="342900" indent="-342900" eaLnBrk="1" hangingPunct="1">
              <a:buClr>
                <a:schemeClr val="bg1"/>
              </a:buClr>
              <a:buFont typeface="Arial" pitchFamily="34" charset="0"/>
              <a:buChar char="•"/>
            </a:pPr>
            <a:r>
              <a:rPr lang="en-US" sz="2400" dirty="0" smtClean="0">
                <a:solidFill>
                  <a:schemeClr val="bg1"/>
                </a:solidFill>
              </a:rPr>
              <a:t>Improve BF practices</a:t>
            </a:r>
          </a:p>
          <a:p>
            <a:pPr marL="342900" indent="-342900" eaLnBrk="1" hangingPunct="1">
              <a:buClr>
                <a:schemeClr val="bg1"/>
              </a:buClr>
              <a:buFont typeface="Arial" pitchFamily="34" charset="0"/>
              <a:buChar char="•"/>
            </a:pPr>
            <a:r>
              <a:rPr lang="en-US" sz="2400" dirty="0" smtClean="0">
                <a:solidFill>
                  <a:schemeClr val="bg1"/>
                </a:solidFill>
              </a:rPr>
              <a:t>Prevent acquisition of maternal (parental) HIV infection </a:t>
            </a:r>
          </a:p>
          <a:p>
            <a:pPr eaLnBrk="1" hangingPunct="1">
              <a:buClr>
                <a:srgbClr val="0033CC"/>
              </a:buClr>
              <a:buFont typeface="Wingdings 3" pitchFamily="18" charset="2"/>
              <a:buNone/>
            </a:pPr>
            <a:endParaRPr lang="en-US" sz="2400" dirty="0" smtClean="0">
              <a:solidFill>
                <a:schemeClr val="bg1"/>
              </a:solidFill>
            </a:endParaRPr>
          </a:p>
          <a:p>
            <a:pPr eaLnBrk="1" hangingPunct="1">
              <a:buClr>
                <a:srgbClr val="FF0000"/>
              </a:buClr>
              <a:buSzPct val="120000"/>
            </a:pPr>
            <a:endParaRPr lang="en-US" sz="2400" b="1" dirty="0" smtClean="0"/>
          </a:p>
          <a:p>
            <a:pPr eaLnBrk="1" hangingPunct="1">
              <a:buClr>
                <a:srgbClr val="FF0000"/>
              </a:buClr>
              <a:buSzPct val="120000"/>
            </a:pPr>
            <a:endParaRPr lang="en-US" sz="2400" b="1" dirty="0" smtClean="0"/>
          </a:p>
          <a:p>
            <a:pPr lvl="1" eaLnBrk="1" hangingPunct="1">
              <a:buClr>
                <a:srgbClr val="FF0000"/>
              </a:buClr>
              <a:buSzPct val="120000"/>
              <a:buFont typeface="Arial" pitchFamily="34" charset="0"/>
              <a:buNone/>
            </a:pPr>
            <a:endParaRPr lang="en-US" sz="2000" b="1" dirty="0" smtClean="0"/>
          </a:p>
          <a:p>
            <a:endParaRPr lang="en-US" sz="2400" dirty="0" smtClean="0"/>
          </a:p>
        </p:txBody>
      </p:sp>
    </p:spTree>
    <p:extLst>
      <p:ext uri="{BB962C8B-B14F-4D97-AF65-F5344CB8AC3E}">
        <p14:creationId xmlns:p14="http://schemas.microsoft.com/office/powerpoint/2010/main" val="8389101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6" name="Rectangle 4"/>
          <p:cNvSpPr>
            <a:spLocks noGrp="1" noChangeArrowheads="1"/>
          </p:cNvSpPr>
          <p:nvPr>
            <p:ph type="title"/>
          </p:nvPr>
        </p:nvSpPr>
        <p:spPr>
          <a:ln/>
        </p:spPr>
        <p:txBody>
          <a:bodyPr lIns="25400" tIns="25400" rIns="5078" bIns="25400">
            <a:noAutofit/>
          </a:bodyPr>
          <a:lstStyle/>
          <a:p>
            <a:r>
              <a:rPr lang="en-US" sz="4000" dirty="0" smtClean="0">
                <a:solidFill>
                  <a:srgbClr val="FFFF00"/>
                </a:solidFill>
              </a:rPr>
              <a:t>WHO Recommendations (2013)</a:t>
            </a:r>
            <a:r>
              <a:rPr lang="en-US" sz="4000" dirty="0">
                <a:solidFill>
                  <a:srgbClr val="FFFF00"/>
                </a:solidFill>
              </a:rPr>
              <a:t/>
            </a:r>
            <a:br>
              <a:rPr lang="en-US" sz="4000" dirty="0">
                <a:solidFill>
                  <a:srgbClr val="FFFF00"/>
                </a:solidFill>
              </a:rPr>
            </a:br>
            <a:endParaRPr lang="en-US" sz="4000" dirty="0">
              <a:solidFill>
                <a:srgbClr val="FFFF00"/>
              </a:solidFill>
            </a:endParaRPr>
          </a:p>
        </p:txBody>
      </p:sp>
      <p:sp>
        <p:nvSpPr>
          <p:cNvPr id="59397" name="Rectangle 5"/>
          <p:cNvSpPr>
            <a:spLocks noGrp="1" noChangeArrowheads="1"/>
          </p:cNvSpPr>
          <p:nvPr>
            <p:ph type="body" sz="quarter" idx="13"/>
          </p:nvPr>
        </p:nvSpPr>
        <p:spPr>
          <a:xfrm>
            <a:off x="511174" y="1311275"/>
            <a:ext cx="8223307" cy="5307889"/>
          </a:xfrm>
          <a:ln/>
        </p:spPr>
        <p:txBody>
          <a:bodyPr lIns="25400" tIns="25400" rIns="5078" bIns="25400">
            <a:normAutofit/>
          </a:bodyPr>
          <a:lstStyle/>
          <a:p>
            <a:pPr marL="457200" indent="-457200">
              <a:buFont typeface="Arial" pitchFamily="34" charset="0"/>
              <a:buChar char="•"/>
            </a:pPr>
            <a:r>
              <a:rPr lang="en-US" sz="2800" dirty="0"/>
              <a:t>Governments should decide whether to counsel mothers to either BF and receive ARVs or avoid all BF (given their particular context)</a:t>
            </a:r>
          </a:p>
          <a:p>
            <a:pPr marL="457200" indent="-457200">
              <a:buFont typeface="Arial" pitchFamily="34" charset="0"/>
              <a:buChar char="•"/>
            </a:pPr>
            <a:r>
              <a:rPr lang="en-US" sz="2800" dirty="0" smtClean="0"/>
              <a:t>Mothers should exclusively BF for the first </a:t>
            </a:r>
            <a:r>
              <a:rPr lang="en-US" sz="2800" dirty="0"/>
              <a:t>6 </a:t>
            </a:r>
            <a:r>
              <a:rPr lang="en-US" sz="2800" dirty="0" smtClean="0"/>
              <a:t>months and </a:t>
            </a:r>
            <a:r>
              <a:rPr lang="en-US" sz="2800" dirty="0"/>
              <a:t>introduce appropriate complementary foods </a:t>
            </a:r>
            <a:r>
              <a:rPr lang="en-US" sz="2800" dirty="0" smtClean="0"/>
              <a:t>thereafter</a:t>
            </a:r>
          </a:p>
          <a:p>
            <a:pPr lvl="1"/>
            <a:r>
              <a:rPr lang="en-US" sz="2400" dirty="0" smtClean="0"/>
              <a:t>Continue </a:t>
            </a:r>
            <a:r>
              <a:rPr lang="en-US" sz="2400" dirty="0"/>
              <a:t>breastfeeding for the first 12 months of </a:t>
            </a:r>
            <a:r>
              <a:rPr lang="en-US" sz="2400" dirty="0" smtClean="0"/>
              <a:t>life</a:t>
            </a:r>
            <a:endParaRPr lang="en-US" sz="2400" dirty="0"/>
          </a:p>
          <a:p>
            <a:pPr marL="457200" indent="-457200">
              <a:buFont typeface="Arial" pitchFamily="34" charset="0"/>
              <a:buChar char="•"/>
            </a:pPr>
            <a:r>
              <a:rPr lang="en-US" sz="2800" dirty="0"/>
              <a:t>Breastfeeding should only stop once </a:t>
            </a:r>
            <a:r>
              <a:rPr lang="en-US" sz="2800" dirty="0" smtClean="0"/>
              <a:t>a nutritionally </a:t>
            </a:r>
            <a:r>
              <a:rPr lang="en-US" sz="2800" dirty="0"/>
              <a:t>adequate and safe diet without breast milk can be </a:t>
            </a:r>
            <a:r>
              <a:rPr lang="en-US" sz="2800" dirty="0" smtClean="0"/>
              <a:t>provided</a:t>
            </a:r>
          </a:p>
          <a:p>
            <a:endParaRPr lang="en-US" sz="2800" dirty="0"/>
          </a:p>
        </p:txBody>
      </p:sp>
    </p:spTree>
    <p:extLst>
      <p:ext uri="{BB962C8B-B14F-4D97-AF65-F5344CB8AC3E}">
        <p14:creationId xmlns:p14="http://schemas.microsoft.com/office/powerpoint/2010/main" val="34011845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6" name="Rectangle 4"/>
          <p:cNvSpPr>
            <a:spLocks noGrp="1" noChangeArrowheads="1"/>
          </p:cNvSpPr>
          <p:nvPr>
            <p:ph type="title"/>
          </p:nvPr>
        </p:nvSpPr>
        <p:spPr>
          <a:ln/>
        </p:spPr>
        <p:txBody>
          <a:bodyPr lIns="25400" tIns="25400" rIns="5078" bIns="25400">
            <a:normAutofit/>
          </a:bodyPr>
          <a:lstStyle/>
          <a:p>
            <a:r>
              <a:rPr lang="en-US" sz="3600" dirty="0">
                <a:solidFill>
                  <a:srgbClr val="FFFF00"/>
                </a:solidFill>
              </a:rPr>
              <a:t>Conclusions</a:t>
            </a:r>
          </a:p>
        </p:txBody>
      </p:sp>
      <p:sp>
        <p:nvSpPr>
          <p:cNvPr id="64517" name="Rectangle 5"/>
          <p:cNvSpPr>
            <a:spLocks noGrp="1" noChangeArrowheads="1"/>
          </p:cNvSpPr>
          <p:nvPr>
            <p:ph type="body" sz="quarter" idx="13"/>
          </p:nvPr>
        </p:nvSpPr>
        <p:spPr>
          <a:xfrm>
            <a:off x="511174" y="1202092"/>
            <a:ext cx="8223307" cy="4966695"/>
          </a:xfrm>
          <a:ln/>
        </p:spPr>
        <p:txBody>
          <a:bodyPr lIns="25400" tIns="25400" rIns="5078" bIns="25400">
            <a:normAutofit fontScale="92500"/>
          </a:bodyPr>
          <a:lstStyle/>
          <a:p>
            <a:pPr>
              <a:lnSpc>
                <a:spcPct val="110000"/>
              </a:lnSpc>
            </a:pPr>
            <a:r>
              <a:rPr lang="en-US" sz="3000" dirty="0"/>
              <a:t>Treatment</a:t>
            </a:r>
            <a:endParaRPr lang="en-US" dirty="0"/>
          </a:p>
          <a:p>
            <a:pPr marL="782638" lvl="1">
              <a:lnSpc>
                <a:spcPct val="110000"/>
              </a:lnSpc>
            </a:pPr>
            <a:r>
              <a:rPr lang="en-US" sz="2400" dirty="0"/>
              <a:t>Antiretroviral therapy is effective for children in developing countries</a:t>
            </a:r>
          </a:p>
          <a:p>
            <a:pPr marL="782638" lvl="1">
              <a:lnSpc>
                <a:spcPct val="110000"/>
              </a:lnSpc>
            </a:pPr>
            <a:r>
              <a:rPr lang="en-US" sz="2400" dirty="0"/>
              <a:t>WHO provides recommendations for ARV initiation criteria, regimens and monitoring</a:t>
            </a:r>
          </a:p>
          <a:p>
            <a:pPr marL="782638" lvl="1">
              <a:lnSpc>
                <a:spcPct val="110000"/>
              </a:lnSpc>
            </a:pPr>
            <a:r>
              <a:rPr lang="en-US" sz="2400" dirty="0"/>
              <a:t>Don’t forget co-</a:t>
            </a:r>
            <a:r>
              <a:rPr lang="en-US" sz="2400" dirty="0" err="1"/>
              <a:t>trimoxazole</a:t>
            </a:r>
            <a:r>
              <a:rPr lang="en-US" sz="2400" dirty="0"/>
              <a:t> prophylaxis, preparation for ARV initiation</a:t>
            </a:r>
          </a:p>
          <a:p>
            <a:pPr>
              <a:lnSpc>
                <a:spcPct val="110000"/>
              </a:lnSpc>
            </a:pPr>
            <a:r>
              <a:rPr lang="en-US" sz="3000" dirty="0"/>
              <a:t>Prevention</a:t>
            </a:r>
            <a:endParaRPr lang="en-US" dirty="0"/>
          </a:p>
          <a:p>
            <a:pPr marL="782638" lvl="1">
              <a:lnSpc>
                <a:spcPct val="110000"/>
              </a:lnSpc>
            </a:pPr>
            <a:r>
              <a:rPr lang="en-US" sz="2400" dirty="0"/>
              <a:t>Delivering appropriate PMTCT regimens is essential to reducing HIV transmission to infants</a:t>
            </a:r>
          </a:p>
          <a:p>
            <a:pPr marL="782638" lvl="1">
              <a:lnSpc>
                <a:spcPct val="110000"/>
              </a:lnSpc>
            </a:pPr>
            <a:r>
              <a:rPr lang="en-US" sz="2400" dirty="0"/>
              <a:t>HIV+ mothers should receive counseling on safer infant feeding</a:t>
            </a:r>
          </a:p>
        </p:txBody>
      </p:sp>
    </p:spTree>
    <p:extLst>
      <p:ext uri="{BB962C8B-B14F-4D97-AF65-F5344CB8AC3E}">
        <p14:creationId xmlns:p14="http://schemas.microsoft.com/office/powerpoint/2010/main" val="686304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lthahane\Dropbox\Photos\IMG_154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9699998" cy="7274258"/>
          </a:xfrm>
          <a:prstGeom prst="rect">
            <a:avLst/>
          </a:prstGeom>
          <a:noFill/>
          <a:extLst>
            <a:ext uri="{909E8E84-426E-40DD-AFC4-6F175D3DCCD1}">
              <a14:hiddenFill xmlns:a14="http://schemas.microsoft.com/office/drawing/2010/main">
                <a:solidFill>
                  <a:srgbClr val="FFFFFF"/>
                </a:solidFill>
              </a14:hiddenFill>
            </a:ext>
          </a:extLst>
        </p:spPr>
      </p:pic>
      <p:sp>
        <p:nvSpPr>
          <p:cNvPr id="7" name="Title 2"/>
          <p:cNvSpPr>
            <a:spLocks noGrp="1"/>
          </p:cNvSpPr>
          <p:nvPr>
            <p:ph type="title"/>
          </p:nvPr>
        </p:nvSpPr>
        <p:spPr>
          <a:xfrm>
            <a:off x="348016" y="0"/>
            <a:ext cx="8229600" cy="669925"/>
          </a:xfrm>
        </p:spPr>
        <p:txBody>
          <a:bodyPr>
            <a:normAutofit/>
          </a:bodyPr>
          <a:lstStyle/>
          <a:p>
            <a:pPr algn="ctr"/>
            <a:r>
              <a:rPr lang="en-US" sz="3200" b="1" dirty="0" smtClean="0">
                <a:solidFill>
                  <a:srgbClr val="FFFF00"/>
                </a:solidFill>
              </a:rPr>
              <a:t>Thank you!</a:t>
            </a:r>
            <a:endParaRPr lang="en-US" sz="3200" b="1" dirty="0">
              <a:solidFill>
                <a:srgbClr val="FFFF00"/>
              </a:solidFill>
            </a:endParaRPr>
          </a:p>
        </p:txBody>
      </p:sp>
    </p:spTree>
    <p:extLst>
      <p:ext uri="{BB962C8B-B14F-4D97-AF65-F5344CB8AC3E}">
        <p14:creationId xmlns:p14="http://schemas.microsoft.com/office/powerpoint/2010/main" val="339107239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2250</TotalTime>
  <Words>5403</Words>
  <Application>Microsoft Office PowerPoint</Application>
  <PresentationFormat>On-screen Show (4:3)</PresentationFormat>
  <Paragraphs>798</Paragraphs>
  <Slides>96</Slides>
  <Notes>32</Notes>
  <HiddenSlides>8</HiddenSlides>
  <MMClips>0</MMClips>
  <ScaleCrop>false</ScaleCrop>
  <HeadingPairs>
    <vt:vector size="8" baseType="variant">
      <vt:variant>
        <vt:lpstr>Fonts Used</vt:lpstr>
      </vt:variant>
      <vt:variant>
        <vt:i4>21</vt:i4>
      </vt:variant>
      <vt:variant>
        <vt:lpstr>Theme</vt:lpstr>
      </vt:variant>
      <vt:variant>
        <vt:i4>1</vt:i4>
      </vt:variant>
      <vt:variant>
        <vt:lpstr>Embedded OLE Servers</vt:lpstr>
      </vt:variant>
      <vt:variant>
        <vt:i4>1</vt:i4>
      </vt:variant>
      <vt:variant>
        <vt:lpstr>Slide Titles</vt:lpstr>
      </vt:variant>
      <vt:variant>
        <vt:i4>96</vt:i4>
      </vt:variant>
    </vt:vector>
  </HeadingPairs>
  <TitlesOfParts>
    <vt:vector size="119" baseType="lpstr">
      <vt:lpstr>Aharoni</vt:lpstr>
      <vt:lpstr>Arial</vt:lpstr>
      <vt:lpstr>Arial Bold</vt:lpstr>
      <vt:lpstr>Arial Italic</vt:lpstr>
      <vt:lpstr>Calibri</vt:lpstr>
      <vt:lpstr>Century Gothic</vt:lpstr>
      <vt:lpstr>Comic Sans MS</vt:lpstr>
      <vt:lpstr>Corbel</vt:lpstr>
      <vt:lpstr>Courier New</vt:lpstr>
      <vt:lpstr>Helvetica</vt:lpstr>
      <vt:lpstr>Legacy Sans Bold</vt:lpstr>
      <vt:lpstr>Lucida Grande</vt:lpstr>
      <vt:lpstr>Lucida Sans Unicode</vt:lpstr>
      <vt:lpstr>ＭＳ Ｐゴシック</vt:lpstr>
      <vt:lpstr>Osaka</vt:lpstr>
      <vt:lpstr>Times</vt:lpstr>
      <vt:lpstr>Times New Roman</vt:lpstr>
      <vt:lpstr>Verdana</vt:lpstr>
      <vt:lpstr>Wingdings</vt:lpstr>
      <vt:lpstr>Wingdings 2</vt:lpstr>
      <vt:lpstr>Wingdings 3</vt:lpstr>
      <vt:lpstr>Office Theme</vt:lpstr>
      <vt:lpstr>Chart</vt:lpstr>
      <vt:lpstr>PowerPoint Presentation</vt:lpstr>
      <vt:lpstr>Learning Objectives</vt:lpstr>
      <vt:lpstr>HIV Treatment in Infants and Children</vt:lpstr>
      <vt:lpstr>Goals of Antiretroviral Therapy</vt:lpstr>
      <vt:lpstr>Principles of Antiretroviral Rx</vt:lpstr>
      <vt:lpstr>PowerPoint Presentation</vt:lpstr>
      <vt:lpstr>Principles of Antiretroviral Rx</vt:lpstr>
      <vt:lpstr>Criteria for ARV initiation (WHO 2013)</vt:lpstr>
      <vt:lpstr>Treatment Update (WHO Sept 2015)</vt:lpstr>
      <vt:lpstr>Case</vt:lpstr>
      <vt:lpstr>Eligibility: Summary</vt:lpstr>
      <vt:lpstr>Case</vt:lpstr>
      <vt:lpstr>Preparation for ARV Therapy</vt:lpstr>
      <vt:lpstr>Preparation for ARV Therapy</vt:lpstr>
      <vt:lpstr>Preparation for ARV Therapy</vt:lpstr>
      <vt:lpstr>Adherence, Adherence, Adherence</vt:lpstr>
      <vt:lpstr>Case</vt:lpstr>
      <vt:lpstr>First Line ARV Treatment</vt:lpstr>
      <vt:lpstr>First Line ARV Treatment</vt:lpstr>
      <vt:lpstr>First Line ARV Treatment</vt:lpstr>
      <vt:lpstr>Older Formulations</vt:lpstr>
      <vt:lpstr>ARV Therapy</vt:lpstr>
      <vt:lpstr>Case</vt:lpstr>
      <vt:lpstr>Monitoring Children on ART</vt:lpstr>
      <vt:lpstr>Monitoring Children on ART</vt:lpstr>
      <vt:lpstr>Monitoring Children on ART</vt:lpstr>
      <vt:lpstr>Monitoring Children on ART</vt:lpstr>
      <vt:lpstr>Major Toxicities</vt:lpstr>
      <vt:lpstr>Key Drug-Drug Interactions</vt:lpstr>
      <vt:lpstr>Challenges of Program Implementation</vt:lpstr>
      <vt:lpstr>Limited Access to Services:  Rural Clinic Settings</vt:lpstr>
      <vt:lpstr>Limited Access to Services</vt:lpstr>
      <vt:lpstr>Limited Access to Services: Transportation Challenges</vt:lpstr>
      <vt:lpstr>PowerPoint Presentation</vt:lpstr>
      <vt:lpstr>PowerPoint Presentation</vt:lpstr>
      <vt:lpstr>Innovative Solutions for Medication / Sample transport</vt:lpstr>
      <vt:lpstr>Other Transportation Options</vt:lpstr>
      <vt:lpstr>PowerPoint Presentation</vt:lpstr>
      <vt:lpstr>Task-shifting: nurse-managed ART programs; need government support</vt:lpstr>
      <vt:lpstr>Task-shifting: training of health providers in local language</vt:lpstr>
      <vt:lpstr>PowerPoint Presentation</vt:lpstr>
      <vt:lpstr>PowerPoint Presentation</vt:lpstr>
      <vt:lpstr>Programmatic Challenges</vt:lpstr>
      <vt:lpstr>Programmatic Challenges</vt:lpstr>
      <vt:lpstr>ARV Therapy:  Before and After</vt:lpstr>
      <vt:lpstr>PowerPoint Presentation</vt:lpstr>
      <vt:lpstr>PowerPoint Presentation</vt:lpstr>
      <vt:lpstr>PowerPoint Presentation</vt:lpstr>
      <vt:lpstr>PowerPoint Presentation</vt:lpstr>
      <vt:lpstr>PowerPoint Presentation</vt:lpstr>
      <vt:lpstr>Exposure Risks (average, per episode, involving HIV-infected source patient)</vt:lpstr>
      <vt:lpstr>HIV Transmission in Infants &amp; Children</vt:lpstr>
      <vt:lpstr>New HIV infections in children, 1990-2007 Global trend</vt:lpstr>
      <vt:lpstr>PowerPoint Presentation</vt:lpstr>
      <vt:lpstr>PowerPoint Presentation</vt:lpstr>
      <vt:lpstr>Timing of HIV Transmission in Infants</vt:lpstr>
      <vt:lpstr>PowerPoint Presentation</vt:lpstr>
      <vt:lpstr>PowerPoint Presentation</vt:lpstr>
      <vt:lpstr>Timing of Vertical Transmission – Breastfeeding population</vt:lpstr>
      <vt:lpstr>Risk Factors for HIV Perinatal Transmission—maternal </vt:lpstr>
      <vt:lpstr>Breastfeeding Women With Low CD4 Are at Highest Risk of Infecting Their Infants:  Zimbabwe Iliff PJ et al. AIDS 2005;19:699-708</vt:lpstr>
      <vt:lpstr>HIV Transmission Risk by Maternal HIV RNA</vt:lpstr>
      <vt:lpstr>Risk of HIV Transmission by Duration of Membrane Rupture</vt:lpstr>
      <vt:lpstr>Social/Behavioral Factors</vt:lpstr>
      <vt:lpstr>Risk Factors for Perinatal HIV Transmission - Infant </vt:lpstr>
      <vt:lpstr>PowerPoint Presentation</vt:lpstr>
      <vt:lpstr>Mixed Feeding vs. Exclusive Breastfeeding </vt:lpstr>
      <vt:lpstr>PMTCT Strategies</vt:lpstr>
      <vt:lpstr>Comprehensive Approach to PMTCT</vt:lpstr>
      <vt:lpstr>Interventions to decrease risk of HIV transmission —global perspective</vt:lpstr>
      <vt:lpstr>PMTCT: pregnancy, labor &amp; delivery</vt:lpstr>
      <vt:lpstr>PMTCT: pregnancy, labor &amp; delivery</vt:lpstr>
      <vt:lpstr>Anti-Retrovirals and PMTCT  </vt:lpstr>
      <vt:lpstr>Anti-Retrovirals and PMTCT </vt:lpstr>
      <vt:lpstr>PowerPoint Presentation</vt:lpstr>
      <vt:lpstr>PowerPoint Presentation</vt:lpstr>
      <vt:lpstr>PowerPoint Presentation</vt:lpstr>
      <vt:lpstr>WHO 2013 Recommendations:</vt:lpstr>
      <vt:lpstr>WHO 2013 and 2015 Guidelines</vt:lpstr>
      <vt:lpstr>Male circumcision</vt:lpstr>
      <vt:lpstr>Early Infant Diagnosis</vt:lpstr>
      <vt:lpstr>HIV and Infant Feeding</vt:lpstr>
      <vt:lpstr>40-50% of all MTCT of HIV can be attributed to breastfeeding; 10% of all infants who are breastfeeding will become infected</vt:lpstr>
      <vt:lpstr>Several factors increase the risk of MTCT during breastfeeding</vt:lpstr>
      <vt:lpstr>PMTCT during breastfeeding</vt:lpstr>
      <vt:lpstr>Breastfeeding protection</vt:lpstr>
      <vt:lpstr>Risk of not breastfeeding</vt:lpstr>
      <vt:lpstr>Risk of not breastfeeding</vt:lpstr>
      <vt:lpstr>Breastfeeding protection</vt:lpstr>
      <vt:lpstr>Does early weaning help?</vt:lpstr>
      <vt:lpstr>PowerPoint Presentation</vt:lpstr>
      <vt:lpstr>HIV Free Survival:  Similar Cumulative Mortality Rates in  BF and FF Arms </vt:lpstr>
      <vt:lpstr>Approaches to decrease the risk of MTCT associated with BF </vt:lpstr>
      <vt:lpstr>WHO Recommendations (2013) </vt:lpstr>
      <vt:lpstr>Conclusions</vt:lpstr>
      <vt:lpstr>Thank you!</vt:lpstr>
    </vt:vector>
  </TitlesOfParts>
  <Company>Children's National Medical Center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a sample Presentation Title</dc:title>
  <dc:creator>Manicone, Paul E</dc:creator>
  <cp:lastModifiedBy>Microsoft account</cp:lastModifiedBy>
  <cp:revision>57</cp:revision>
  <dcterms:created xsi:type="dcterms:W3CDTF">2014-03-13T16:10:57Z</dcterms:created>
  <dcterms:modified xsi:type="dcterms:W3CDTF">2015-10-15T00:37:29Z</dcterms:modified>
</cp:coreProperties>
</file>