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111"/>
  </p:notesMasterIdLst>
  <p:sldIdLst>
    <p:sldId id="259" r:id="rId2"/>
    <p:sldId id="260" r:id="rId3"/>
    <p:sldId id="440" r:id="rId4"/>
    <p:sldId id="418" r:id="rId5"/>
    <p:sldId id="375" r:id="rId6"/>
    <p:sldId id="420" r:id="rId7"/>
    <p:sldId id="361" r:id="rId8"/>
    <p:sldId id="365" r:id="rId9"/>
    <p:sldId id="421" r:id="rId10"/>
    <p:sldId id="373" r:id="rId11"/>
    <p:sldId id="266" r:id="rId12"/>
    <p:sldId id="422" r:id="rId13"/>
    <p:sldId id="359" r:id="rId14"/>
    <p:sldId id="267" r:id="rId15"/>
    <p:sldId id="431" r:id="rId16"/>
    <p:sldId id="430" r:id="rId17"/>
    <p:sldId id="434" r:id="rId18"/>
    <p:sldId id="432" r:id="rId19"/>
    <p:sldId id="438" r:id="rId20"/>
    <p:sldId id="269" r:id="rId21"/>
    <p:sldId id="441" r:id="rId22"/>
    <p:sldId id="429" r:id="rId23"/>
    <p:sldId id="271" r:id="rId24"/>
    <p:sldId id="427" r:id="rId25"/>
    <p:sldId id="433" r:id="rId26"/>
    <p:sldId id="423" r:id="rId27"/>
    <p:sldId id="424" r:id="rId28"/>
    <p:sldId id="435" r:id="rId29"/>
    <p:sldId id="368" r:id="rId30"/>
    <p:sldId id="396" r:id="rId31"/>
    <p:sldId id="436" r:id="rId32"/>
    <p:sldId id="442" r:id="rId33"/>
    <p:sldId id="399" r:id="rId34"/>
    <p:sldId id="439" r:id="rId35"/>
    <p:sldId id="281" r:id="rId36"/>
    <p:sldId id="282" r:id="rId37"/>
    <p:sldId id="284" r:id="rId38"/>
    <p:sldId id="286" r:id="rId39"/>
    <p:sldId id="287" r:id="rId40"/>
    <p:sldId id="288" r:id="rId41"/>
    <p:sldId id="289" r:id="rId42"/>
    <p:sldId id="290" r:id="rId43"/>
    <p:sldId id="437"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78" r:id="rId58"/>
    <p:sldId id="377" r:id="rId59"/>
    <p:sldId id="382" r:id="rId60"/>
    <p:sldId id="304" r:id="rId61"/>
    <p:sldId id="379"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2" r:id="rId97"/>
    <p:sldId id="341" r:id="rId98"/>
    <p:sldId id="343" r:id="rId99"/>
    <p:sldId id="344" r:id="rId100"/>
    <p:sldId id="345" r:id="rId101"/>
    <p:sldId id="346" r:id="rId102"/>
    <p:sldId id="347" r:id="rId103"/>
    <p:sldId id="349" r:id="rId104"/>
    <p:sldId id="350" r:id="rId105"/>
    <p:sldId id="351" r:id="rId106"/>
    <p:sldId id="352" r:id="rId107"/>
    <p:sldId id="443" r:id="rId108"/>
    <p:sldId id="258" r:id="rId109"/>
    <p:sldId id="353"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EBE8"/>
    <a:srgbClr val="DA291C"/>
    <a:srgbClr val="746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61279" autoAdjust="0"/>
  </p:normalViewPr>
  <p:slideViewPr>
    <p:cSldViewPr snapToGrid="0">
      <p:cViewPr varScale="1">
        <p:scale>
          <a:sx n="65" d="100"/>
          <a:sy n="65" d="100"/>
        </p:scale>
        <p:origin x="-1338" y="-114"/>
      </p:cViewPr>
      <p:guideLst>
        <p:guide orient="horz" pos="595"/>
        <p:guide orient="horz" pos="1661"/>
        <p:guide orient="horz" pos="4156"/>
        <p:guide pos="388"/>
        <p:guide pos="4195"/>
        <p:guide pos="4445"/>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AF366D-01BF-46F3-8435-9CC6E1086779}" type="datetimeFigureOut">
              <a:rPr lang="en-US" smtClean="0"/>
              <a:pPr/>
              <a:t>10/13/2015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E1EF0B-A4CA-4DD5-A4D1-22396EE39894}" type="slidenum">
              <a:rPr lang="en-US" smtClean="0"/>
              <a:pPr/>
              <a:t>‹#›</a:t>
            </a:fld>
            <a:endParaRPr lang="en-US"/>
          </a:p>
        </p:txBody>
      </p:sp>
    </p:spTree>
    <p:extLst>
      <p:ext uri="{BB962C8B-B14F-4D97-AF65-F5344CB8AC3E}">
        <p14:creationId xmlns:p14="http://schemas.microsoft.com/office/powerpoint/2010/main" val="2832313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en.wikipedia.org/wiki/Diverticulum" TargetMode="External"/><Relationship Id="rId3" Type="http://schemas.openxmlformats.org/officeDocument/2006/relationships/hyperlink" Target="http://en.wikipedia.org/wiki/Omphalocele" TargetMode="External"/><Relationship Id="rId7" Type="http://schemas.openxmlformats.org/officeDocument/2006/relationships/hyperlink" Target="http://en.wikipedia.org/wiki/Ventricular_septal_defect" TargetMode="External"/><Relationship Id="rId2" Type="http://schemas.openxmlformats.org/officeDocument/2006/relationships/slide" Target="../slides/slide102.xml"/><Relationship Id="rId1" Type="http://schemas.openxmlformats.org/officeDocument/2006/relationships/notesMaster" Target="../notesMasters/notesMaster1.xml"/><Relationship Id="rId6" Type="http://schemas.openxmlformats.org/officeDocument/2006/relationships/hyperlink" Target="http://en.wikipedia.org/wiki/Ectopia_cordis" TargetMode="External"/><Relationship Id="rId5" Type="http://schemas.openxmlformats.org/officeDocument/2006/relationships/hyperlink" Target="http://en.wikipedia.org/wiki/Human_sternum" TargetMode="External"/><Relationship Id="rId4" Type="http://schemas.openxmlformats.org/officeDocument/2006/relationships/hyperlink" Target="http://en.wikipedia.org/wiki/Diaphragmatic_hernia" TargetMode="External"/><Relationship Id="rId9" Type="http://schemas.openxmlformats.org/officeDocument/2006/relationships/hyperlink" Target="http://en.wikipedia.org/wiki/Left_ventricl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90-90-90</a:t>
            </a:r>
            <a:r>
              <a:rPr lang="en-US" baseline="0" dirty="0" smtClean="0"/>
              <a:t>:  90% of people living with HIV knowing their HIV status; 90% of people who know their HIV-positive status on treatment; and 90% of people on treatment with suppressed viral loads.  </a:t>
            </a:r>
          </a:p>
          <a:p>
            <a:r>
              <a:rPr lang="en-US" baseline="0" dirty="0" smtClean="0"/>
              <a:t>June 2014:  13.6 million with access to ARVs, </a:t>
            </a:r>
          </a:p>
          <a:p>
            <a:r>
              <a:rPr lang="en-US" baseline="0" dirty="0" smtClean="0"/>
              <a:t>Treatment gap for children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2E1EF0B-A4CA-4DD5-A4D1-22396EE39894}" type="slidenum">
              <a:rPr lang="en-US" smtClean="0"/>
              <a:pPr/>
              <a:t>1</a:t>
            </a:fld>
            <a:endParaRPr lang="en-US"/>
          </a:p>
        </p:txBody>
      </p:sp>
    </p:spTree>
    <p:extLst>
      <p:ext uri="{BB962C8B-B14F-4D97-AF65-F5344CB8AC3E}">
        <p14:creationId xmlns:p14="http://schemas.microsoft.com/office/powerpoint/2010/main" val="2140649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8C8E1155-3CD6-433F-A002-FE6BFF6EBD11}" type="slidenum">
              <a:rPr lang="en-US" altLang="en-US" smtClean="0">
                <a:latin typeface="Calibri" pitchFamily="34" charset="0"/>
              </a:rPr>
              <a:pPr eaLnBrk="1" hangingPunct="1"/>
              <a:t>36</a:t>
            </a:fld>
            <a:endParaRPr lang="en-US" altLang="en-US" smtClean="0">
              <a:latin typeface="Calibri" pitchFamily="34" charset="0"/>
            </a:endParaRPr>
          </a:p>
        </p:txBody>
      </p:sp>
      <p:sp>
        <p:nvSpPr>
          <p:cNvPr id="114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smtClean="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34" charset="-128"/>
              </a:rPr>
              <a:t>GNI</a:t>
            </a:r>
          </a:p>
          <a:p>
            <a:r>
              <a:rPr lang="en-US" altLang="en-US" dirty="0" smtClean="0">
                <a:ea typeface="ＭＳ Ｐゴシック" pitchFamily="34" charset="-128"/>
              </a:rPr>
              <a:t>Lesotho 2000</a:t>
            </a:r>
          </a:p>
          <a:p>
            <a:r>
              <a:rPr lang="en-US" altLang="en-US" dirty="0" smtClean="0">
                <a:ea typeface="ＭＳ Ｐゴシック" pitchFamily="34" charset="-128"/>
              </a:rPr>
              <a:t>US 50000</a:t>
            </a:r>
          </a:p>
          <a:p>
            <a:r>
              <a:rPr lang="en-US" altLang="en-US" dirty="0" smtClean="0">
                <a:ea typeface="ＭＳ Ｐゴシック" pitchFamily="34" charset="-128"/>
              </a:rPr>
              <a:t>Malawi 700</a:t>
            </a:r>
          </a:p>
          <a:p>
            <a:r>
              <a:rPr lang="en-US" altLang="en-US" dirty="0" smtClean="0">
                <a:ea typeface="ＭＳ Ｐゴシック" pitchFamily="34" charset="-128"/>
              </a:rPr>
              <a:t>Mexico 9600</a:t>
            </a:r>
          </a:p>
          <a:p>
            <a:r>
              <a:rPr lang="en-US" altLang="en-US" dirty="0" smtClean="0">
                <a:ea typeface="ＭＳ Ｐゴシック" pitchFamily="34" charset="-128"/>
              </a:rPr>
              <a:t>Honduras 2100</a:t>
            </a:r>
          </a:p>
          <a:p>
            <a:r>
              <a:rPr lang="en-US" altLang="en-US" dirty="0" smtClean="0">
                <a:ea typeface="ＭＳ Ｐゴシック" pitchFamily="34" charset="-128"/>
              </a:rPr>
              <a:t>Thailand 5200</a:t>
            </a:r>
          </a:p>
          <a:p>
            <a:r>
              <a:rPr lang="en-US" altLang="en-US" dirty="0" smtClean="0">
                <a:ea typeface="ＭＳ Ｐゴシック" pitchFamily="34" charset="-128"/>
              </a:rPr>
              <a:t>Philippines 2500</a:t>
            </a:r>
          </a:p>
          <a:p>
            <a:endParaRPr lang="en-US" altLang="en-US" dirty="0" smtClean="0">
              <a:ea typeface="ＭＳ Ｐゴシック" pitchFamily="34" charset="-128"/>
            </a:endParaRPr>
          </a:p>
          <a:p>
            <a:r>
              <a:rPr lang="en-US" altLang="en-US" dirty="0" smtClean="0">
                <a:ea typeface="ＭＳ Ｐゴシック" pitchFamily="34" charset="-128"/>
              </a:rPr>
              <a:t>health expenditure per person</a:t>
            </a:r>
          </a:p>
          <a:p>
            <a:r>
              <a:rPr lang="en-US" altLang="en-US" dirty="0" smtClean="0">
                <a:ea typeface="ＭＳ Ｐゴシック" pitchFamily="34" charset="-128"/>
              </a:rPr>
              <a:t>world 1000</a:t>
            </a:r>
          </a:p>
          <a:p>
            <a:r>
              <a:rPr lang="en-US" altLang="en-US" dirty="0" err="1" smtClean="0">
                <a:ea typeface="ＭＳ Ｐゴシック" pitchFamily="34" charset="-128"/>
              </a:rPr>
              <a:t>lesotho</a:t>
            </a:r>
            <a:r>
              <a:rPr lang="en-US" altLang="en-US" dirty="0" smtClean="0">
                <a:ea typeface="ＭＳ Ｐゴシック" pitchFamily="34" charset="-128"/>
              </a:rPr>
              <a:t> 184</a:t>
            </a:r>
          </a:p>
          <a:p>
            <a:r>
              <a:rPr lang="en-US" altLang="en-US" dirty="0" err="1" smtClean="0">
                <a:ea typeface="ＭＳ Ｐゴシック" pitchFamily="34" charset="-128"/>
              </a:rPr>
              <a:t>mexico</a:t>
            </a:r>
            <a:r>
              <a:rPr lang="en-US" altLang="en-US" dirty="0" smtClean="0">
                <a:ea typeface="ＭＳ Ｐゴシック" pitchFamily="34" charset="-128"/>
              </a:rPr>
              <a:t> 800</a:t>
            </a:r>
          </a:p>
          <a:p>
            <a:r>
              <a:rPr lang="en-US" altLang="en-US" dirty="0" smtClean="0">
                <a:ea typeface="ＭＳ Ｐゴシック" pitchFamily="34" charset="-128"/>
              </a:rPr>
              <a:t>us 8000</a:t>
            </a:r>
          </a:p>
          <a:p>
            <a:r>
              <a:rPr lang="en-US" altLang="en-US" dirty="0" smtClean="0">
                <a:ea typeface="ＭＳ Ｐゴシック" pitchFamily="34" charset="-128"/>
              </a:rPr>
              <a:t>Thailand 330</a:t>
            </a:r>
          </a:p>
          <a:p>
            <a:r>
              <a:rPr lang="en-US" altLang="en-US" dirty="0" err="1" smtClean="0">
                <a:ea typeface="ＭＳ Ｐゴシック" pitchFamily="34" charset="-128"/>
              </a:rPr>
              <a:t>pakistan</a:t>
            </a:r>
            <a:r>
              <a:rPr lang="en-US" altLang="en-US" dirty="0" smtClean="0">
                <a:ea typeface="ＭＳ Ｐゴシック" pitchFamily="34" charset="-128"/>
              </a:rPr>
              <a:t> 30</a:t>
            </a:r>
          </a:p>
          <a:p>
            <a:endParaRPr lang="en-US" altLang="en-US" dirty="0" smtClean="0">
              <a:ea typeface="ＭＳ Ｐゴシック" pitchFamily="34" charset="-128"/>
            </a:endParaRPr>
          </a:p>
          <a:p>
            <a:r>
              <a:rPr lang="en-US" altLang="en-US" dirty="0" smtClean="0">
                <a:ea typeface="ＭＳ Ｐゴシック" pitchFamily="34" charset="-128"/>
              </a:rPr>
              <a:t>Size of Maryland – 12,000 </a:t>
            </a:r>
            <a:r>
              <a:rPr lang="en-US" altLang="en-US" dirty="0" err="1" smtClean="0">
                <a:ea typeface="ＭＳ Ｐゴシック" pitchFamily="34" charset="-128"/>
              </a:rPr>
              <a:t>sq</a:t>
            </a:r>
            <a:r>
              <a:rPr lang="en-US" altLang="en-US" dirty="0" smtClean="0">
                <a:ea typeface="ＭＳ Ｐゴシック" pitchFamily="34" charset="-128"/>
              </a:rPr>
              <a:t> miles</a:t>
            </a: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4A2759B-C524-402B-B28F-15313E7B99E2}" type="slidenum">
              <a:rPr lang="en-US" altLang="en-US" smtClean="0">
                <a:latin typeface="Calibri" pitchFamily="34" charset="0"/>
              </a:rPr>
              <a:pPr eaLnBrk="1" hangingPunct="1"/>
              <a:t>37</a:t>
            </a:fld>
            <a:endParaRPr lang="en-US" altLang="en-US" smtClean="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fld id="{84932C7A-B800-4A00-8A82-241B86128E72}" type="slidenum">
              <a:rPr lang="en-US" altLang="en-US" sz="1200"/>
              <a:pPr algn="r" defTabSz="914400" eaLnBrk="1" hangingPunct="1"/>
              <a:t>41</a:t>
            </a:fld>
            <a:endParaRPr lang="en-US" altLang="en-US" sz="1200"/>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defTabSz="914400" eaLnBrk="1" hangingPunct="1"/>
            <a:r>
              <a:rPr lang="en-US" altLang="en-US" smtClean="0">
                <a:ea typeface="ＭＳ Ｐゴシック" pitchFamily="34" charset="-128"/>
              </a:rPr>
              <a:t>Progression of disease differs in Children and 3 distinct groups have been identified.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a:lstStyle/>
          <a:p>
            <a:r>
              <a:rPr lang="en-US" altLang="en-US" dirty="0" smtClean="0">
                <a:solidFill>
                  <a:srgbClr val="000000"/>
                </a:solidFill>
                <a:latin typeface="Lucida Grande" pitchFamily="112" charset="0"/>
                <a:ea typeface="ＭＳ Ｐゴシック" pitchFamily="34" charset="-128"/>
                <a:sym typeface="Lucida Grande" pitchFamily="112" charset="0"/>
              </a:rPr>
              <a:t>Antiretroviral therapy initiated during the first 7 weeks of life reduced early mortality from 16% to 4% as compared to initiating treatment according to a threshold CD4 percentage or clinical progression of HIV disease.  This is a relative reduction of 76%</a:t>
            </a:r>
          </a:p>
          <a:p>
            <a:endParaRPr lang="en-US" altLang="en-US" dirty="0" smtClean="0">
              <a:solidFill>
                <a:srgbClr val="000000"/>
              </a:solidFill>
              <a:latin typeface="Lucida Grande" pitchFamily="112" charset="0"/>
              <a:ea typeface="ＭＳ Ｐゴシック" pitchFamily="34" charset="-128"/>
              <a:sym typeface="Lucida Grande" pitchFamily="112" charset="0"/>
            </a:endParaRPr>
          </a:p>
          <a:p>
            <a:endParaRPr lang="en-US" altLang="en-US" dirty="0" smtClean="0">
              <a:solidFill>
                <a:srgbClr val="000000"/>
              </a:solidFill>
              <a:latin typeface="Lucida Grande" pitchFamily="112" charset="0"/>
              <a:ea typeface="ＭＳ Ｐゴシック" pitchFamily="34" charset="-128"/>
              <a:sym typeface="Lucida Grande" pitchFamily="112"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5D348EB-48EB-48CD-83FA-D0FB51E6C415}" type="slidenum">
              <a:rPr lang="en-US" altLang="en-US" smtClean="0">
                <a:latin typeface="Calibri" pitchFamily="34" charset="0"/>
              </a:rPr>
              <a:pPr eaLnBrk="1" hangingPunct="1"/>
              <a:t>45</a:t>
            </a:fld>
            <a:endParaRPr lang="en-US" altLang="en-US" smtClean="0">
              <a:latin typeface="Calibri" pitchFamily="34" charset="0"/>
            </a:endParaRPr>
          </a:p>
        </p:txBody>
      </p:sp>
      <p:sp>
        <p:nvSpPr>
          <p:cNvPr id="119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Infant’s viral load at time of birth tends to be much higher than adults at time of infection.  Infants usually peak at 2-3months at levels &gt;100,000 and will slowly trend down to a set point at about 2-3yrs of age (for those who are going to be slow progressors).  If a child is a rapid progressor then the viral set point will not be achieved and the curve will just continue to increase rapidly.</a:t>
            </a:r>
          </a:p>
          <a:p>
            <a:r>
              <a:rPr lang="en-US" altLang="en-US" smtClean="0">
                <a:ea typeface="ＭＳ Ｐゴシック" pitchFamily="34" charset="-128"/>
              </a:rPr>
              <a:t>CD4 absolute levels in children are much higher than adults at time of birth and will slowly normalize to adult levels by 6yrs of age if patient is not infected.  With concomitant infection, the rate of fall will be much faster and will also depend if child is rapid/slow progressor.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Samples of rapid tests</a:t>
            </a:r>
          </a:p>
          <a:p>
            <a:endParaRPr lang="en-US" altLang="en-US" smtClean="0">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fld id="{B8DA57CD-B8D3-4551-8BB2-86C08B974FA9}" type="slidenum">
              <a:rPr lang="en-US" altLang="en-US" sz="1200"/>
              <a:pPr algn="r" defTabSz="914400" eaLnBrk="1" hangingPunct="1"/>
              <a:t>48</a:t>
            </a:fld>
            <a:endParaRPr lang="en-US" altLang="en-US" sz="1200"/>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a:lnSpc>
                <a:spcPct val="90000"/>
              </a:lnSpc>
            </a:pPr>
            <a:r>
              <a:rPr lang="en-US" altLang="en-US" sz="2800" dirty="0" smtClean="0">
                <a:solidFill>
                  <a:schemeClr val="bg2"/>
                </a:solidFill>
                <a:ea typeface="ＭＳ Ｐゴシック" pitchFamily="34" charset="-128"/>
              </a:rPr>
              <a:t>Window Period:  inability to detect HIV during early infection</a:t>
            </a:r>
          </a:p>
          <a:p>
            <a:pPr>
              <a:lnSpc>
                <a:spcPct val="90000"/>
              </a:lnSpc>
            </a:pPr>
            <a:endParaRPr lang="en-US" altLang="en-US" sz="2800" dirty="0" smtClean="0">
              <a:solidFill>
                <a:schemeClr val="bg2"/>
              </a:solidFill>
              <a:ea typeface="ＭＳ Ｐゴシック" pitchFamily="34" charset="-128"/>
            </a:endParaRPr>
          </a:p>
          <a:p>
            <a:pPr lvl="1">
              <a:lnSpc>
                <a:spcPct val="90000"/>
              </a:lnSpc>
            </a:pPr>
            <a:r>
              <a:rPr lang="en-US" altLang="en-US" dirty="0" smtClean="0">
                <a:solidFill>
                  <a:schemeClr val="bg2"/>
                </a:solidFill>
                <a:ea typeface="ＭＳ Ｐゴシック" pitchFamily="34" charset="-128"/>
              </a:rPr>
              <a:t>1</a:t>
            </a:r>
            <a:r>
              <a:rPr lang="en-US" altLang="en-US" baseline="30000" dirty="0" smtClean="0">
                <a:solidFill>
                  <a:schemeClr val="bg2"/>
                </a:solidFill>
                <a:ea typeface="ＭＳ Ｐゴシック" pitchFamily="34" charset="-128"/>
              </a:rPr>
              <a:t>st</a:t>
            </a:r>
            <a:r>
              <a:rPr lang="en-US" altLang="en-US" dirty="0" smtClean="0">
                <a:solidFill>
                  <a:schemeClr val="bg2"/>
                </a:solidFill>
                <a:ea typeface="ＭＳ Ｐゴシック" pitchFamily="34" charset="-128"/>
              </a:rPr>
              <a:t> generation ELISA assays:  2.1 months</a:t>
            </a:r>
          </a:p>
          <a:p>
            <a:pPr lvl="1">
              <a:lnSpc>
                <a:spcPct val="90000"/>
              </a:lnSpc>
            </a:pPr>
            <a:r>
              <a:rPr lang="en-US" altLang="en-US" dirty="0" smtClean="0">
                <a:solidFill>
                  <a:schemeClr val="bg2"/>
                </a:solidFill>
                <a:ea typeface="ＭＳ Ｐゴシック" pitchFamily="34" charset="-128"/>
              </a:rPr>
              <a:t>2</a:t>
            </a:r>
            <a:r>
              <a:rPr lang="en-US" altLang="en-US" baseline="30000" dirty="0" smtClean="0">
                <a:solidFill>
                  <a:schemeClr val="bg2"/>
                </a:solidFill>
                <a:ea typeface="ＭＳ Ｐゴシック" pitchFamily="34" charset="-128"/>
              </a:rPr>
              <a:t>nd</a:t>
            </a:r>
            <a:r>
              <a:rPr lang="en-US" altLang="en-US" dirty="0" smtClean="0">
                <a:solidFill>
                  <a:schemeClr val="bg2"/>
                </a:solidFill>
                <a:ea typeface="ＭＳ Ｐゴシック" pitchFamily="34" charset="-128"/>
              </a:rPr>
              <a:t> generation :  6 weeks</a:t>
            </a:r>
          </a:p>
          <a:p>
            <a:pPr lvl="1">
              <a:lnSpc>
                <a:spcPct val="90000"/>
              </a:lnSpc>
            </a:pPr>
            <a:r>
              <a:rPr lang="en-US" altLang="en-US" dirty="0" smtClean="0">
                <a:solidFill>
                  <a:schemeClr val="bg2"/>
                </a:solidFill>
                <a:ea typeface="ＭＳ Ｐゴシック" pitchFamily="34" charset="-128"/>
              </a:rPr>
              <a:t>3rd generation:  22 days</a:t>
            </a:r>
          </a:p>
          <a:p>
            <a:pPr lvl="1">
              <a:lnSpc>
                <a:spcPct val="90000"/>
              </a:lnSpc>
            </a:pPr>
            <a:endParaRPr lang="en-US" altLang="en-US" dirty="0" smtClean="0">
              <a:solidFill>
                <a:schemeClr val="bg2"/>
              </a:solidFill>
              <a:ea typeface="ＭＳ Ｐゴシック" pitchFamily="34" charset="-128"/>
            </a:endParaRPr>
          </a:p>
          <a:p>
            <a:pPr lvl="1">
              <a:lnSpc>
                <a:spcPct val="90000"/>
              </a:lnSpc>
            </a:pPr>
            <a:r>
              <a:rPr lang="en-US" altLang="en-US" dirty="0" smtClean="0">
                <a:solidFill>
                  <a:schemeClr val="bg2"/>
                </a:solidFill>
                <a:ea typeface="ＭＳ Ｐゴシック" pitchFamily="34" charset="-128"/>
              </a:rPr>
              <a:t>4th generation (+ antigen detection):  16 days</a:t>
            </a:r>
          </a:p>
          <a:p>
            <a:pPr lvl="1">
              <a:lnSpc>
                <a:spcPct val="90000"/>
              </a:lnSpc>
            </a:pPr>
            <a:endParaRPr lang="en-US" altLang="en-US" dirty="0" smtClean="0">
              <a:solidFill>
                <a:schemeClr val="bg2"/>
              </a:solidFill>
              <a:ea typeface="ＭＳ Ｐゴシック" pitchFamily="34" charset="-128"/>
            </a:endParaRPr>
          </a:p>
          <a:p>
            <a:pPr lvl="1">
              <a:lnSpc>
                <a:spcPct val="90000"/>
              </a:lnSpc>
            </a:pPr>
            <a:r>
              <a:rPr lang="en-US" altLang="en-US" dirty="0" smtClean="0">
                <a:solidFill>
                  <a:schemeClr val="bg2"/>
                </a:solidFill>
                <a:ea typeface="ＭＳ Ｐゴシック" pitchFamily="34" charset="-128"/>
              </a:rPr>
              <a:t>Nucleic acid testing (NAAT):  12 days</a:t>
            </a:r>
          </a:p>
          <a:p>
            <a:pPr lvl="1">
              <a:lnSpc>
                <a:spcPct val="90000"/>
              </a:lnSpc>
            </a:pPr>
            <a:endParaRPr lang="en-US" altLang="en-US" dirty="0" smtClean="0">
              <a:solidFill>
                <a:schemeClr val="bg2"/>
              </a:solidFill>
              <a:ea typeface="ＭＳ Ｐゴシック" pitchFamily="34" charset="-128"/>
            </a:endParaRPr>
          </a:p>
          <a:p>
            <a:pPr lvl="1">
              <a:lnSpc>
                <a:spcPct val="90000"/>
              </a:lnSpc>
            </a:pPr>
            <a:r>
              <a:rPr lang="en-US" altLang="en-US" dirty="0" smtClean="0">
                <a:solidFill>
                  <a:schemeClr val="bg2"/>
                </a:solidFill>
                <a:ea typeface="ＭＳ Ｐゴシック" pitchFamily="34" charset="-128"/>
              </a:rPr>
              <a:t>Can take up to 6 months to develop HIV antibody; most develop Ab by 6 weeks, almost all by 3 months</a:t>
            </a:r>
          </a:p>
          <a:p>
            <a:endParaRPr lang="en-US" altLang="en-US" dirty="0" smtClean="0">
              <a:ea typeface="ＭＳ Ｐゴシック" pitchFamily="34" charset="-128"/>
            </a:endParaRPr>
          </a:p>
          <a:p>
            <a:r>
              <a:rPr lang="en-US" altLang="en-US" dirty="0" smtClean="0">
                <a:solidFill>
                  <a:schemeClr val="bg2"/>
                </a:solidFill>
                <a:ea typeface="ＭＳ Ｐゴシック" pitchFamily="34" charset="-128"/>
              </a:rPr>
              <a:t>Antibody test</a:t>
            </a:r>
          </a:p>
          <a:p>
            <a:endParaRPr lang="en-US" altLang="en-US" dirty="0" smtClean="0">
              <a:solidFill>
                <a:schemeClr val="bg2"/>
              </a:solidFill>
              <a:ea typeface="ＭＳ Ｐゴシック" pitchFamily="34" charset="-128"/>
            </a:endParaRPr>
          </a:p>
          <a:p>
            <a:r>
              <a:rPr lang="en-US" altLang="en-US" dirty="0" smtClean="0">
                <a:solidFill>
                  <a:schemeClr val="bg2"/>
                </a:solidFill>
                <a:ea typeface="ＭＳ Ｐゴシック" pitchFamily="34" charset="-128"/>
              </a:rPr>
              <a:t>	ELISA – 6 months</a:t>
            </a:r>
          </a:p>
          <a:p>
            <a:r>
              <a:rPr lang="en-US" altLang="en-US" dirty="0" smtClean="0">
                <a:solidFill>
                  <a:schemeClr val="bg2"/>
                </a:solidFill>
                <a:ea typeface="ＭＳ Ｐゴシック" pitchFamily="34" charset="-128"/>
              </a:rPr>
              <a:t>	</a:t>
            </a:r>
          </a:p>
          <a:p>
            <a:r>
              <a:rPr lang="en-US" altLang="en-US" dirty="0" smtClean="0">
                <a:solidFill>
                  <a:schemeClr val="bg2"/>
                </a:solidFill>
                <a:ea typeface="ＭＳ Ｐゴシック" pitchFamily="34" charset="-128"/>
              </a:rPr>
              <a:t>	rapid test – 3 months (6 weeks)</a:t>
            </a:r>
          </a:p>
          <a:p>
            <a:endParaRPr lang="en-US" altLang="en-US" dirty="0" smtClean="0">
              <a:solidFill>
                <a:schemeClr val="bg2"/>
              </a:solidFill>
              <a:ea typeface="ＭＳ Ｐゴシック" pitchFamily="34" charset="-128"/>
            </a:endParaRPr>
          </a:p>
          <a:p>
            <a:r>
              <a:rPr lang="en-US" altLang="en-US" dirty="0" err="1" smtClean="0">
                <a:solidFill>
                  <a:schemeClr val="bg2"/>
                </a:solidFill>
                <a:ea typeface="ＭＳ Ｐゴシック" pitchFamily="34" charset="-128"/>
              </a:rPr>
              <a:t>Virological</a:t>
            </a:r>
            <a:r>
              <a:rPr lang="en-US" altLang="en-US" dirty="0" smtClean="0">
                <a:solidFill>
                  <a:schemeClr val="bg2"/>
                </a:solidFill>
                <a:ea typeface="ＭＳ Ｐゴシック" pitchFamily="34" charset="-128"/>
              </a:rPr>
              <a:t> test (NAT):  1 month (4-6 weeks)</a:t>
            </a:r>
          </a:p>
          <a:p>
            <a:endParaRPr lang="en-US" altLang="en-US" dirty="0" smtClean="0">
              <a:ea typeface="ＭＳ Ｐゴシック" pitchFamily="34" charset="-128"/>
            </a:endParaRPr>
          </a:p>
          <a:p>
            <a:pPr eaLnBrk="1" hangingPunct="1"/>
            <a:endParaRPr lang="en-US" altLang="en-US" dirty="0"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fld id="{A54B081C-11A7-4A35-99DF-3CBCE3C236BB}" type="slidenum">
              <a:rPr lang="en-US" altLang="en-US" sz="1200"/>
              <a:pPr algn="r" defTabSz="914400" eaLnBrk="1" hangingPunct="1"/>
              <a:t>53</a:t>
            </a:fld>
            <a:endParaRPr lang="en-US" altLang="en-US" sz="1200"/>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defTabSz="914400" eaLnBrk="1" hangingPunct="1"/>
            <a:r>
              <a:rPr lang="en-US" altLang="en-US" dirty="0" smtClean="0">
                <a:ea typeface="ＭＳ Ｐゴシック" pitchFamily="34" charset="-128"/>
              </a:rPr>
              <a:t>AIDS indicator: stage 4, PCP, </a:t>
            </a:r>
            <a:r>
              <a:rPr lang="en-US" altLang="en-US" dirty="0" err="1" smtClean="0">
                <a:ea typeface="ＭＳ Ｐゴシック" pitchFamily="34" charset="-128"/>
              </a:rPr>
              <a:t>cryptococcal</a:t>
            </a:r>
            <a:r>
              <a:rPr lang="en-US" altLang="en-US" dirty="0" smtClean="0">
                <a:ea typeface="ＭＳ Ｐゴシック" pitchFamily="34" charset="-128"/>
              </a:rPr>
              <a:t> meningitis, HIV wasting, KS, </a:t>
            </a:r>
            <a:r>
              <a:rPr lang="en-US" altLang="en-US" dirty="0" err="1" smtClean="0">
                <a:ea typeface="ＭＳ Ｐゴシック" pitchFamily="34" charset="-128"/>
              </a:rPr>
              <a:t>extrapulmonary</a:t>
            </a:r>
            <a:r>
              <a:rPr lang="en-US" altLang="en-US" dirty="0" smtClean="0">
                <a:ea typeface="ＭＳ Ｐゴシック" pitchFamily="34" charset="-128"/>
              </a:rPr>
              <a:t> TB.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Eligible to start </a:t>
            </a:r>
            <a:r>
              <a:rPr lang="en-US" dirty="0" err="1" smtClean="0"/>
              <a:t>arvs</a:t>
            </a:r>
            <a:r>
              <a:rPr lang="en-US" dirty="0" smtClean="0"/>
              <a:t> </a:t>
            </a:r>
          </a:p>
          <a:p>
            <a:r>
              <a:rPr lang="en-US" dirty="0" smtClean="0"/>
              <a:t>All &lt; 1 year of age</a:t>
            </a:r>
          </a:p>
          <a:p>
            <a:r>
              <a:rPr lang="en-US" dirty="0" smtClean="0"/>
              <a:t>Age 2-5:</a:t>
            </a:r>
            <a:r>
              <a:rPr lang="en-US" baseline="0" dirty="0" smtClean="0"/>
              <a:t>  &lt; 25% or 750</a:t>
            </a:r>
            <a:endParaRPr lang="en-US" dirty="0"/>
          </a:p>
        </p:txBody>
      </p:sp>
      <p:sp>
        <p:nvSpPr>
          <p:cNvPr id="4" name="Slide Number Placeholder 3"/>
          <p:cNvSpPr>
            <a:spLocks noGrp="1"/>
          </p:cNvSpPr>
          <p:nvPr>
            <p:ph type="sldNum" sz="quarter" idx="10"/>
          </p:nvPr>
        </p:nvSpPr>
        <p:spPr/>
        <p:txBody>
          <a:bodyPr/>
          <a:lstStyle/>
          <a:p>
            <a:fld id="{52E1EF0B-A4CA-4DD5-A4D1-22396EE39894}" type="slidenum">
              <a:rPr lang="en-US" smtClean="0"/>
              <a:pPr/>
              <a:t>56</a:t>
            </a:fld>
            <a:endParaRPr lang="en-US"/>
          </a:p>
        </p:txBody>
      </p:sp>
    </p:spTree>
    <p:extLst>
      <p:ext uri="{BB962C8B-B14F-4D97-AF65-F5344CB8AC3E}">
        <p14:creationId xmlns:p14="http://schemas.microsoft.com/office/powerpoint/2010/main" val="132377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defTabSz="914400"/>
            <a:r>
              <a:rPr lang="en-US" altLang="en-US" smtClean="0">
                <a:ea typeface="ＭＳ Ｐゴシック" pitchFamily="34" charset="-128"/>
              </a:rPr>
              <a:t>80% of infants who looked well at 6 weeks needed arvs by 5-6 months. </a:t>
            </a:r>
          </a:p>
          <a:p>
            <a:pPr defTabSz="914400"/>
            <a:r>
              <a:rPr lang="en-US" altLang="en-US" smtClean="0">
                <a:ea typeface="ＭＳ Ｐゴシック" pitchFamily="34" charset="-128"/>
              </a:rPr>
              <a:t>No clinical algorithm that is highly sens/specific for infants</a:t>
            </a:r>
          </a:p>
        </p:txBody>
      </p:sp>
      <p:sp>
        <p:nvSpPr>
          <p:cNvPr id="125956"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fld id="{4A46E527-8A47-40FF-8E8B-85E9E9899D43}" type="slidenum">
              <a:rPr lang="en-US" altLang="en-US" sz="1200"/>
              <a:pPr algn="r" defTabSz="914400" eaLnBrk="1" hangingPunct="1"/>
              <a:t>60</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defTabSz="914400"/>
            <a:r>
              <a:rPr lang="en-US" altLang="en-US" smtClean="0">
                <a:ea typeface="ＭＳ Ｐゴシック" pitchFamily="34" charset="-128"/>
              </a:rPr>
              <a:t>Persistent swollen or enlarge lymph nodes &gt;1 cm at 2+ non-contiguous sites, excluding inguinal, without known cause</a:t>
            </a:r>
          </a:p>
        </p:txBody>
      </p:sp>
      <p:sp>
        <p:nvSpPr>
          <p:cNvPr id="128004"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fld id="{19679BD5-FCD6-4744-B87B-E320CF8A7B5B}" type="slidenum">
              <a:rPr lang="en-US" altLang="en-US" sz="1200"/>
              <a:pPr algn="r" defTabSz="914400" eaLnBrk="1" hangingPunct="1"/>
              <a:t>62</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AIDS-related deaths</a:t>
            </a:r>
          </a:p>
          <a:p>
            <a:endParaRPr lang="en-US" dirty="0" smtClean="0"/>
          </a:p>
          <a:p>
            <a:r>
              <a:rPr lang="en-US" altLang="en-US" dirty="0" smtClean="0">
                <a:ea typeface="ＭＳ Ｐゴシック" pitchFamily="34" charset="-128"/>
              </a:rPr>
              <a:t>HIV: 2.5 million infections/year  </a:t>
            </a:r>
            <a:r>
              <a:rPr lang="en-US" altLang="en-US" dirty="0" smtClean="0">
                <a:ea typeface="ＭＳ Ｐゴシック" pitchFamily="34" charset="-128"/>
                <a:sym typeface="Wingdings" pitchFamily="2" charset="2"/>
              </a:rPr>
              <a:t>  7000/day; 1.7 million deaths per year</a:t>
            </a:r>
            <a:endParaRPr lang="en-US" altLang="en-US" dirty="0" smtClean="0">
              <a:ea typeface="ＭＳ Ｐゴシック" pitchFamily="34" charset="-128"/>
            </a:endParaRPr>
          </a:p>
          <a:p>
            <a:r>
              <a:rPr lang="en-US" altLang="en-US" dirty="0" smtClean="0">
                <a:ea typeface="ＭＳ Ｐゴシック" pitchFamily="34" charset="-128"/>
              </a:rPr>
              <a:t>TB</a:t>
            </a:r>
          </a:p>
          <a:p>
            <a:r>
              <a:rPr lang="en-US" altLang="en-US" dirty="0" smtClean="0">
                <a:ea typeface="ＭＳ Ｐゴシック" pitchFamily="34" charset="-128"/>
              </a:rPr>
              <a:t>2010:  8.8 million new TB cases, 1.4 million deaths</a:t>
            </a:r>
          </a:p>
          <a:p>
            <a:r>
              <a:rPr lang="en-US" altLang="en-US" dirty="0" smtClean="0">
                <a:ea typeface="ＭＳ Ｐゴシック" pitchFamily="34" charset="-128"/>
              </a:rPr>
              <a:t>Malaria:</a:t>
            </a:r>
          </a:p>
          <a:p>
            <a:r>
              <a:rPr lang="en-US" altLang="en-US" dirty="0" smtClean="0">
                <a:ea typeface="ＭＳ Ｐゴシック" pitchFamily="34" charset="-128"/>
              </a:rPr>
              <a:t>2010:  216 million cases; 655,000 deaths</a:t>
            </a:r>
          </a:p>
          <a:p>
            <a:r>
              <a:rPr lang="en-US" dirty="0" err="1" smtClean="0"/>
              <a:t>ths</a:t>
            </a:r>
            <a:r>
              <a:rPr lang="en-US" dirty="0" smtClean="0"/>
              <a:t> peaked later: 2004-2005</a:t>
            </a:r>
          </a:p>
          <a:p>
            <a:endParaRPr lang="en-US" dirty="0" smtClean="0"/>
          </a:p>
          <a:p>
            <a:r>
              <a:rPr lang="en-US" dirty="0" smtClean="0"/>
              <a:t>2014:  2 million cases</a:t>
            </a:r>
          </a:p>
          <a:p>
            <a:r>
              <a:rPr lang="en-US" dirty="0" smtClean="0"/>
              <a:t>1.2 million deaths</a:t>
            </a:r>
            <a:endParaRPr lang="en-US" dirty="0"/>
          </a:p>
        </p:txBody>
      </p:sp>
      <p:sp>
        <p:nvSpPr>
          <p:cNvPr id="4" name="Slide Number Placeholder 3"/>
          <p:cNvSpPr>
            <a:spLocks noGrp="1"/>
          </p:cNvSpPr>
          <p:nvPr>
            <p:ph type="sldNum" sz="quarter" idx="10"/>
          </p:nvPr>
        </p:nvSpPr>
        <p:spPr/>
        <p:txBody>
          <a:bodyPr/>
          <a:lstStyle/>
          <a:p>
            <a:fld id="{52E1EF0B-A4CA-4DD5-A4D1-22396EE39894}" type="slidenum">
              <a:rPr lang="en-US" smtClean="0"/>
              <a:pPr/>
              <a:t>5</a:t>
            </a:fld>
            <a:endParaRPr lang="en-US"/>
          </a:p>
        </p:txBody>
      </p:sp>
    </p:spTree>
    <p:extLst>
      <p:ext uri="{BB962C8B-B14F-4D97-AF65-F5344CB8AC3E}">
        <p14:creationId xmlns:p14="http://schemas.microsoft.com/office/powerpoint/2010/main" val="36935662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E1EF0B-A4CA-4DD5-A4D1-22396EE39894}" type="slidenum">
              <a:rPr lang="en-US" smtClean="0"/>
              <a:pPr/>
              <a:t>7</a:t>
            </a:fld>
            <a:endParaRPr lang="en-US"/>
          </a:p>
        </p:txBody>
      </p:sp>
    </p:spTree>
    <p:extLst>
      <p:ext uri="{BB962C8B-B14F-4D97-AF65-F5344CB8AC3E}">
        <p14:creationId xmlns:p14="http://schemas.microsoft.com/office/powerpoint/2010/main" val="26997618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Name changed in 1999</a:t>
            </a:r>
          </a:p>
          <a:p>
            <a:r>
              <a:rPr lang="en-US" altLang="en-US" smtClean="0">
                <a:ea typeface="ＭＳ Ｐゴシック" pitchFamily="34" charset="-128"/>
              </a:rPr>
              <a:t>Mortality 60% if resp failure is present</a:t>
            </a:r>
          </a:p>
          <a:p>
            <a:endParaRPr lang="en-US" altLang="en-US" smtClean="0">
              <a:ea typeface="ＭＳ Ｐゴシック" pitchFamily="34" charset="-128"/>
            </a:endParaRPr>
          </a:p>
          <a:p>
            <a:endParaRPr lang="en-US" altLang="en-US" smtClean="0">
              <a:ea typeface="ＭＳ Ｐゴシック" pitchFamily="34" charset="-128"/>
            </a:endParaRPr>
          </a:p>
          <a:p>
            <a:endParaRPr lang="en-US" altLang="en-US" smtClean="0">
              <a:ea typeface="ＭＳ Ｐゴシック" pitchFamily="34" charset="-128"/>
            </a:endParaRPr>
          </a:p>
          <a:p>
            <a:endParaRPr lang="en-US" altLang="en-US" smtClean="0">
              <a:ea typeface="ＭＳ Ｐゴシック" pitchFamily="34" charset="-128"/>
            </a:endParaRPr>
          </a:p>
          <a:p>
            <a:r>
              <a:rPr lang="en-US" altLang="en-US" smtClean="0">
                <a:ea typeface="ＭＳ Ｐゴシック" pitchFamily="34" charset="-128"/>
              </a:rPr>
              <a:t>Immunocompetent infants – asymptomatic or mild respiratory symptoms</a:t>
            </a:r>
          </a:p>
          <a:p>
            <a:r>
              <a:rPr lang="en-US" altLang="en-US" smtClean="0">
                <a:ea typeface="ＭＳ Ｐゴシック" pitchFamily="34" charset="-128"/>
              </a:rPr>
              <a:t>Median age for PCP between 6 to 9 months of age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fld id="{DB6743AA-9B32-4CBE-98E7-7ED14FA321C4}" type="slidenum">
              <a:rPr lang="en-US" altLang="en-US" sz="1200"/>
              <a:pPr algn="r" defTabSz="914400" eaLnBrk="1" hangingPunct="1"/>
              <a:t>89</a:t>
            </a:fld>
            <a:endParaRPr lang="en-US" altLang="en-US" sz="1200"/>
          </a:p>
        </p:txBody>
      </p:sp>
      <p:sp>
        <p:nvSpPr>
          <p:cNvPr id="150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defTabSz="914400" eaLnBrk="1" hangingPunct="1"/>
            <a:endParaRPr lang="en-US" altLang="en-US" smtClean="0">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fld id="{911AAE04-77E2-45CB-9FA1-956A78713BE0}" type="slidenum">
              <a:rPr lang="en-US" altLang="en-US" sz="1200"/>
              <a:pPr algn="r" defTabSz="914400" eaLnBrk="1" hangingPunct="1"/>
              <a:t>91</a:t>
            </a:fld>
            <a:endParaRPr lang="en-US" altLang="en-US" sz="1200"/>
          </a:p>
        </p:txBody>
      </p:sp>
      <p:sp>
        <p:nvSpPr>
          <p:cNvPr id="1515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defTabSz="914400" eaLnBrk="1" hangingPunct="1"/>
            <a:endParaRPr lang="en-US" altLang="en-US" smtClean="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r" defTabSz="914400" eaLnBrk="1" hangingPunct="1"/>
            <a:fld id="{91A6C595-30D5-4B5C-980E-344C0B15E25C}" type="slidenum">
              <a:rPr lang="en-US" altLang="en-US" sz="1200"/>
              <a:pPr algn="r" defTabSz="914400" eaLnBrk="1" hangingPunct="1"/>
              <a:t>92</a:t>
            </a:fld>
            <a:endParaRPr lang="en-US" altLang="en-US" sz="1200"/>
          </a:p>
        </p:txBody>
      </p:sp>
      <p:sp>
        <p:nvSpPr>
          <p:cNvPr id="152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8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marL="228600" indent="-228600" defTabSz="914400" eaLnBrk="1" hangingPunct="1">
              <a:lnSpc>
                <a:spcPct val="80000"/>
              </a:lnSpc>
            </a:pPr>
            <a:r>
              <a:rPr lang="en-US" altLang="en-US" sz="800" smtClean="0">
                <a:ea typeface="ＭＳ Ｐゴシック" pitchFamily="34" charset="-128"/>
              </a:rPr>
              <a:t>16 month old female, presumed HIV positive by 2 rapid tests.  </a:t>
            </a:r>
          </a:p>
          <a:p>
            <a:pPr marL="228600" indent="-228600" defTabSz="914400" eaLnBrk="1" hangingPunct="1">
              <a:lnSpc>
                <a:spcPct val="80000"/>
              </a:lnSpc>
            </a:pPr>
            <a:r>
              <a:rPr lang="en-US" altLang="en-US" sz="800" smtClean="0">
                <a:ea typeface="ＭＳ Ｐゴシック" pitchFamily="34" charset="-128"/>
              </a:rPr>
              <a:t>First visit 27/9 with thrush, gastro, pneumo.  </a:t>
            </a:r>
          </a:p>
          <a:p>
            <a:pPr marL="228600" indent="-228600" defTabSz="914400" eaLnBrk="1" hangingPunct="1">
              <a:lnSpc>
                <a:spcPct val="80000"/>
              </a:lnSpc>
            </a:pPr>
            <a:r>
              <a:rPr lang="en-US" altLang="en-US" sz="800" smtClean="0">
                <a:ea typeface="ＭＳ Ｐゴシック" pitchFamily="34" charset="-128"/>
              </a:rPr>
              <a:t>Mild malnutrition, 85% wt for ht, wt 8.4 kg</a:t>
            </a:r>
          </a:p>
          <a:p>
            <a:pPr marL="228600" indent="-228600" defTabSz="914400" eaLnBrk="1" hangingPunct="1">
              <a:lnSpc>
                <a:spcPct val="80000"/>
              </a:lnSpc>
            </a:pPr>
            <a:r>
              <a:rPr lang="en-US" altLang="en-US" sz="800" smtClean="0">
                <a:ea typeface="ＭＳ Ｐゴシック" pitchFamily="34" charset="-128"/>
              </a:rPr>
              <a:t>Labs: CD4 388 (12.4%)</a:t>
            </a:r>
          </a:p>
          <a:p>
            <a:pPr marL="228600" indent="-228600" defTabSz="914400" eaLnBrk="1" hangingPunct="1">
              <a:lnSpc>
                <a:spcPct val="80000"/>
              </a:lnSpc>
            </a:pPr>
            <a:r>
              <a:rPr lang="en-US" altLang="en-US" sz="800" smtClean="0">
                <a:ea typeface="ＭＳ Ｐゴシック" pitchFamily="34" charset="-128"/>
              </a:rPr>
              <a:t>24/10:1 month later, start ARVS: d4T, 3TC, NVP.  D4T started due to anemia.</a:t>
            </a:r>
          </a:p>
          <a:p>
            <a:pPr marL="228600" indent="-228600" defTabSz="914400" eaLnBrk="1" hangingPunct="1">
              <a:lnSpc>
                <a:spcPct val="80000"/>
              </a:lnSpc>
            </a:pPr>
            <a:r>
              <a:rPr lang="en-US" altLang="en-US" sz="800" smtClean="0">
                <a:ea typeface="ＭＳ Ｐゴシック" pitchFamily="34" charset="-128"/>
              </a:rPr>
              <a:t>Rash, followed LFTS, stabilized.</a:t>
            </a:r>
          </a:p>
          <a:p>
            <a:pPr marL="228600" indent="-228600" defTabSz="914400" eaLnBrk="1" hangingPunct="1">
              <a:lnSpc>
                <a:spcPct val="80000"/>
              </a:lnSpc>
            </a:pPr>
            <a:r>
              <a:rPr lang="en-US" altLang="en-US" sz="800" smtClean="0">
                <a:ea typeface="ＭＳ Ｐゴシック" pitchFamily="34" charset="-128"/>
              </a:rPr>
              <a:t>Complex social situation: mother and child positive, father is negative, when in past father was being blamed for being promiscuous.  Now PGM does not know that father is negative.  PGM is not on good terms with mother, and if she finds out that father is negative and mother and baby are positive, then she will likely not take care of child. </a:t>
            </a:r>
          </a:p>
          <a:p>
            <a:pPr marL="228600" indent="-228600" defTabSz="914400" eaLnBrk="1" hangingPunct="1">
              <a:lnSpc>
                <a:spcPct val="80000"/>
              </a:lnSpc>
            </a:pPr>
            <a:r>
              <a:rPr lang="en-US" altLang="en-US" sz="800" smtClean="0">
                <a:ea typeface="ＭＳ Ｐゴシック" pitchFamily="34" charset="-128"/>
              </a:rPr>
              <a:t>20/11 right buttock, arms, leg, scalp, purplish 0.5-1cm, nodular, firm lesions</a:t>
            </a:r>
          </a:p>
          <a:p>
            <a:pPr marL="228600" indent="-228600" defTabSz="914400" eaLnBrk="1" hangingPunct="1">
              <a:lnSpc>
                <a:spcPct val="80000"/>
              </a:lnSpc>
            </a:pPr>
            <a:r>
              <a:rPr lang="en-US" altLang="en-US" sz="800" smtClean="0">
                <a:ea typeface="ＭＳ Ｐゴシック" pitchFamily="34" charset="-128"/>
              </a:rPr>
              <a:t>5/12 – referred to MGH, who then referred to private hospital in joberg, Safrica</a:t>
            </a:r>
          </a:p>
          <a:p>
            <a:pPr marL="228600" indent="-228600" defTabSz="914400" eaLnBrk="1" hangingPunct="1">
              <a:lnSpc>
                <a:spcPct val="80000"/>
              </a:lnSpc>
            </a:pPr>
            <a:r>
              <a:rPr lang="en-US" altLang="en-US" sz="800" smtClean="0">
                <a:ea typeface="ＭＳ Ｐゴシック" pitchFamily="34" charset="-128"/>
              </a:rPr>
              <a:t>Called Nomvoyo on Saturday evening due to concern for running out of meds. </a:t>
            </a:r>
          </a:p>
          <a:p>
            <a:pPr marL="228600" indent="-228600" defTabSz="914400" eaLnBrk="1" hangingPunct="1">
              <a:lnSpc>
                <a:spcPct val="80000"/>
              </a:lnSpc>
            </a:pPr>
            <a:r>
              <a:rPr lang="en-US" altLang="en-US" sz="800" smtClean="0">
                <a:ea typeface="ＭＳ Ｐゴシック" pitchFamily="34" charset="-128"/>
              </a:rPr>
              <a:t>11/1- father came in to refill ARVs, pending biopsy, pt started on systemic chemotherapy, inpatient for 6 months (per father).  How will we provide ARVs and follow up?</a:t>
            </a:r>
          </a:p>
          <a:p>
            <a:pPr marL="228600" indent="-228600" defTabSz="914400" eaLnBrk="1" hangingPunct="1">
              <a:lnSpc>
                <a:spcPct val="80000"/>
              </a:lnSpc>
            </a:pPr>
            <a:r>
              <a:rPr lang="en-US" altLang="en-US" sz="800" smtClean="0">
                <a:ea typeface="ＭＳ Ｐゴシック" pitchFamily="34" charset="-128"/>
              </a:rPr>
              <a:t>d/w doctors.  She will instead receive systemic chemo every 4 weeks, to allow her to come to clinic for f/u and receive ARVs.  Pending full report.   Pt started to have swelling and lymphedema over right leg, indicating rapid progression and obstruction of the lymphatic system.  Thus used combo treatment. </a:t>
            </a:r>
          </a:p>
          <a:p>
            <a:pPr marL="228600" indent="-228600" defTabSz="914400" eaLnBrk="1" hangingPunct="1">
              <a:lnSpc>
                <a:spcPct val="80000"/>
              </a:lnSpc>
            </a:pPr>
            <a:r>
              <a:rPr lang="en-US" altLang="en-US" sz="800" smtClean="0">
                <a:ea typeface="ＭＳ Ｐゴシック" pitchFamily="34" charset="-128"/>
              </a:rPr>
              <a:t>Combo CTX: adriamycin (heart), bleomycin (lungs), and vincristine (brain) – received 1 course of chemo. </a:t>
            </a:r>
          </a:p>
          <a:p>
            <a:pPr marL="228600" indent="-228600" defTabSz="914400" eaLnBrk="1" hangingPunct="1">
              <a:lnSpc>
                <a:spcPct val="80000"/>
              </a:lnSpc>
            </a:pPr>
            <a:r>
              <a:rPr lang="en-US" altLang="en-US" sz="800" smtClean="0">
                <a:ea typeface="ＭＳ Ｐゴシック" pitchFamily="34" charset="-128"/>
              </a:rPr>
              <a:t>Literature:</a:t>
            </a:r>
          </a:p>
          <a:p>
            <a:pPr marL="228600" indent="-228600" defTabSz="914400" eaLnBrk="1" hangingPunct="1">
              <a:lnSpc>
                <a:spcPct val="80000"/>
              </a:lnSpc>
            </a:pPr>
            <a:r>
              <a:rPr lang="en-US" altLang="en-US" sz="800" smtClean="0">
                <a:ea typeface="ＭＳ Ｐゴシック" pitchFamily="34" charset="-128"/>
              </a:rPr>
              <a:t>Maternal fetal transmission of HHV8</a:t>
            </a:r>
          </a:p>
          <a:p>
            <a:pPr marL="228600" indent="-228600" defTabSz="914400" eaLnBrk="1" hangingPunct="1">
              <a:lnSpc>
                <a:spcPct val="80000"/>
              </a:lnSpc>
            </a:pPr>
            <a:r>
              <a:rPr lang="en-US" altLang="en-US" sz="800" smtClean="0">
                <a:ea typeface="ＭＳ Ｐゴシック" pitchFamily="34" charset="-128"/>
              </a:rPr>
              <a:t>Can spread to lungs</a:t>
            </a:r>
          </a:p>
          <a:p>
            <a:pPr marL="228600" indent="-228600" defTabSz="914400" eaLnBrk="1" hangingPunct="1">
              <a:lnSpc>
                <a:spcPct val="80000"/>
              </a:lnSpc>
            </a:pPr>
            <a:r>
              <a:rPr lang="en-US" altLang="en-US" sz="800" smtClean="0">
                <a:ea typeface="ＭＳ Ｐゴシック" pitchFamily="34" charset="-128"/>
              </a:rPr>
              <a:t>Mucous membrane, skin, lung, viscera, GI tract</a:t>
            </a:r>
          </a:p>
          <a:p>
            <a:pPr marL="228600" indent="-228600" defTabSz="914400" eaLnBrk="1" hangingPunct="1">
              <a:lnSpc>
                <a:spcPct val="80000"/>
              </a:lnSpc>
            </a:pPr>
            <a:r>
              <a:rPr lang="en-US" altLang="en-US" sz="800" smtClean="0">
                <a:ea typeface="ＭＳ Ｐゴシック" pitchFamily="34" charset="-128"/>
              </a:rPr>
              <a:t>Evaluation</a:t>
            </a:r>
          </a:p>
          <a:p>
            <a:pPr marL="228600" indent="-228600" defTabSz="914400" eaLnBrk="1" hangingPunct="1">
              <a:lnSpc>
                <a:spcPct val="80000"/>
              </a:lnSpc>
            </a:pPr>
            <a:r>
              <a:rPr lang="en-US" altLang="en-US" sz="800" smtClean="0">
                <a:ea typeface="ＭＳ Ｐゴシック" pitchFamily="34" charset="-128"/>
              </a:rPr>
              <a:t>Biopsy, scope (bronch/endo), ultrasound/CT</a:t>
            </a:r>
          </a:p>
          <a:p>
            <a:pPr marL="228600" indent="-228600" defTabSz="914400" eaLnBrk="1" hangingPunct="1">
              <a:lnSpc>
                <a:spcPct val="80000"/>
              </a:lnSpc>
            </a:pPr>
            <a:r>
              <a:rPr lang="en-US" altLang="en-US" sz="800" smtClean="0">
                <a:ea typeface="ＭＳ Ｐゴシック" pitchFamily="34" charset="-128"/>
              </a:rPr>
              <a:t>Case reports: 6 month old, 6 week old</a:t>
            </a:r>
          </a:p>
          <a:p>
            <a:pPr marL="228600" indent="-228600" defTabSz="914400" eaLnBrk="1" hangingPunct="1">
              <a:lnSpc>
                <a:spcPct val="80000"/>
              </a:lnSpc>
            </a:pPr>
            <a:r>
              <a:rPr lang="en-US" altLang="en-US" sz="800" smtClean="0">
                <a:ea typeface="ＭＳ Ｐゴシック" pitchFamily="34" charset="-128"/>
              </a:rPr>
              <a:t>Lesions started at 6 months up to 30 month in Tanzania – used CT to follow lung lesions</a:t>
            </a:r>
          </a:p>
          <a:p>
            <a:pPr marL="228600" indent="-228600" defTabSz="914400" eaLnBrk="1" hangingPunct="1">
              <a:lnSpc>
                <a:spcPct val="80000"/>
              </a:lnSpc>
            </a:pPr>
            <a:r>
              <a:rPr lang="en-US" altLang="en-US" sz="800" smtClean="0">
                <a:ea typeface="ＭＳ Ｐゴシック" pitchFamily="34" charset="-128"/>
              </a:rPr>
              <a:t>TX:</a:t>
            </a:r>
          </a:p>
          <a:p>
            <a:pPr marL="228600" indent="-228600" defTabSz="914400" eaLnBrk="1" hangingPunct="1">
              <a:lnSpc>
                <a:spcPct val="80000"/>
              </a:lnSpc>
            </a:pPr>
            <a:r>
              <a:rPr lang="en-US" altLang="en-US" sz="800" smtClean="0">
                <a:ea typeface="ＭＳ Ｐゴシック" pitchFamily="34" charset="-128"/>
              </a:rPr>
              <a:t>HAART – decrease in KS by 50 % alone</a:t>
            </a:r>
          </a:p>
          <a:p>
            <a:pPr marL="685800" lvl="1" indent="-228600" defTabSz="914400" eaLnBrk="1" hangingPunct="1">
              <a:lnSpc>
                <a:spcPct val="80000"/>
              </a:lnSpc>
            </a:pPr>
            <a:r>
              <a:rPr lang="en-US" altLang="en-US" sz="800" smtClean="0">
                <a:ea typeface="ＭＳ Ｐゴシック" pitchFamily="34" charset="-128"/>
              </a:rPr>
              <a:t>Kaletra protease inhibitors with anti-neoplastic qualities</a:t>
            </a:r>
          </a:p>
          <a:p>
            <a:pPr marL="228600" indent="-228600" defTabSz="914400" eaLnBrk="1" hangingPunct="1">
              <a:lnSpc>
                <a:spcPct val="80000"/>
              </a:lnSpc>
            </a:pPr>
            <a:r>
              <a:rPr lang="en-US" altLang="en-US" sz="800" smtClean="0">
                <a:ea typeface="ＭＳ Ｐゴシック" pitchFamily="34" charset="-128"/>
              </a:rPr>
              <a:t>CHEMO -  If no decrease in number of lesions, progresses quickly, use chemo</a:t>
            </a:r>
          </a:p>
          <a:p>
            <a:pPr marL="685800" lvl="1" indent="-228600" defTabSz="914400" eaLnBrk="1" hangingPunct="1">
              <a:lnSpc>
                <a:spcPct val="80000"/>
              </a:lnSpc>
            </a:pPr>
            <a:r>
              <a:rPr lang="en-US" altLang="en-US" sz="800" smtClean="0">
                <a:ea typeface="ＭＳ Ｐゴシック" pitchFamily="34" charset="-128"/>
              </a:rPr>
              <a:t>Local (radiation, intralesional, cryotherapy- especially for cosmetic, on face, topical retinoids)</a:t>
            </a:r>
          </a:p>
          <a:p>
            <a:pPr marL="685800" lvl="1" indent="-228600" defTabSz="914400" eaLnBrk="1" hangingPunct="1">
              <a:lnSpc>
                <a:spcPct val="80000"/>
              </a:lnSpc>
            </a:pPr>
            <a:r>
              <a:rPr lang="en-US" altLang="en-US" sz="800" smtClean="0">
                <a:ea typeface="ＭＳ Ｐゴシック" pitchFamily="34" charset="-128"/>
              </a:rPr>
              <a:t>Systemic – single, combination (combo ABV in literature reported q2wks)</a:t>
            </a:r>
          </a:p>
          <a:p>
            <a:pPr marL="228600" indent="-228600" defTabSz="914400" eaLnBrk="1" hangingPunct="1">
              <a:lnSpc>
                <a:spcPct val="80000"/>
              </a:lnSpc>
            </a:pPr>
            <a:r>
              <a:rPr lang="en-US" altLang="en-US" sz="800" smtClean="0">
                <a:ea typeface="ＭＳ Ｐゴシック" pitchFamily="34" charset="-128"/>
              </a:rPr>
              <a:t>Liposomal – new targeted meds to the tumor sites. </a:t>
            </a:r>
          </a:p>
          <a:p>
            <a:pPr marL="228600" indent="-228600" defTabSz="914400" eaLnBrk="1" hangingPunct="1">
              <a:lnSpc>
                <a:spcPct val="80000"/>
              </a:lnSpc>
            </a:pPr>
            <a:r>
              <a:rPr lang="en-US" altLang="en-US" sz="800" smtClean="0">
                <a:ea typeface="ＭＳ Ｐゴシック" pitchFamily="34" charset="-128"/>
              </a:rPr>
              <a:t>At MGH –</a:t>
            </a:r>
          </a:p>
          <a:p>
            <a:pPr marL="228600" indent="-228600" defTabSz="914400" eaLnBrk="1" hangingPunct="1">
              <a:lnSpc>
                <a:spcPct val="80000"/>
              </a:lnSpc>
            </a:pPr>
            <a:r>
              <a:rPr lang="en-US" altLang="en-US" sz="800" smtClean="0">
                <a:ea typeface="ＭＳ Ｐゴシック" pitchFamily="34" charset="-128"/>
              </a:rPr>
              <a:t>Tuesday at MGH is KS clinic, run by the Italian doctors.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p:cNvSpPr>
            <a:spLocks noGrp="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Pentalogy of Cantrell</a:t>
            </a:r>
          </a:p>
          <a:p>
            <a:r>
              <a:rPr lang="en-US" altLang="en-US" smtClean="0">
                <a:ea typeface="ＭＳ Ｐゴシック" pitchFamily="34" charset="-128"/>
                <a:hlinkClick r:id="rId3"/>
              </a:rPr>
              <a:t>Omphalocele</a:t>
            </a:r>
            <a:r>
              <a:rPr lang="en-US" altLang="en-US" smtClean="0">
                <a:ea typeface="ＭＳ Ｐゴシック" pitchFamily="34" charset="-128"/>
              </a:rPr>
              <a:t>,  Anterior </a:t>
            </a:r>
            <a:r>
              <a:rPr lang="en-US" altLang="en-US" smtClean="0">
                <a:ea typeface="ＭＳ Ｐゴシック" pitchFamily="34" charset="-128"/>
                <a:hlinkClick r:id="rId4"/>
              </a:rPr>
              <a:t>diaphragmatic hernia</a:t>
            </a:r>
            <a:r>
              <a:rPr lang="en-US" altLang="en-US" smtClean="0">
                <a:ea typeface="ＭＳ Ｐゴシック" pitchFamily="34" charset="-128"/>
              </a:rPr>
              <a:t> , </a:t>
            </a:r>
            <a:r>
              <a:rPr lang="en-US" altLang="en-US" smtClean="0">
                <a:ea typeface="ＭＳ Ｐゴシック" pitchFamily="34" charset="-128"/>
                <a:hlinkClick r:id="rId5" tooltip="Human sternum"/>
              </a:rPr>
              <a:t>Sternal</a:t>
            </a:r>
            <a:r>
              <a:rPr lang="en-US" altLang="en-US" smtClean="0">
                <a:ea typeface="ＭＳ Ｐゴシック" pitchFamily="34" charset="-128"/>
              </a:rPr>
              <a:t> cleft ,</a:t>
            </a:r>
            <a:r>
              <a:rPr lang="en-US" altLang="en-US" smtClean="0">
                <a:ea typeface="ＭＳ Ｐゴシック" pitchFamily="34" charset="-128"/>
                <a:hlinkClick r:id="rId6"/>
              </a:rPr>
              <a:t>Ectopia cordis</a:t>
            </a:r>
            <a:r>
              <a:rPr lang="en-US" altLang="en-US" smtClean="0">
                <a:ea typeface="ＭＳ Ｐゴシック" pitchFamily="34" charset="-128"/>
              </a:rPr>
              <a:t> ,Intracardiac defect: either a </a:t>
            </a:r>
            <a:r>
              <a:rPr lang="en-US" altLang="en-US" smtClean="0">
                <a:ea typeface="ＭＳ Ｐゴシック" pitchFamily="34" charset="-128"/>
                <a:hlinkClick r:id="rId7"/>
              </a:rPr>
              <a:t>ventricular septal defect</a:t>
            </a:r>
            <a:r>
              <a:rPr lang="en-US" altLang="en-US" smtClean="0">
                <a:ea typeface="ＭＳ Ｐゴシック" pitchFamily="34" charset="-128"/>
              </a:rPr>
              <a:t> or a </a:t>
            </a:r>
            <a:r>
              <a:rPr lang="en-US" altLang="en-US" smtClean="0">
                <a:ea typeface="ＭＳ Ｐゴシック" pitchFamily="34" charset="-128"/>
                <a:hlinkClick r:id="rId8"/>
              </a:rPr>
              <a:t>diverticulum</a:t>
            </a:r>
            <a:r>
              <a:rPr lang="en-US" altLang="en-US" smtClean="0">
                <a:ea typeface="ＭＳ Ｐゴシック" pitchFamily="34" charset="-128"/>
              </a:rPr>
              <a:t> of the </a:t>
            </a:r>
            <a:r>
              <a:rPr lang="en-US" altLang="en-US" smtClean="0">
                <a:ea typeface="ＭＳ Ｐゴシック" pitchFamily="34" charset="-128"/>
                <a:hlinkClick r:id="rId9"/>
              </a:rPr>
              <a:t>left ventricle</a:t>
            </a:r>
            <a:r>
              <a:rPr lang="en-US" altLang="en-US" smtClean="0">
                <a:ea typeface="ＭＳ Ｐゴシック" pitchFamily="34" charset="-128"/>
              </a:rP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ＭＳ Ｐゴシック" pitchFamily="34" charset="-128"/>
              </a:rPr>
              <a:t>Girls at increased risk due to early sexual debut, early marriage and sexual violence, immature cervix</a:t>
            </a:r>
          </a:p>
          <a:p>
            <a:endParaRPr lang="en-US" altLang="en-US" dirty="0" smtClean="0">
              <a:ea typeface="ＭＳ Ｐゴシック" pitchFamily="34" charset="-128"/>
            </a:endParaRPr>
          </a:p>
          <a:p>
            <a:endParaRPr lang="en-US" altLang="en-US" dirty="0" smtClean="0">
              <a:ea typeface="ＭＳ Ｐゴシック" pitchFamily="34" charset="-128"/>
            </a:endParaRP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09208E2-976F-49A6-A2D0-520A249B3A41}" type="slidenum">
              <a:rPr lang="en-US" altLang="en-US" smtClean="0">
                <a:latin typeface="Calibri" pitchFamily="34" charset="0"/>
              </a:rPr>
              <a:pPr eaLnBrk="1" hangingPunct="1"/>
              <a:t>10</a:t>
            </a:fld>
            <a:endParaRPr lang="en-US" altLang="en-US" smtClean="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smtClean="0">
                <a:ea typeface="ＭＳ Ｐゴシック" pitchFamily="34" charset="-128"/>
              </a:rPr>
              <a:t>So you can appreciate the regional versus the global context of these numbers, I’m going to use my experience in Lesotho as a comparison for our experience here in DC.  </a:t>
            </a:r>
          </a:p>
          <a:p>
            <a:endParaRPr lang="en-US" altLang="en-US" sz="1000" smtClean="0">
              <a:ea typeface="ＭＳ Ｐゴシック" pitchFamily="34" charset="-128"/>
            </a:endParaRPr>
          </a:p>
          <a:p>
            <a:r>
              <a:rPr lang="en-US" altLang="en-US" sz="1000" smtClean="0">
                <a:ea typeface="ＭＳ Ｐゴシック" pitchFamily="34" charset="-128"/>
              </a:rPr>
              <a:t>Population of united states – 330 million</a:t>
            </a:r>
          </a:p>
          <a:p>
            <a:r>
              <a:rPr lang="en-US" altLang="en-US" sz="1000" smtClean="0">
                <a:ea typeface="ＭＳ Ｐゴシック" pitchFamily="34" charset="-128"/>
              </a:rPr>
              <a:t>Population of dc – 600,000</a:t>
            </a:r>
          </a:p>
          <a:p>
            <a:r>
              <a:rPr lang="en-US" altLang="en-US" sz="1000" smtClean="0">
                <a:ea typeface="ＭＳ Ｐゴシック" pitchFamily="34" charset="-128"/>
              </a:rPr>
              <a:t>Population of lesotho – 2 million</a:t>
            </a:r>
          </a:p>
          <a:p>
            <a:endParaRPr lang="en-US" altLang="en-US" sz="1000" smtClean="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With increase access to treatment, testing, prevention efforts, availability of antiretroviral treatment</a:t>
            </a:r>
          </a:p>
          <a:p>
            <a:endParaRPr lang="en-US" altLang="en-US" smtClean="0">
              <a:ea typeface="ＭＳ Ｐゴシック" pitchFamily="34" charset="-128"/>
            </a:endParaRPr>
          </a:p>
          <a:p>
            <a:r>
              <a:rPr lang="en-US" altLang="en-US" smtClean="0">
                <a:ea typeface="ＭＳ Ｐゴシック" pitchFamily="34" charset="-128"/>
              </a:rPr>
              <a:t>United States – stabilized – 50,000 new infections/year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dirty="0" smtClean="0">
              <a:ea typeface="ＭＳ Ｐゴシック" pitchFamily="34" charset="-128"/>
            </a:endParaRPr>
          </a:p>
          <a:p>
            <a:pPr>
              <a:defRPr/>
            </a:pPr>
            <a:r>
              <a:rPr lang="en-US" dirty="0" smtClean="0">
                <a:ea typeface="ＭＳ Ｐゴシック" pitchFamily="34" charset="-128"/>
              </a:rPr>
              <a:t>Treatment as prevention! </a:t>
            </a:r>
          </a:p>
          <a:p>
            <a:pPr>
              <a:defRPr/>
            </a:pPr>
            <a:r>
              <a:rPr lang="en-US" dirty="0" smtClean="0">
                <a:ea typeface="ＭＳ Ｐゴシック" pitchFamily="34" charset="-128"/>
              </a:rPr>
              <a:t>Why do you think those who are eligible for ARV treatment are not accessing / getting it?</a:t>
            </a:r>
          </a:p>
          <a:p>
            <a:pPr>
              <a:defRPr/>
            </a:pPr>
            <a:r>
              <a:rPr lang="en-US" dirty="0" smtClean="0">
                <a:ea typeface="ＭＳ Ｐゴシック" pitchFamily="34" charset="-128"/>
              </a:rPr>
              <a:t>Testing, linkage to care, retention in care</a:t>
            </a:r>
          </a:p>
          <a:p>
            <a:pPr>
              <a:defRPr/>
            </a:pPr>
            <a:r>
              <a:rPr lang="en-US" dirty="0" smtClean="0">
                <a:ea typeface="ＭＳ Ｐゴシック" pitchFamily="34" charset="-128"/>
              </a:rPr>
              <a:t>Study in South Africa – people who received their CD4 result at the same time as they were diagnosed with HIV infection were twice as likely to start treatment within 3 months than those who had to wait an extra week to get the same results (10).  </a:t>
            </a:r>
          </a:p>
          <a:p>
            <a:pPr marL="228600" indent="-228600">
              <a:buFontTx/>
              <a:buAutoNum type="arabicPeriod" startAt="10"/>
              <a:defRPr/>
            </a:pPr>
            <a:r>
              <a:rPr lang="en-US" dirty="0" err="1" smtClean="0">
                <a:ea typeface="ＭＳ Ｐゴシック" pitchFamily="34" charset="-128"/>
              </a:rPr>
              <a:t>Faal</a:t>
            </a:r>
            <a:r>
              <a:rPr lang="en-US" dirty="0" smtClean="0">
                <a:ea typeface="ＭＳ Ｐゴシック" pitchFamily="34" charset="-128"/>
              </a:rPr>
              <a:t> M, </a:t>
            </a:r>
            <a:r>
              <a:rPr lang="en-US" dirty="0" err="1" smtClean="0">
                <a:ea typeface="ＭＳ Ｐゴシック" pitchFamily="34" charset="-128"/>
              </a:rPr>
              <a:t>etal</a:t>
            </a:r>
            <a:r>
              <a:rPr lang="en-US" dirty="0" smtClean="0">
                <a:ea typeface="ＭＳ Ｐゴシック" pitchFamily="34" charset="-128"/>
              </a:rPr>
              <a:t>.  Providing immediate CD4 count results at HIV testing improves ART initiation.  </a:t>
            </a:r>
            <a:r>
              <a:rPr lang="en-US" i="1" dirty="0" smtClean="0">
                <a:ea typeface="ＭＳ Ｐゴシック" pitchFamily="34" charset="-128"/>
              </a:rPr>
              <a:t>Journal of Acquired Immune Deficiency Syndromes, </a:t>
            </a:r>
            <a:r>
              <a:rPr lang="en-US" dirty="0" smtClean="0">
                <a:ea typeface="ＭＳ Ｐゴシック" pitchFamily="34" charset="-128"/>
              </a:rPr>
              <a:t>2011, 58;e54-e59</a:t>
            </a:r>
          </a:p>
          <a:p>
            <a:pPr marL="228600" indent="-228600">
              <a:buFontTx/>
              <a:buAutoNum type="arabicPeriod" startAt="10"/>
              <a:defRPr/>
            </a:pPr>
            <a:endParaRPr lang="en-US" dirty="0" smtClean="0">
              <a:ea typeface="ＭＳ Ｐゴシック" pitchFamily="34" charset="-128"/>
            </a:endParaRPr>
          </a:p>
          <a:p>
            <a:pPr>
              <a:defRPr/>
            </a:pPr>
            <a:r>
              <a:rPr lang="en-US" dirty="0" smtClean="0">
                <a:ea typeface="ＭＳ Ｐゴシック" pitchFamily="34" charset="-128"/>
              </a:rPr>
              <a:t>Estimated need:  14.6 million</a:t>
            </a:r>
          </a:p>
          <a:p>
            <a:pPr>
              <a:defRPr/>
            </a:pPr>
            <a:endParaRPr lang="en-US" dirty="0" smtClean="0">
              <a:ea typeface="ＭＳ Ｐゴシック" pitchFamily="34" charset="-128"/>
            </a:endParaRPr>
          </a:p>
          <a:p>
            <a:r>
              <a:rPr lang="en-US" dirty="0" smtClean="0"/>
              <a:t>90-90-90</a:t>
            </a:r>
            <a:r>
              <a:rPr lang="en-US" baseline="0" dirty="0" smtClean="0"/>
              <a:t>:  90% of people living with HIV knowing their HIV status; 90% of people who know their HIV-positive status on treatment; and 90% of people on treatment with suppressed viral loads.  </a:t>
            </a:r>
          </a:p>
          <a:p>
            <a:r>
              <a:rPr lang="en-US" baseline="0" dirty="0" smtClean="0"/>
              <a:t>June 2014:  13.6 million with access to ARVs, </a:t>
            </a:r>
          </a:p>
          <a:p>
            <a:r>
              <a:rPr lang="en-US" baseline="0" dirty="0" smtClean="0"/>
              <a:t>Treatment gap for children</a:t>
            </a:r>
          </a:p>
          <a:p>
            <a:pPr>
              <a:defRPr/>
            </a:pPr>
            <a:endParaRPr lang="en-US" dirty="0" smtClean="0">
              <a:ea typeface="ＭＳ Ｐゴシック" pitchFamily="34" charset="-128"/>
            </a:endParaRPr>
          </a:p>
          <a:p>
            <a:pPr>
              <a:defRPr/>
            </a:pPr>
            <a:endParaRPr lang="en-US" dirty="0" smtClean="0">
              <a:ea typeface="ＭＳ Ｐゴシック" pitchFamily="34" charset="-128"/>
            </a:endParaRPr>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7C8F673-F9E3-4391-8695-383AAE97C27C}" type="slidenum">
              <a:rPr lang="en-US" altLang="en-US" smtClean="0">
                <a:latin typeface="Calibri" pitchFamily="34" charset="0"/>
              </a:rPr>
              <a:pPr eaLnBrk="1" hangingPunct="1"/>
              <a:t>23</a:t>
            </a:fld>
            <a:endParaRPr lang="en-US" altLang="en-US"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Ultimately perinatal transmission is</a:t>
            </a:r>
            <a:r>
              <a:rPr lang="en-US" baseline="0" dirty="0" smtClean="0"/>
              <a:t> a function of adult transmission</a:t>
            </a:r>
          </a:p>
          <a:p>
            <a:r>
              <a:rPr lang="en-US" baseline="0" dirty="0" smtClean="0"/>
              <a:t>Public health perspective – ARVs will decrease overall transmission – from adult to adult, eventually mother to child</a:t>
            </a:r>
            <a:endParaRPr lang="en-US" dirty="0"/>
          </a:p>
        </p:txBody>
      </p:sp>
      <p:sp>
        <p:nvSpPr>
          <p:cNvPr id="4" name="Slide Number Placeholder 3"/>
          <p:cNvSpPr>
            <a:spLocks noGrp="1"/>
          </p:cNvSpPr>
          <p:nvPr>
            <p:ph type="sldNum" sz="quarter" idx="10"/>
          </p:nvPr>
        </p:nvSpPr>
        <p:spPr/>
        <p:txBody>
          <a:bodyPr/>
          <a:lstStyle/>
          <a:p>
            <a:fld id="{3DD4E9C6-B34A-45E3-B307-8065CD6FD854}" type="slidenum">
              <a:rPr lang="en-US" smtClean="0"/>
              <a:pPr/>
              <a:t>29</a:t>
            </a:fld>
            <a:endParaRPr lang="en-US"/>
          </a:p>
        </p:txBody>
      </p:sp>
    </p:spTree>
    <p:extLst>
      <p:ext uri="{BB962C8B-B14F-4D97-AF65-F5344CB8AC3E}">
        <p14:creationId xmlns:p14="http://schemas.microsoft.com/office/powerpoint/2010/main" val="994795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No Ty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198696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Full Photo">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1311275"/>
            <a:ext cx="9144000" cy="4454525"/>
          </a:xfrm>
        </p:spPr>
        <p:txBody>
          <a:bodyPr/>
          <a:lstStyle/>
          <a:p>
            <a:endParaRPr lang="en-US"/>
          </a:p>
        </p:txBody>
      </p:sp>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234584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One Column (Taupe)">
    <p:spTree>
      <p:nvGrpSpPr>
        <p:cNvPr id="1" name=""/>
        <p:cNvGrpSpPr/>
        <p:nvPr/>
      </p:nvGrpSpPr>
      <p:grpSpPr>
        <a:xfrm>
          <a:off x="0" y="0"/>
          <a:ext cx="0" cy="0"/>
          <a:chOff x="0" y="0"/>
          <a:chExt cx="0" cy="0"/>
        </a:xfrm>
      </p:grpSpPr>
      <p:sp>
        <p:nvSpPr>
          <p:cNvPr id="7" name="Rectangle 6"/>
          <p:cNvSpPr/>
          <p:nvPr userDrawn="1"/>
        </p:nvSpPr>
        <p:spPr>
          <a:xfrm>
            <a:off x="0" y="1165194"/>
            <a:ext cx="9144000" cy="4637151"/>
          </a:xfrm>
          <a:prstGeom prst="rect">
            <a:avLst/>
          </a:prstGeom>
          <a:solidFill>
            <a:srgbClr val="F0E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6"/>
            <a:ext cx="8223307" cy="4271992"/>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smtClean="0"/>
              <a:t>Body Copy and Bullets: Corbel Regular (16pt.), Subheads: Corbel Bold (20pt.)</a:t>
            </a:r>
          </a:p>
          <a:p>
            <a:pPr lvl="1"/>
            <a:r>
              <a:rPr lang="en-US" dirty="0" smtClean="0"/>
              <a:t>Second level</a:t>
            </a:r>
          </a:p>
        </p:txBody>
      </p:sp>
      <p:pic>
        <p:nvPicPr>
          <p:cNvPr id="8"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276683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With Photo (Taupe)">
    <p:spTree>
      <p:nvGrpSpPr>
        <p:cNvPr id="1" name=""/>
        <p:cNvGrpSpPr/>
        <p:nvPr/>
      </p:nvGrpSpPr>
      <p:grpSpPr>
        <a:xfrm>
          <a:off x="0" y="0"/>
          <a:ext cx="0" cy="0"/>
          <a:chOff x="0" y="0"/>
          <a:chExt cx="0" cy="0"/>
        </a:xfrm>
      </p:grpSpPr>
      <p:sp>
        <p:nvSpPr>
          <p:cNvPr id="7" name="Rectangle 6"/>
          <p:cNvSpPr/>
          <p:nvPr userDrawn="1"/>
        </p:nvSpPr>
        <p:spPr>
          <a:xfrm>
            <a:off x="0" y="1165194"/>
            <a:ext cx="9144000" cy="4637151"/>
          </a:xfrm>
          <a:prstGeom prst="rect">
            <a:avLst/>
          </a:prstGeom>
          <a:solidFill>
            <a:srgbClr val="F0EB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6"/>
            <a:ext cx="6148389" cy="4271992"/>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smtClean="0"/>
              <a:t>Body Copy and Bullets: Corbel Regular (16pt.), Subheads: Corbel Bold (20pt.)</a:t>
            </a:r>
          </a:p>
          <a:p>
            <a:pPr lvl="1"/>
            <a:r>
              <a:rPr lang="en-US" dirty="0" smtClean="0"/>
              <a:t>Second level</a:t>
            </a:r>
          </a:p>
        </p:txBody>
      </p:sp>
      <p:sp>
        <p:nvSpPr>
          <p:cNvPr id="9" name="Picture Placeholder 8"/>
          <p:cNvSpPr>
            <a:spLocks noGrp="1"/>
          </p:cNvSpPr>
          <p:nvPr>
            <p:ph type="pic" sz="quarter" idx="14"/>
          </p:nvPr>
        </p:nvSpPr>
        <p:spPr>
          <a:xfrm>
            <a:off x="7056438" y="1311275"/>
            <a:ext cx="2087562" cy="4235450"/>
          </a:xfrm>
        </p:spPr>
        <p:txBody>
          <a:bodyPr/>
          <a:lstStyle/>
          <a:p>
            <a:endParaRPr lang="en-US"/>
          </a:p>
        </p:txBody>
      </p:sp>
      <p:pic>
        <p:nvPicPr>
          <p:cNvPr id="11"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2245214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25280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ver Slide - No Typ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192087"/>
            <a:ext cx="2044700" cy="874713"/>
          </a:xfrm>
          <a:prstGeom prst="rect">
            <a:avLst/>
          </a:prstGeom>
          <a:noFill/>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ver Slide -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0" y="1982780"/>
            <a:ext cx="5792847" cy="898525"/>
          </a:xfrm>
        </p:spPr>
        <p:txBody>
          <a:bodyPr anchor="t">
            <a:normAutofit/>
          </a:bodyPr>
          <a:lstStyle>
            <a:lvl1pPr algn="l">
              <a:defRPr sz="2400">
                <a:solidFill>
                  <a:schemeClr val="bg1"/>
                </a:solidFill>
                <a:latin typeface="Corbel" pitchFamily="34" charset="0"/>
              </a:defRPr>
            </a:lvl1pPr>
          </a:lstStyle>
          <a:p>
            <a:r>
              <a:rPr lang="en-US" dirty="0" smtClean="0"/>
              <a:t>Title of Presentation or Thank You</a:t>
            </a:r>
            <a:endParaRPr lang="en-US" dirty="0"/>
          </a:p>
        </p:txBody>
      </p:sp>
      <p:pic>
        <p:nvPicPr>
          <p:cNvPr id="2050" name="Picture 2"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192087"/>
            <a:ext cx="2044700" cy="874713"/>
          </a:xfrm>
          <a:prstGeom prst="rect">
            <a:avLst/>
          </a:prstGeom>
          <a:noFill/>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 With Photo">
    <p:bg>
      <p:bgPr>
        <a:solidFill>
          <a:schemeClr val="bg1"/>
        </a:solidFill>
        <a:effectLst/>
      </p:bgPr>
    </p:bg>
    <p:spTree>
      <p:nvGrpSpPr>
        <p:cNvPr id="1" name=""/>
        <p:cNvGrpSpPr/>
        <p:nvPr/>
      </p:nvGrpSpPr>
      <p:grpSpPr>
        <a:xfrm>
          <a:off x="0" y="0"/>
          <a:ext cx="0" cy="0"/>
          <a:chOff x="0" y="0"/>
          <a:chExt cx="0" cy="0"/>
        </a:xfrm>
      </p:grpSpPr>
      <p:pic>
        <p:nvPicPr>
          <p:cNvPr id="8" name="Picture 2" descr="O:\MAC-SERVER\Jobs\CNM_Childrens_National_Medical_Center\12495-08_Collateral_Templates\PPT\Links\CN_Pr_Solid_3C-RGB.jpg"/>
          <p:cNvPicPr>
            <a:picLocks noChangeAspect="1" noChangeArrowheads="1"/>
          </p:cNvPicPr>
          <p:nvPr userDrawn="1"/>
        </p:nvPicPr>
        <p:blipFill>
          <a:blip r:embed="rId2" cstate="print"/>
          <a:srcRect/>
          <a:stretch>
            <a:fillRect/>
          </a:stretch>
        </p:blipFill>
        <p:spPr bwMode="auto">
          <a:xfrm>
            <a:off x="7099300" y="192087"/>
            <a:ext cx="2044700" cy="874713"/>
          </a:xfrm>
          <a:prstGeom prst="rect">
            <a:avLst/>
          </a:prstGeom>
          <a:noFill/>
        </p:spPr>
      </p:pic>
      <p:sp>
        <p:nvSpPr>
          <p:cNvPr id="2" name="Title 1"/>
          <p:cNvSpPr>
            <a:spLocks noGrp="1"/>
          </p:cNvSpPr>
          <p:nvPr>
            <p:ph type="ctrTitle"/>
          </p:nvPr>
        </p:nvSpPr>
        <p:spPr>
          <a:xfrm>
            <a:off x="500744" y="608440"/>
            <a:ext cx="6158819" cy="974725"/>
          </a:xfrm>
        </p:spPr>
        <p:txBody>
          <a:bodyPr anchor="t">
            <a:normAutofit/>
          </a:bodyPr>
          <a:lstStyle>
            <a:lvl1pPr algn="l">
              <a:defRPr sz="2400">
                <a:solidFill>
                  <a:srgbClr val="746661"/>
                </a:solidFill>
                <a:latin typeface="Corbel" pitchFamily="34" charset="0"/>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508032" y="2187558"/>
            <a:ext cx="4246533" cy="438156"/>
          </a:xfrm>
        </p:spPr>
        <p:txBody>
          <a:bodyPr>
            <a:normAutofit/>
          </a:bodyPr>
          <a:lstStyle>
            <a:lvl1pPr marL="0" indent="0" algn="l">
              <a:buNone/>
              <a:defRPr sz="1400">
                <a:solidFill>
                  <a:srgbClr val="746661"/>
                </a:solidFill>
                <a:latin typeface="Corbe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Date (00/00/0000)</a:t>
            </a:r>
            <a:endParaRPr lang="en-US" dirty="0"/>
          </a:p>
        </p:txBody>
      </p:sp>
      <p:pic>
        <p:nvPicPr>
          <p:cNvPr id="3074" name="Picture 2" descr="O:\MAC-SERVER\Jobs\CNM_Childrens_National_Medical_Center\12495-08_Collateral_Templates\PPT\Links\CN_Color_bar.jpg"/>
          <p:cNvPicPr>
            <a:picLocks noChangeAspect="1" noChangeArrowheads="1"/>
          </p:cNvPicPr>
          <p:nvPr userDrawn="1"/>
        </p:nvPicPr>
        <p:blipFill>
          <a:blip r:embed="rId3"/>
          <a:srcRect/>
          <a:stretch>
            <a:fillRect/>
          </a:stretch>
        </p:blipFill>
        <p:spPr bwMode="auto">
          <a:xfrm>
            <a:off x="0" y="0"/>
            <a:ext cx="9144001" cy="171450"/>
          </a:xfrm>
          <a:prstGeom prst="rect">
            <a:avLst/>
          </a:prstGeom>
          <a:noFill/>
        </p:spPr>
      </p:pic>
      <p:sp>
        <p:nvSpPr>
          <p:cNvPr id="9" name="Picture Placeholder 8"/>
          <p:cNvSpPr>
            <a:spLocks noGrp="1"/>
          </p:cNvSpPr>
          <p:nvPr>
            <p:ph type="pic" sz="quarter" idx="10"/>
          </p:nvPr>
        </p:nvSpPr>
        <p:spPr>
          <a:xfrm>
            <a:off x="0" y="2636838"/>
            <a:ext cx="9144000" cy="4221162"/>
          </a:xfrm>
        </p:spPr>
        <p:txBody>
          <a:bodyPr/>
          <a:lstStyle/>
          <a:p>
            <a:r>
              <a:rPr lang="en-US" smtClean="0"/>
              <a:t>Click icon to add picture</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reaker Slide - Red">
    <p:spTree>
      <p:nvGrpSpPr>
        <p:cNvPr id="1" name=""/>
        <p:cNvGrpSpPr/>
        <p:nvPr/>
      </p:nvGrpSpPr>
      <p:grpSpPr>
        <a:xfrm>
          <a:off x="0" y="0"/>
          <a:ext cx="0" cy="0"/>
          <a:chOff x="0" y="0"/>
          <a:chExt cx="0" cy="0"/>
        </a:xfrm>
      </p:grpSpPr>
      <p:pic>
        <p:nvPicPr>
          <p:cNvPr id="4099" name="Picture 3" descr="O:\MAC-SERVER\Jobs\CNM_Childrens_National_Medical_Center\12495-08_Collateral_Templates\PPT\Links\CN_Red_DivBkg.jpg"/>
          <p:cNvPicPr>
            <a:picLocks noChangeAspect="1" noChangeArrowheads="1"/>
          </p:cNvPicPr>
          <p:nvPr userDrawn="1"/>
        </p:nvPicPr>
        <p:blipFill>
          <a:blip r:embed="rId2"/>
          <a:srcRect/>
          <a:stretch>
            <a:fillRect/>
          </a:stretch>
        </p:blipFill>
        <p:spPr bwMode="auto">
          <a:xfrm>
            <a:off x="0" y="171179"/>
            <a:ext cx="9144001" cy="5321301"/>
          </a:xfrm>
          <a:prstGeom prst="rect">
            <a:avLst/>
          </a:prstGeom>
          <a:noFill/>
        </p:spPr>
      </p:pic>
      <p:sp>
        <p:nvSpPr>
          <p:cNvPr id="2" name="Title 1"/>
          <p:cNvSpPr>
            <a:spLocks noGrp="1"/>
          </p:cNvSpPr>
          <p:nvPr>
            <p:ph type="ctrTitle"/>
          </p:nvPr>
        </p:nvSpPr>
        <p:spPr bwMode="white">
          <a:xfrm>
            <a:off x="685800" y="940468"/>
            <a:ext cx="7772400" cy="1470025"/>
          </a:xfrm>
        </p:spPr>
        <p:txBody>
          <a:bodyPr anchor="t">
            <a:normAutofit/>
          </a:bodyPr>
          <a:lstStyle>
            <a:lvl1pPr algn="l">
              <a:defRPr sz="2800" i="0">
                <a:solidFill>
                  <a:schemeClr val="bg1"/>
                </a:solidFill>
                <a:latin typeface="Corbel" pitchFamily="34" charset="0"/>
              </a:defRPr>
            </a:lvl1p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908" y="6356350"/>
            <a:ext cx="2133600" cy="365125"/>
          </a:xfrm>
        </p:spPr>
        <p:txBody>
          <a:bodyPr/>
          <a:lstStyle>
            <a:lvl1pPr algn="l">
              <a:defRPr sz="1050">
                <a:latin typeface="Corbel" pitchFamily="34" charset="0"/>
              </a:defRPr>
            </a:lvl1pPr>
          </a:lstStyle>
          <a:p>
            <a:fld id="{90033947-BDB2-44BC-B95C-A87CE3683263}" type="slidenum">
              <a:rPr lang="en-US" smtClean="0"/>
              <a:pPr/>
              <a:t>‹#›</a:t>
            </a:fld>
            <a:endParaRPr lang="en-US"/>
          </a:p>
        </p:txBody>
      </p:sp>
      <p:pic>
        <p:nvPicPr>
          <p:cNvPr id="4100" name="Picture 4"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5838858"/>
            <a:ext cx="2044700" cy="874712"/>
          </a:xfrm>
          <a:prstGeom prst="rect">
            <a:avLst/>
          </a:prstGeom>
          <a:noFill/>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reaker Slide - Taupe">
    <p:spTree>
      <p:nvGrpSpPr>
        <p:cNvPr id="1" name=""/>
        <p:cNvGrpSpPr/>
        <p:nvPr/>
      </p:nvGrpSpPr>
      <p:grpSpPr>
        <a:xfrm>
          <a:off x="0" y="0"/>
          <a:ext cx="0" cy="0"/>
          <a:chOff x="0" y="0"/>
          <a:chExt cx="0" cy="0"/>
        </a:xfrm>
      </p:grpSpPr>
      <p:pic>
        <p:nvPicPr>
          <p:cNvPr id="5122"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79343"/>
            <a:ext cx="9144001" cy="5321300"/>
          </a:xfrm>
          <a:prstGeom prst="rect">
            <a:avLst/>
          </a:prstGeom>
          <a:noFill/>
        </p:spPr>
      </p:pic>
      <p:sp>
        <p:nvSpPr>
          <p:cNvPr id="2" name="Title 1"/>
          <p:cNvSpPr>
            <a:spLocks noGrp="1"/>
          </p:cNvSpPr>
          <p:nvPr>
            <p:ph type="ctrTitle"/>
          </p:nvPr>
        </p:nvSpPr>
        <p:spPr bwMode="white">
          <a:xfrm>
            <a:off x="685800" y="940918"/>
            <a:ext cx="7772400" cy="1470025"/>
          </a:xfrm>
        </p:spPr>
        <p:txBody>
          <a:bodyPr anchor="t">
            <a:normAutofit/>
          </a:bodyPr>
          <a:lstStyle>
            <a:lvl1pPr algn="l">
              <a:defRPr sz="2800" i="0">
                <a:solidFill>
                  <a:schemeClr val="bg1"/>
                </a:solidFill>
                <a:latin typeface="Corbel" pitchFamily="34" charset="0"/>
              </a:defRPr>
            </a:lvl1pPr>
          </a:lstStyle>
          <a:p>
            <a:r>
              <a:rPr lang="en-US" smtClean="0"/>
              <a:t>Click to edit Master title style</a:t>
            </a:r>
            <a:endParaRPr lang="en-US" dirty="0"/>
          </a:p>
        </p:txBody>
      </p:sp>
      <p:sp>
        <p:nvSpPr>
          <p:cNvPr id="6" name="Slide Number Placeholder 5"/>
          <p:cNvSpPr>
            <a:spLocks noGrp="1"/>
          </p:cNvSpPr>
          <p:nvPr>
            <p:ph type="sldNum" sz="quarter" idx="12"/>
          </p:nvPr>
        </p:nvSpPr>
        <p:spPr>
          <a:xfrm>
            <a:off x="508908" y="6356350"/>
            <a:ext cx="2133600" cy="365125"/>
          </a:xfrm>
        </p:spPr>
        <p:txBody>
          <a:bodyPr/>
          <a:lstStyle>
            <a:lvl1pPr algn="l">
              <a:defRPr sz="1050">
                <a:latin typeface="Corbel" pitchFamily="34" charset="0"/>
              </a:defRPr>
            </a:lvl1pPr>
          </a:lstStyle>
          <a:p>
            <a:fld id="{90033947-BDB2-44BC-B95C-A87CE3683263}" type="slidenum">
              <a:rPr lang="en-US" smtClean="0"/>
              <a:pPr/>
              <a:t>‹#›</a:t>
            </a:fld>
            <a:endParaRPr lang="en-US"/>
          </a:p>
        </p:txBody>
      </p:sp>
      <p:pic>
        <p:nvPicPr>
          <p:cNvPr id="4100" name="Picture 4" descr="O:\MAC-SERVER\Jobs\CNM_Childrens_National_Medical_Center\12495-08_Collateral_Templates\PPT\Links\CN_Pr_Solid_3C-RGB.jpg"/>
          <p:cNvPicPr>
            <a:picLocks noChangeAspect="1" noChangeArrowheads="1"/>
          </p:cNvPicPr>
          <p:nvPr userDrawn="1"/>
        </p:nvPicPr>
        <p:blipFill>
          <a:blip r:embed="rId3" cstate="print"/>
          <a:srcRect/>
          <a:stretch>
            <a:fillRect/>
          </a:stretch>
        </p:blipFill>
        <p:spPr bwMode="auto">
          <a:xfrm>
            <a:off x="7099300" y="5838858"/>
            <a:ext cx="2044700" cy="874712"/>
          </a:xfrm>
          <a:prstGeom prst="rect">
            <a:avLst/>
          </a:prstGeom>
          <a:noFill/>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 One Column">
    <p:spTree>
      <p:nvGrpSpPr>
        <p:cNvPr id="1" name=""/>
        <p:cNvGrpSpPr/>
        <p:nvPr/>
      </p:nvGrpSpPr>
      <p:grpSpPr>
        <a:xfrm>
          <a:off x="0" y="0"/>
          <a:ext cx="0" cy="0"/>
          <a:chOff x="0" y="0"/>
          <a:chExt cx="0" cy="0"/>
        </a:xfrm>
      </p:grpSpPr>
      <p:pic>
        <p:nvPicPr>
          <p:cNvPr id="9"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65100"/>
            <a:ext cx="9144001" cy="6692900"/>
          </a:xfrm>
          <a:prstGeom prst="rect">
            <a:avLst/>
          </a:prstGeom>
          <a:noFill/>
        </p:spPr>
      </p:pic>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chemeClr val="bg1"/>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0033947-BDB2-44BC-B95C-A87CE3683263}" type="slidenum">
              <a:rPr lang="en-US" smtClean="0"/>
              <a:pPr/>
              <a:t>‹#›</a:t>
            </a:fld>
            <a:endParaRPr lang="en-US" dirty="0"/>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3"/>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8223307" cy="4454557"/>
          </a:xfrm>
        </p:spPr>
        <p:txBody>
          <a:bodyPr/>
          <a:lstStyle>
            <a:lvl1pPr marL="0" indent="0">
              <a:buNone/>
              <a:defRPr sz="1600" b="0" baseline="0">
                <a:solidFill>
                  <a:srgbClr val="FFFFFF"/>
                </a:solidFill>
                <a:latin typeface="Corbel" pitchFamily="34" charset="0"/>
              </a:defRPr>
            </a:lvl1pPr>
            <a:lvl2pPr>
              <a:buFont typeface="Arial" pitchFamily="34" charset="0"/>
              <a:buChar char="•"/>
              <a:defRPr sz="1600">
                <a:solidFill>
                  <a:srgbClr val="FFFFFF"/>
                </a:solidFill>
              </a:defRPr>
            </a:lvl2pPr>
          </a:lstStyle>
          <a:p>
            <a:pPr lvl="0"/>
            <a:r>
              <a:rPr lang="en-US" dirty="0" smtClean="0"/>
              <a:t>Body Copy and Bullets: Corbel Regular (16pt.), Subheads: Corbel Bold (20pt.)</a:t>
            </a:r>
          </a:p>
          <a:p>
            <a:pPr lvl="1"/>
            <a:r>
              <a:rPr lang="en-US" dirty="0" smtClean="0"/>
              <a:t>Second level</a:t>
            </a:r>
          </a:p>
        </p:txBody>
      </p:sp>
      <p:pic>
        <p:nvPicPr>
          <p:cNvPr id="8" name="Picture 7" descr="CN_Pr_SolidOL_WT_2C-RGB_Sm_081513.png"/>
          <p:cNvPicPr>
            <a:picLocks noChangeAspect="1"/>
          </p:cNvPicPr>
          <p:nvPr userDrawn="1"/>
        </p:nvPicPr>
        <p:blipFill>
          <a:blip r:embed="rId4"/>
          <a:stretch>
            <a:fillRect/>
          </a:stretch>
        </p:blipFill>
        <p:spPr>
          <a:xfrm>
            <a:off x="7378700" y="5981700"/>
            <a:ext cx="1465375" cy="60123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0" y="1982780"/>
            <a:ext cx="5792847" cy="898525"/>
          </a:xfrm>
        </p:spPr>
        <p:txBody>
          <a:bodyPr anchor="t">
            <a:normAutofit/>
          </a:bodyPr>
          <a:lstStyle>
            <a:lvl1pPr algn="l">
              <a:defRPr sz="2400">
                <a:solidFill>
                  <a:schemeClr val="bg1"/>
                </a:solidFill>
                <a:latin typeface="Corbel" pitchFamily="34" charset="0"/>
              </a:defRPr>
            </a:lvl1pPr>
          </a:lstStyle>
          <a:p>
            <a:r>
              <a:rPr lang="en-US" dirty="0" smtClean="0"/>
              <a:t>Title of Presentation or Thank You</a:t>
            </a:r>
            <a:endParaRPr lang="en-US" dirty="0"/>
          </a:p>
        </p:txBody>
      </p:sp>
      <p:pic>
        <p:nvPicPr>
          <p:cNvPr id="4"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3137035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 Two Column">
    <p:spTree>
      <p:nvGrpSpPr>
        <p:cNvPr id="1" name=""/>
        <p:cNvGrpSpPr/>
        <p:nvPr/>
      </p:nvGrpSpPr>
      <p:grpSpPr>
        <a:xfrm>
          <a:off x="0" y="0"/>
          <a:ext cx="0" cy="0"/>
          <a:chOff x="0" y="0"/>
          <a:chExt cx="0" cy="0"/>
        </a:xfrm>
      </p:grpSpPr>
      <p:pic>
        <p:nvPicPr>
          <p:cNvPr id="11"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65100"/>
            <a:ext cx="9144001" cy="6692900"/>
          </a:xfrm>
          <a:prstGeom prst="rect">
            <a:avLst/>
          </a:prstGeom>
          <a:noFill/>
        </p:spPr>
      </p:pic>
      <p:pic>
        <p:nvPicPr>
          <p:cNvPr id="9" name="Picture 8" descr="CN_Pr_SolidOL_WT_2C-RGB_Sm_081513.png"/>
          <p:cNvPicPr>
            <a:picLocks noChangeAspect="1"/>
          </p:cNvPicPr>
          <p:nvPr userDrawn="1"/>
        </p:nvPicPr>
        <p:blipFill>
          <a:blip r:embed="rId3"/>
          <a:stretch>
            <a:fillRect/>
          </a:stretch>
        </p:blipFill>
        <p:spPr>
          <a:xfrm>
            <a:off x="7378700" y="5981700"/>
            <a:ext cx="1465375" cy="601238"/>
          </a:xfrm>
          <a:prstGeom prst="rect">
            <a:avLst/>
          </a:prstGeom>
        </p:spPr>
      </p:pic>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FFFFFF"/>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0033947-BDB2-44BC-B95C-A87CE3683263}" type="slidenum">
              <a:rPr lang="en-US" smtClean="0"/>
              <a:pPr/>
              <a:t>‹#›</a:t>
            </a:fld>
            <a:endParaRPr lang="en-US" dirty="0"/>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4"/>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3914773" cy="4454557"/>
          </a:xfrm>
        </p:spPr>
        <p:txBody>
          <a:bodyPr/>
          <a:lstStyle>
            <a:lvl1pPr marL="0" indent="0">
              <a:buNone/>
              <a:defRPr sz="1600" b="0" baseline="0">
                <a:solidFill>
                  <a:srgbClr val="FFFFFF"/>
                </a:solidFill>
                <a:latin typeface="Corbel" pitchFamily="34" charset="0"/>
              </a:defRPr>
            </a:lvl1pPr>
            <a:lvl2pPr>
              <a:buFont typeface="Arial" pitchFamily="34" charset="0"/>
              <a:buChar char="•"/>
              <a:defRPr sz="1600">
                <a:solidFill>
                  <a:srgbClr val="FFFFFF"/>
                </a:solidFill>
              </a:defRPr>
            </a:lvl2pPr>
          </a:lstStyle>
          <a:p>
            <a:pPr lvl="0"/>
            <a:r>
              <a:rPr lang="en-US" dirty="0" smtClean="0"/>
              <a:t>Body Copy and Bullets: Corbel Regular (16pt.), Subheads: Corbel Bold (20pt.)</a:t>
            </a:r>
          </a:p>
          <a:p>
            <a:pPr lvl="1"/>
            <a:r>
              <a:rPr lang="en-US" dirty="0" smtClean="0"/>
              <a:t>Second level</a:t>
            </a:r>
          </a:p>
        </p:txBody>
      </p:sp>
      <p:sp>
        <p:nvSpPr>
          <p:cNvPr id="7" name="Text Placeholder 9"/>
          <p:cNvSpPr>
            <a:spLocks noGrp="1"/>
          </p:cNvSpPr>
          <p:nvPr>
            <p:ph type="body" sz="quarter" idx="14" hasCustomPrompt="1"/>
          </p:nvPr>
        </p:nvSpPr>
        <p:spPr>
          <a:xfrm>
            <a:off x="4795895" y="1311246"/>
            <a:ext cx="3914773" cy="4454557"/>
          </a:xfrm>
        </p:spPr>
        <p:txBody>
          <a:bodyPr/>
          <a:lstStyle>
            <a:lvl1pPr marL="0" indent="0">
              <a:buNone/>
              <a:defRPr sz="1600" b="0" baseline="0">
                <a:solidFill>
                  <a:srgbClr val="FFFFFF"/>
                </a:solidFill>
                <a:latin typeface="Corbel" pitchFamily="34" charset="0"/>
              </a:defRPr>
            </a:lvl1pPr>
            <a:lvl2pPr>
              <a:buFont typeface="Arial" pitchFamily="34" charset="0"/>
              <a:buChar char="•"/>
              <a:defRPr sz="1600">
                <a:solidFill>
                  <a:srgbClr val="FFFFFF"/>
                </a:solidFill>
              </a:defRPr>
            </a:lvl2pPr>
          </a:lstStyle>
          <a:p>
            <a:pPr lvl="0"/>
            <a:r>
              <a:rPr lang="en-US" dirty="0" smtClean="0"/>
              <a:t>Body Copy and Bullets: Corbel Regular (16pt.), Subheads: Corbel Bold (20pt.)</a:t>
            </a:r>
          </a:p>
          <a:p>
            <a:pPr lvl="1"/>
            <a:r>
              <a:rPr lang="en-US" dirty="0" smtClean="0"/>
              <a:t>Second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 With Photo">
    <p:spTree>
      <p:nvGrpSpPr>
        <p:cNvPr id="1" name=""/>
        <p:cNvGrpSpPr/>
        <p:nvPr/>
      </p:nvGrpSpPr>
      <p:grpSpPr>
        <a:xfrm>
          <a:off x="0" y="0"/>
          <a:ext cx="0" cy="0"/>
          <a:chOff x="0" y="0"/>
          <a:chExt cx="0" cy="0"/>
        </a:xfrm>
      </p:grpSpPr>
      <p:pic>
        <p:nvPicPr>
          <p:cNvPr id="12"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65100"/>
            <a:ext cx="9144001" cy="6692900"/>
          </a:xfrm>
          <a:prstGeom prst="rect">
            <a:avLst/>
          </a:prstGeom>
          <a:noFill/>
        </p:spPr>
      </p:pic>
      <p:pic>
        <p:nvPicPr>
          <p:cNvPr id="11" name="Picture 10" descr="CN_Pr_SolidOL_WT_2C-RGB_Sm_081513.png"/>
          <p:cNvPicPr>
            <a:picLocks noChangeAspect="1"/>
          </p:cNvPicPr>
          <p:nvPr userDrawn="1"/>
        </p:nvPicPr>
        <p:blipFill>
          <a:blip r:embed="rId3"/>
          <a:stretch>
            <a:fillRect/>
          </a:stretch>
        </p:blipFill>
        <p:spPr>
          <a:xfrm>
            <a:off x="7378700" y="5981700"/>
            <a:ext cx="1465375" cy="601238"/>
          </a:xfrm>
          <a:prstGeom prst="rect">
            <a:avLst/>
          </a:prstGeom>
        </p:spPr>
      </p:pic>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FFFFFF"/>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0033947-BDB2-44BC-B95C-A87CE3683263}" type="slidenum">
              <a:rPr lang="en-US" smtClean="0"/>
              <a:pPr/>
              <a:t>‹#›</a:t>
            </a:fld>
            <a:endParaRPr lang="en-US" dirty="0"/>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4"/>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6148389" cy="4454557"/>
          </a:xfrm>
        </p:spPr>
        <p:txBody>
          <a:bodyPr/>
          <a:lstStyle>
            <a:lvl1pPr marL="0" indent="0">
              <a:buNone/>
              <a:defRPr sz="1600" b="0" baseline="0">
                <a:solidFill>
                  <a:srgbClr val="FFFFFF"/>
                </a:solidFill>
                <a:latin typeface="Corbel" pitchFamily="34" charset="0"/>
              </a:defRPr>
            </a:lvl1pPr>
            <a:lvl2pPr>
              <a:buFont typeface="Arial" pitchFamily="34" charset="0"/>
              <a:buChar char="•"/>
              <a:defRPr sz="1600">
                <a:solidFill>
                  <a:srgbClr val="FFFFFF"/>
                </a:solidFill>
              </a:defRPr>
            </a:lvl2pPr>
          </a:lstStyle>
          <a:p>
            <a:pPr lvl="0"/>
            <a:r>
              <a:rPr lang="en-US" dirty="0" smtClean="0"/>
              <a:t>Body Copy and Bullets: Corbel Regular (16pt.), Subheads: Corbel Bold (20pt.)</a:t>
            </a:r>
          </a:p>
          <a:p>
            <a:pPr lvl="1"/>
            <a:r>
              <a:rPr lang="en-US" dirty="0" smtClean="0"/>
              <a:t>Second level</a:t>
            </a:r>
          </a:p>
        </p:txBody>
      </p:sp>
      <p:sp>
        <p:nvSpPr>
          <p:cNvPr id="8" name="Picture Placeholder 7"/>
          <p:cNvSpPr>
            <a:spLocks noGrp="1"/>
          </p:cNvSpPr>
          <p:nvPr>
            <p:ph type="pic" sz="quarter" idx="14"/>
          </p:nvPr>
        </p:nvSpPr>
        <p:spPr>
          <a:xfrm>
            <a:off x="7054885" y="1311275"/>
            <a:ext cx="2089116" cy="4454557"/>
          </a:xfrm>
        </p:spPr>
        <p:txBody>
          <a:bodyPr/>
          <a:lstStyle>
            <a:lvl1pPr>
              <a:defRPr>
                <a:solidFill>
                  <a:srgbClr val="FFFFFF"/>
                </a:solidFill>
              </a:defRPr>
            </a:lvl1pPr>
          </a:lstStyle>
          <a:p>
            <a:r>
              <a:rPr lang="en-US" smtClean="0"/>
              <a:t>Click icon to add picture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 Full Photo">
    <p:spTree>
      <p:nvGrpSpPr>
        <p:cNvPr id="1" name=""/>
        <p:cNvGrpSpPr/>
        <p:nvPr/>
      </p:nvGrpSpPr>
      <p:grpSpPr>
        <a:xfrm>
          <a:off x="0" y="0"/>
          <a:ext cx="0" cy="0"/>
          <a:chOff x="0" y="0"/>
          <a:chExt cx="0" cy="0"/>
        </a:xfrm>
      </p:grpSpPr>
      <p:pic>
        <p:nvPicPr>
          <p:cNvPr id="10"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65100"/>
            <a:ext cx="9144001" cy="6692900"/>
          </a:xfrm>
          <a:prstGeom prst="rect">
            <a:avLst/>
          </a:prstGeom>
          <a:noFill/>
        </p:spPr>
      </p:pic>
      <p:pic>
        <p:nvPicPr>
          <p:cNvPr id="9" name="Picture 8" descr="CN_Pr_SolidOL_WT_2C-RGB_Sm_081513.png"/>
          <p:cNvPicPr>
            <a:picLocks noChangeAspect="1"/>
          </p:cNvPicPr>
          <p:nvPr userDrawn="1"/>
        </p:nvPicPr>
        <p:blipFill>
          <a:blip r:embed="rId3"/>
          <a:stretch>
            <a:fillRect/>
          </a:stretch>
        </p:blipFill>
        <p:spPr>
          <a:xfrm>
            <a:off x="7378700" y="5981700"/>
            <a:ext cx="1465375" cy="601238"/>
          </a:xfrm>
          <a:prstGeom prst="rect">
            <a:avLst/>
          </a:prstGeom>
        </p:spPr>
      </p:pic>
      <p:sp>
        <p:nvSpPr>
          <p:cNvPr id="8" name="Picture Placeholder 7"/>
          <p:cNvSpPr>
            <a:spLocks noGrp="1"/>
          </p:cNvSpPr>
          <p:nvPr>
            <p:ph type="pic" sz="quarter" idx="14"/>
          </p:nvPr>
        </p:nvSpPr>
        <p:spPr>
          <a:xfrm>
            <a:off x="0" y="1311275"/>
            <a:ext cx="9144000" cy="4454525"/>
          </a:xfrm>
        </p:spPr>
        <p:txBody>
          <a:bodyPr/>
          <a:lstStyle>
            <a:lvl1pPr>
              <a:defRPr>
                <a:solidFill>
                  <a:srgbClr val="FFFFFF"/>
                </a:solidFill>
              </a:defRPr>
            </a:lvl1pPr>
          </a:lstStyle>
          <a:p>
            <a:r>
              <a:rPr lang="en-US" smtClean="0"/>
              <a:t>Click icon to add picture</a:t>
            </a:r>
            <a:endParaRPr lang="en-US" dirty="0"/>
          </a:p>
        </p:txBody>
      </p:sp>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FFFFFF"/>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0033947-BDB2-44BC-B95C-A87CE3683263}" type="slidenum">
              <a:rPr lang="en-US" smtClean="0"/>
              <a:pPr/>
              <a:t>‹#›</a:t>
            </a:fld>
            <a:endParaRPr lang="en-US" dirty="0"/>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4"/>
          <a:srcRect/>
          <a:stretch>
            <a:fillRect/>
          </a:stretch>
        </p:blipFill>
        <p:spPr bwMode="auto">
          <a:xfrm>
            <a:off x="0" y="0"/>
            <a:ext cx="9144000" cy="171450"/>
          </a:xfrm>
          <a:prstGeom prst="rect">
            <a:avLst/>
          </a:prstGeom>
          <a:noFill/>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5" descr="CNMC1001-PPT_TITLE_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707438" y="6496050"/>
            <a:ext cx="436562" cy="306388"/>
          </a:xfrm>
          <a:prstGeom prst="rect">
            <a:avLst/>
          </a:prstGeom>
          <a:noFill/>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fld id="{486D38F8-E23B-4694-BA85-AEE918C020AD}" type="slidenum">
              <a:rPr lang="en-US" sz="1400" smtClean="0">
                <a:solidFill>
                  <a:srgbClr val="FF0000"/>
                </a:solidFill>
                <a:cs typeface="Arial" charset="0"/>
              </a:rPr>
              <a:pPr eaLnBrk="1" hangingPunct="1">
                <a:defRPr/>
              </a:pPr>
              <a:t>‹#›</a:t>
            </a:fld>
            <a:endParaRPr lang="en-US" sz="1400" smtClean="0">
              <a:solidFill>
                <a:srgbClr val="FF0000"/>
              </a:solidFill>
              <a:cs typeface="Arial" charset="0"/>
            </a:endParaRPr>
          </a:p>
        </p:txBody>
      </p:sp>
    </p:spTree>
    <p:extLst>
      <p:ext uri="{BB962C8B-B14F-4D97-AF65-F5344CB8AC3E}">
        <p14:creationId xmlns:p14="http://schemas.microsoft.com/office/powerpoint/2010/main" val="142993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BC71D6E9-4658-405B-BF78-669FE98CDF36}" type="datetimeFigureOut">
              <a:rPr lang="en-US"/>
              <a:pPr>
                <a:defRPr/>
              </a:pPr>
              <a:t>10/13/2015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C079C27-63CD-4544-A7AD-202A9D367CB4}" type="slidenum">
              <a:rPr lang="en-US"/>
              <a:pPr>
                <a:defRPr/>
              </a:pPr>
              <a:t>‹#›</a:t>
            </a:fld>
            <a:endParaRPr lang="en-US"/>
          </a:p>
        </p:txBody>
      </p:sp>
    </p:spTree>
    <p:extLst>
      <p:ext uri="{BB962C8B-B14F-4D97-AF65-F5344CB8AC3E}">
        <p14:creationId xmlns:p14="http://schemas.microsoft.com/office/powerpoint/2010/main" val="3444603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A65587C0-DF05-4FB7-983B-0C65A3ED72AE}" type="datetimeFigureOut">
              <a:rPr lang="en-US" smtClean="0"/>
              <a:pPr/>
              <a:t>10/13/2015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708FCCC-0F41-4A96-9BE0-6711E5C9BE42}" type="slidenum">
              <a:rPr lang="en-US" smtClean="0"/>
              <a:pPr/>
              <a:t>‹#›</a:t>
            </a:fld>
            <a:endParaRPr lang="en-US"/>
          </a:p>
        </p:txBody>
      </p:sp>
    </p:spTree>
    <p:extLst>
      <p:ext uri="{BB962C8B-B14F-4D97-AF65-F5344CB8AC3E}">
        <p14:creationId xmlns:p14="http://schemas.microsoft.com/office/powerpoint/2010/main" val="75273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74405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No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743" y="608440"/>
            <a:ext cx="6158819" cy="974725"/>
          </a:xfrm>
        </p:spPr>
        <p:txBody>
          <a:bodyPr anchor="t">
            <a:normAutofit/>
          </a:bodyPr>
          <a:lstStyle>
            <a:lvl1pPr algn="l">
              <a:defRPr sz="2400" baseline="0">
                <a:solidFill>
                  <a:srgbClr val="746661"/>
                </a:solidFill>
                <a:latin typeface="Corbel" pitchFamily="34" charset="0"/>
              </a:defRPr>
            </a:lvl1pPr>
          </a:lstStyle>
          <a:p>
            <a:r>
              <a:rPr lang="en-US" dirty="0" smtClean="0"/>
              <a:t>Title of Presentation or </a:t>
            </a:r>
            <a:br>
              <a:rPr lang="en-US" dirty="0" smtClean="0"/>
            </a:br>
            <a:r>
              <a:rPr lang="en-US" dirty="0" smtClean="0"/>
              <a:t>Thank You</a:t>
            </a:r>
            <a:endParaRPr lang="en-US" dirty="0"/>
          </a:p>
        </p:txBody>
      </p:sp>
      <p:sp>
        <p:nvSpPr>
          <p:cNvPr id="3" name="Subtitle 2"/>
          <p:cNvSpPr>
            <a:spLocks noGrp="1"/>
          </p:cNvSpPr>
          <p:nvPr>
            <p:ph type="subTitle" idx="1" hasCustomPrompt="1"/>
          </p:nvPr>
        </p:nvSpPr>
        <p:spPr>
          <a:xfrm>
            <a:off x="508032" y="2187558"/>
            <a:ext cx="4246533" cy="438156"/>
          </a:xfrm>
        </p:spPr>
        <p:txBody>
          <a:bodyPr>
            <a:normAutofit/>
          </a:bodyPr>
          <a:lstStyle>
            <a:lvl1pPr marL="0" indent="0" algn="l">
              <a:buNone/>
              <a:defRPr sz="1400">
                <a:solidFill>
                  <a:srgbClr val="746661"/>
                </a:solidFill>
                <a:latin typeface="Corbe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Date (00/00/0000)</a:t>
            </a:r>
            <a:endParaRPr lang="en-US" dirty="0"/>
          </a:p>
        </p:txBody>
      </p:sp>
      <p:pic>
        <p:nvPicPr>
          <p:cNvPr id="3074"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1" cy="171450"/>
          </a:xfrm>
          <a:prstGeom prst="rect">
            <a:avLst/>
          </a:prstGeom>
          <a:noFill/>
        </p:spPr>
      </p:pic>
      <p:pic>
        <p:nvPicPr>
          <p:cNvPr id="3076" name="Picture 4" descr="O:\MAC-SERVER\Jobs\CNM_Childrens_National_Medical_Center\12495-08_Collateral_Templates\PPT\Links\CN_Red_Title_Bkg.jpg"/>
          <p:cNvPicPr>
            <a:picLocks noChangeAspect="1" noChangeArrowheads="1"/>
          </p:cNvPicPr>
          <p:nvPr userDrawn="1"/>
        </p:nvPicPr>
        <p:blipFill>
          <a:blip r:embed="rId3"/>
          <a:srcRect/>
          <a:stretch>
            <a:fillRect/>
          </a:stretch>
        </p:blipFill>
        <p:spPr bwMode="auto">
          <a:xfrm>
            <a:off x="0" y="2633662"/>
            <a:ext cx="9144000" cy="4224338"/>
          </a:xfrm>
          <a:prstGeom prst="rect">
            <a:avLst/>
          </a:prstGeom>
          <a:noFill/>
        </p:spPr>
      </p:pic>
      <p:pic>
        <p:nvPicPr>
          <p:cNvPr id="7" name="Picture 2" descr="O:\MAC-SERVER\Jobs\CNM_Childrens_National_Medical_Center\12495-08_Collateral_Templates\PPT\Links\CN_Pr_Solid_3C-RGB_NEW.jpg"/>
          <p:cNvPicPr>
            <a:picLocks noChangeAspect="1" noChangeArrowheads="1"/>
          </p:cNvPicPr>
          <p:nvPr userDrawn="1"/>
        </p:nvPicPr>
        <p:blipFill>
          <a:blip r:embed="rId4"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468142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ith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0744" y="608440"/>
            <a:ext cx="6158819" cy="974725"/>
          </a:xfrm>
        </p:spPr>
        <p:txBody>
          <a:bodyPr anchor="t">
            <a:normAutofit/>
          </a:bodyPr>
          <a:lstStyle>
            <a:lvl1pPr algn="l">
              <a:defRPr sz="2400">
                <a:solidFill>
                  <a:srgbClr val="746661"/>
                </a:solidFill>
                <a:latin typeface="Corbel" pitchFamily="34"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08032" y="2187558"/>
            <a:ext cx="4246533" cy="438156"/>
          </a:xfrm>
        </p:spPr>
        <p:txBody>
          <a:bodyPr>
            <a:normAutofit/>
          </a:bodyPr>
          <a:lstStyle>
            <a:lvl1pPr marL="0" indent="0" algn="l">
              <a:buNone/>
              <a:defRPr sz="1400">
                <a:solidFill>
                  <a:srgbClr val="746661"/>
                </a:solidFill>
                <a:latin typeface="Corbe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Date (00/00/0000)</a:t>
            </a:r>
            <a:endParaRPr lang="en-US" dirty="0"/>
          </a:p>
        </p:txBody>
      </p:sp>
      <p:pic>
        <p:nvPicPr>
          <p:cNvPr id="3074"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1" cy="171450"/>
          </a:xfrm>
          <a:prstGeom prst="rect">
            <a:avLst/>
          </a:prstGeom>
          <a:noFill/>
        </p:spPr>
      </p:pic>
      <p:sp>
        <p:nvSpPr>
          <p:cNvPr id="9" name="Picture Placeholder 8"/>
          <p:cNvSpPr>
            <a:spLocks noGrp="1"/>
          </p:cNvSpPr>
          <p:nvPr>
            <p:ph type="pic" sz="quarter" idx="10"/>
          </p:nvPr>
        </p:nvSpPr>
        <p:spPr>
          <a:xfrm>
            <a:off x="0" y="2636838"/>
            <a:ext cx="9144000" cy="4221162"/>
          </a:xfrm>
        </p:spPr>
        <p:txBody>
          <a:bodyPr/>
          <a:lstStyle/>
          <a:p>
            <a:endParaRPr lang="en-US"/>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188640"/>
            <a:ext cx="2044700" cy="874712"/>
          </a:xfrm>
          <a:prstGeom prst="rect">
            <a:avLst/>
          </a:prstGeom>
          <a:noFill/>
        </p:spPr>
      </p:pic>
    </p:spTree>
    <p:extLst>
      <p:ext uri="{BB962C8B-B14F-4D97-AF65-F5344CB8AC3E}">
        <p14:creationId xmlns:p14="http://schemas.microsoft.com/office/powerpoint/2010/main" val="300494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 Slide - Red">
    <p:spTree>
      <p:nvGrpSpPr>
        <p:cNvPr id="1" name=""/>
        <p:cNvGrpSpPr/>
        <p:nvPr/>
      </p:nvGrpSpPr>
      <p:grpSpPr>
        <a:xfrm>
          <a:off x="0" y="0"/>
          <a:ext cx="0" cy="0"/>
          <a:chOff x="0" y="0"/>
          <a:chExt cx="0" cy="0"/>
        </a:xfrm>
      </p:grpSpPr>
      <p:pic>
        <p:nvPicPr>
          <p:cNvPr id="4099" name="Picture 3" descr="O:\MAC-SERVER\Jobs\CNM_Childrens_National_Medical_Center\12495-08_Collateral_Templates\PPT\Links\CN_Red_DivBkg.jpg"/>
          <p:cNvPicPr>
            <a:picLocks noChangeAspect="1" noChangeArrowheads="1"/>
          </p:cNvPicPr>
          <p:nvPr userDrawn="1"/>
        </p:nvPicPr>
        <p:blipFill>
          <a:blip r:embed="rId2"/>
          <a:srcRect/>
          <a:stretch>
            <a:fillRect/>
          </a:stretch>
        </p:blipFill>
        <p:spPr bwMode="auto">
          <a:xfrm>
            <a:off x="0" y="171179"/>
            <a:ext cx="9144001" cy="5321301"/>
          </a:xfrm>
          <a:prstGeom prst="rect">
            <a:avLst/>
          </a:prstGeom>
          <a:noFill/>
        </p:spPr>
      </p:pic>
      <p:sp>
        <p:nvSpPr>
          <p:cNvPr id="2" name="Title 1"/>
          <p:cNvSpPr>
            <a:spLocks noGrp="1"/>
          </p:cNvSpPr>
          <p:nvPr>
            <p:ph type="ctrTitle"/>
          </p:nvPr>
        </p:nvSpPr>
        <p:spPr>
          <a:xfrm>
            <a:off x="685800" y="940468"/>
            <a:ext cx="7772400" cy="1470025"/>
          </a:xfrm>
        </p:spPr>
        <p:txBody>
          <a:bodyPr anchor="t">
            <a:normAutofit/>
          </a:bodyPr>
          <a:lstStyle>
            <a:lvl1pPr algn="l">
              <a:defRPr sz="2800" i="0">
                <a:solidFill>
                  <a:schemeClr val="bg1"/>
                </a:solidFill>
                <a:latin typeface="Corbel" pitchFamily="34"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508908" y="6356350"/>
            <a:ext cx="2133600" cy="365125"/>
          </a:xfrm>
        </p:spPr>
        <p:txBody>
          <a:bodyPr/>
          <a:lstStyle>
            <a:lvl1pPr algn="l">
              <a:defRPr sz="1050">
                <a:latin typeface="Corbel" pitchFamily="34" charset="0"/>
              </a:defRPr>
            </a:lvl1p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309188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eaker Slide - Taupe">
    <p:spTree>
      <p:nvGrpSpPr>
        <p:cNvPr id="1" name=""/>
        <p:cNvGrpSpPr/>
        <p:nvPr/>
      </p:nvGrpSpPr>
      <p:grpSpPr>
        <a:xfrm>
          <a:off x="0" y="0"/>
          <a:ext cx="0" cy="0"/>
          <a:chOff x="0" y="0"/>
          <a:chExt cx="0" cy="0"/>
        </a:xfrm>
      </p:grpSpPr>
      <p:pic>
        <p:nvPicPr>
          <p:cNvPr id="5122" name="Picture 2" descr="O:\MAC-SERVER\Jobs\CNM_Childrens_National_Medical_Center\12495-08_Collateral_Templates\PPT\Links\CN_Taupe_DivBkg.jpg"/>
          <p:cNvPicPr>
            <a:picLocks noChangeAspect="1" noChangeArrowheads="1"/>
          </p:cNvPicPr>
          <p:nvPr userDrawn="1"/>
        </p:nvPicPr>
        <p:blipFill>
          <a:blip r:embed="rId2"/>
          <a:srcRect/>
          <a:stretch>
            <a:fillRect/>
          </a:stretch>
        </p:blipFill>
        <p:spPr bwMode="auto">
          <a:xfrm>
            <a:off x="0" y="179343"/>
            <a:ext cx="9144001" cy="5321300"/>
          </a:xfrm>
          <a:prstGeom prst="rect">
            <a:avLst/>
          </a:prstGeom>
          <a:noFill/>
        </p:spPr>
      </p:pic>
      <p:sp>
        <p:nvSpPr>
          <p:cNvPr id="2" name="Title 1"/>
          <p:cNvSpPr>
            <a:spLocks noGrp="1"/>
          </p:cNvSpPr>
          <p:nvPr>
            <p:ph type="ctrTitle"/>
          </p:nvPr>
        </p:nvSpPr>
        <p:spPr>
          <a:xfrm>
            <a:off x="685800" y="940918"/>
            <a:ext cx="7772400" cy="1470025"/>
          </a:xfrm>
        </p:spPr>
        <p:txBody>
          <a:bodyPr anchor="t">
            <a:normAutofit/>
          </a:bodyPr>
          <a:lstStyle>
            <a:lvl1pPr algn="l">
              <a:defRPr sz="2800" i="0">
                <a:solidFill>
                  <a:schemeClr val="bg1"/>
                </a:solidFill>
                <a:latin typeface="Corbel" pitchFamily="34"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508908" y="6356350"/>
            <a:ext cx="2133600" cy="365125"/>
          </a:xfrm>
        </p:spPr>
        <p:txBody>
          <a:bodyPr/>
          <a:lstStyle>
            <a:lvl1pPr algn="l">
              <a:defRPr sz="1050">
                <a:latin typeface="Corbel" pitchFamily="34" charset="0"/>
              </a:defRPr>
            </a:lvl1p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729205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8223307"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smtClean="0"/>
              <a:t>Body Copy and Bullets: Corbel Regular (16pt.), Subheads: Corbel Bold (20pt.)</a:t>
            </a:r>
          </a:p>
          <a:p>
            <a:pPr lvl="1"/>
            <a:r>
              <a:rPr lang="en-US" dirty="0" smtClean="0"/>
              <a:t>Second level</a:t>
            </a:r>
          </a:p>
        </p:txBody>
      </p:sp>
      <p:pic>
        <p:nvPicPr>
          <p:cNvPr id="7"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3846230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3914773"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smtClean="0"/>
              <a:t>Body Copy and Bullets: Corbel Regular (16pt.), Subheads: Corbel Bold (20pt.)</a:t>
            </a:r>
          </a:p>
          <a:p>
            <a:pPr lvl="1"/>
            <a:r>
              <a:rPr lang="en-US" dirty="0" smtClean="0"/>
              <a:t>Second level</a:t>
            </a:r>
          </a:p>
        </p:txBody>
      </p:sp>
      <p:sp>
        <p:nvSpPr>
          <p:cNvPr id="7" name="Text Placeholder 9"/>
          <p:cNvSpPr>
            <a:spLocks noGrp="1"/>
          </p:cNvSpPr>
          <p:nvPr>
            <p:ph type="body" sz="quarter" idx="14" hasCustomPrompt="1"/>
          </p:nvPr>
        </p:nvSpPr>
        <p:spPr>
          <a:xfrm>
            <a:off x="4795895" y="1311246"/>
            <a:ext cx="3914773"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smtClean="0"/>
              <a:t>Body Copy and Bullets: Corbel Regular (16pt.), Subheads: Corbel Bold (20pt.)</a:t>
            </a:r>
          </a:p>
          <a:p>
            <a:pPr lvl="1"/>
            <a:r>
              <a:rPr lang="en-US" dirty="0" smtClean="0"/>
              <a:t>Second level</a:t>
            </a:r>
          </a:p>
        </p:txBody>
      </p:sp>
      <p:pic>
        <p:nvPicPr>
          <p:cNvPr id="8"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551953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8020" y="361908"/>
            <a:ext cx="8229600" cy="669925"/>
          </a:xfrm>
        </p:spPr>
        <p:txBody>
          <a:bodyPr anchor="t">
            <a:normAutofit/>
          </a:bodyPr>
          <a:lstStyle>
            <a:lvl1pPr algn="l">
              <a:defRPr sz="2400">
                <a:solidFill>
                  <a:srgbClr val="DA291C"/>
                </a:solidFill>
                <a:latin typeface="Corbel" pitchFamily="34" charset="0"/>
              </a:defRPr>
            </a:lvl1pPr>
          </a:lstStyle>
          <a:p>
            <a:r>
              <a:rPr lang="en-US" dirty="0" smtClean="0"/>
              <a:t>Headline or Title</a:t>
            </a:r>
            <a:endParaRPr lang="en-US" dirty="0"/>
          </a:p>
        </p:txBody>
      </p:sp>
      <p:sp>
        <p:nvSpPr>
          <p:cNvPr id="6" name="Slide Number Placeholder 5"/>
          <p:cNvSpPr>
            <a:spLocks noGrp="1"/>
          </p:cNvSpPr>
          <p:nvPr>
            <p:ph type="sldNum" sz="quarter" idx="12"/>
          </p:nvPr>
        </p:nvSpPr>
        <p:spPr/>
        <p:txBody>
          <a:body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pic>
        <p:nvPicPr>
          <p:cNvPr id="6146" name="Picture 2" descr="O:\MAC-SERVER\Jobs\CNM_Childrens_National_Medical_Center\12495-08_Collateral_Templates\PPT\Links\CN_Color_bar.jpg"/>
          <p:cNvPicPr>
            <a:picLocks noChangeAspect="1" noChangeArrowheads="1"/>
          </p:cNvPicPr>
          <p:nvPr userDrawn="1"/>
        </p:nvPicPr>
        <p:blipFill>
          <a:blip r:embed="rId2"/>
          <a:srcRect/>
          <a:stretch>
            <a:fillRect/>
          </a:stretch>
        </p:blipFill>
        <p:spPr bwMode="auto">
          <a:xfrm>
            <a:off x="0" y="0"/>
            <a:ext cx="9144000" cy="171450"/>
          </a:xfrm>
          <a:prstGeom prst="rect">
            <a:avLst/>
          </a:prstGeom>
          <a:noFill/>
        </p:spPr>
      </p:pic>
      <p:sp>
        <p:nvSpPr>
          <p:cNvPr id="10" name="Text Placeholder 9"/>
          <p:cNvSpPr>
            <a:spLocks noGrp="1"/>
          </p:cNvSpPr>
          <p:nvPr>
            <p:ph type="body" sz="quarter" idx="13" hasCustomPrompt="1"/>
          </p:nvPr>
        </p:nvSpPr>
        <p:spPr>
          <a:xfrm>
            <a:off x="511174" y="1311275"/>
            <a:ext cx="6148389" cy="4454557"/>
          </a:xfrm>
        </p:spPr>
        <p:txBody>
          <a:bodyPr/>
          <a:lstStyle>
            <a:lvl1pPr marL="0" indent="0">
              <a:buNone/>
              <a:defRPr sz="1600" b="0" baseline="0">
                <a:latin typeface="Corbel" pitchFamily="34" charset="0"/>
              </a:defRPr>
            </a:lvl1pPr>
            <a:lvl2pPr>
              <a:buFont typeface="Arial" pitchFamily="34" charset="0"/>
              <a:buChar char="•"/>
              <a:defRPr sz="1600"/>
            </a:lvl2pPr>
          </a:lstStyle>
          <a:p>
            <a:pPr lvl="0"/>
            <a:r>
              <a:rPr lang="en-US" dirty="0" smtClean="0"/>
              <a:t>Body Copy and Bullets: Corbel Regular (16pt.), Subheads: Corbel Bold (20pt.)</a:t>
            </a:r>
          </a:p>
          <a:p>
            <a:pPr lvl="1"/>
            <a:r>
              <a:rPr lang="en-US" dirty="0" smtClean="0"/>
              <a:t>Second level</a:t>
            </a:r>
          </a:p>
        </p:txBody>
      </p:sp>
      <p:sp>
        <p:nvSpPr>
          <p:cNvPr id="8" name="Picture Placeholder 7"/>
          <p:cNvSpPr>
            <a:spLocks noGrp="1"/>
          </p:cNvSpPr>
          <p:nvPr>
            <p:ph type="pic" sz="quarter" idx="14"/>
          </p:nvPr>
        </p:nvSpPr>
        <p:spPr>
          <a:xfrm>
            <a:off x="7054885" y="1311275"/>
            <a:ext cx="2089116" cy="4454557"/>
          </a:xfrm>
        </p:spPr>
        <p:txBody>
          <a:bodyPr/>
          <a:lstStyle/>
          <a:p>
            <a:endParaRPr lang="en-US"/>
          </a:p>
        </p:txBody>
      </p:sp>
      <p:pic>
        <p:nvPicPr>
          <p:cNvPr id="9" name="Picture 2" descr="O:\MAC-SERVER\Jobs\CNM_Childrens_National_Medical_Center\12495-08_Collateral_Templates\PPT\Links\CN_Pr_Solid_3C-RGB_NEW.jpg"/>
          <p:cNvPicPr>
            <a:picLocks noChangeAspect="1" noChangeArrowheads="1"/>
          </p:cNvPicPr>
          <p:nvPr userDrawn="1"/>
        </p:nvPicPr>
        <p:blipFill>
          <a:blip r:embed="rId3" cstate="print"/>
          <a:srcRect/>
          <a:stretch>
            <a:fillRect/>
          </a:stretch>
        </p:blipFill>
        <p:spPr bwMode="auto">
          <a:xfrm>
            <a:off x="7099300" y="5841268"/>
            <a:ext cx="2044700" cy="874712"/>
          </a:xfrm>
          <a:prstGeom prst="rect">
            <a:avLst/>
          </a:prstGeom>
          <a:noFill/>
        </p:spPr>
      </p:pic>
    </p:spTree>
    <p:extLst>
      <p:ext uri="{BB962C8B-B14F-4D97-AF65-F5344CB8AC3E}">
        <p14:creationId xmlns:p14="http://schemas.microsoft.com/office/powerpoint/2010/main" val="3248195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514352" y="6356350"/>
            <a:ext cx="2133600" cy="365125"/>
          </a:xfrm>
          <a:prstGeom prst="rect">
            <a:avLst/>
          </a:prstGeom>
        </p:spPr>
        <p:txBody>
          <a:bodyPr vert="horz" lIns="91440" tIns="45720" rIns="91440" bIns="45720" rtlCol="0" anchor="ctr"/>
          <a:lstStyle>
            <a:lvl1pPr algn="l">
              <a:defRPr sz="1050">
                <a:solidFill>
                  <a:schemeClr val="tx1">
                    <a:tint val="75000"/>
                  </a:schemeClr>
                </a:solidFill>
                <a:latin typeface="Corbel" pitchFamily="34" charset="0"/>
              </a:defRPr>
            </a:lvl1pPr>
          </a:lstStyle>
          <a:p>
            <a:fld id="{90033947-BDB2-44BC-B95C-A87CE36832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560998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9" r:id="rId13"/>
    <p:sldLayoutId id="2147483657" r:id="rId14"/>
    <p:sldLayoutId id="2147483656" r:id="rId15"/>
    <p:sldLayoutId id="2147483659" r:id="rId16"/>
    <p:sldLayoutId id="2147483658" r:id="rId17"/>
    <p:sldLayoutId id="2147483660" r:id="rId18"/>
    <p:sldLayoutId id="2147483661" r:id="rId19"/>
    <p:sldLayoutId id="2147483662" r:id="rId20"/>
    <p:sldLayoutId id="2147483663" r:id="rId21"/>
    <p:sldLayoutId id="2147483664" r:id="rId22"/>
    <p:sldLayoutId id="2147483680" r:id="rId23"/>
    <p:sldLayoutId id="2147483682" r:id="rId24"/>
    <p:sldLayoutId id="2147483683" r:id="rId25"/>
    <p:sldLayoutId id="2147483684" r:id="rId2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ideo" Target="file:///E:\Global%20Health%20Elective%20_%20HIV%20presentation\Pt%20with%20abdominal%20wall%20defect%20Video.avi" TargetMode="External"/><Relationship Id="rId5" Type="http://schemas.openxmlformats.org/officeDocument/2006/relationships/hyperlink" Target="Pt%20with%20abdominal%20wall%20defect%20Video.avi" TargetMode="External"/><Relationship Id="rId4" Type="http://schemas.openxmlformats.org/officeDocument/2006/relationships/image" Target="../media/image119.png"/></Relationships>
</file>

<file path=ppt/slides/_rels/slide10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104.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png"/></Relationships>
</file>

<file path=ppt/slides/_rels/slide10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7.emf"/></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6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6.xml"/><Relationship Id="rId5" Type="http://schemas.openxmlformats.org/officeDocument/2006/relationships/image" Target="../media/image21.png"/><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9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9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328613" y="309563"/>
            <a:ext cx="81883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sz="4400" b="1" dirty="0"/>
              <a:t>Pediatric </a:t>
            </a:r>
            <a:r>
              <a:rPr lang="en-US" altLang="en-US" sz="4400" b="1" dirty="0" smtClean="0"/>
              <a:t>HIV: </a:t>
            </a:r>
            <a:endParaRPr lang="en-US" altLang="en-US" sz="4400" b="1" dirty="0"/>
          </a:p>
          <a:p>
            <a:pPr eaLnBrk="1" hangingPunct="1"/>
            <a:r>
              <a:rPr lang="en-US" altLang="en-US" sz="4400" b="1" dirty="0"/>
              <a:t>Epidemiology, Diagnosis &amp; Clinical Manifestations</a:t>
            </a:r>
          </a:p>
        </p:txBody>
      </p:sp>
      <p:sp>
        <p:nvSpPr>
          <p:cNvPr id="6147" name="TextBox 4"/>
          <p:cNvSpPr txBox="1">
            <a:spLocks noChangeArrowheads="1"/>
          </p:cNvSpPr>
          <p:nvPr/>
        </p:nvSpPr>
        <p:spPr bwMode="auto">
          <a:xfrm>
            <a:off x="395288" y="2457034"/>
            <a:ext cx="81883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sz="2800" dirty="0" smtClean="0">
                <a:solidFill>
                  <a:srgbClr val="FF0000"/>
                </a:solidFill>
              </a:rPr>
              <a:t>October 13, 2015</a:t>
            </a:r>
          </a:p>
          <a:p>
            <a:pPr eaLnBrk="1" hangingPunct="1"/>
            <a:r>
              <a:rPr lang="en-US" altLang="en-US" sz="2800" dirty="0" smtClean="0">
                <a:solidFill>
                  <a:srgbClr val="FF0000"/>
                </a:solidFill>
              </a:rPr>
              <a:t>Kathy Ferrer, MD AAHIVS</a:t>
            </a:r>
            <a:endParaRPr lang="en-US" altLang="en-US" sz="2800" dirty="0">
              <a:solidFill>
                <a:srgbClr val="FF0000"/>
              </a:solidFill>
            </a:endParaRPr>
          </a:p>
        </p:txBody>
      </p:sp>
      <p:grpSp>
        <p:nvGrpSpPr>
          <p:cNvPr id="9" name="Group 1"/>
          <p:cNvGrpSpPr>
            <a:grpSpLocks/>
          </p:cNvGrpSpPr>
          <p:nvPr/>
        </p:nvGrpSpPr>
        <p:grpSpPr bwMode="auto">
          <a:xfrm>
            <a:off x="1044107" y="3811191"/>
            <a:ext cx="5909143" cy="3981054"/>
            <a:chOff x="809625" y="2197100"/>
            <a:chExt cx="9326563" cy="4897438"/>
          </a:xfrm>
        </p:grpSpPr>
        <p:pic>
          <p:nvPicPr>
            <p:cNvPr id="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42300" y="6718300"/>
              <a:ext cx="1893888"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25" y="2197100"/>
              <a:ext cx="8975725" cy="215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0781" y="6056505"/>
            <a:ext cx="1423988" cy="391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6225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6571"/>
            <a:ext cx="3998245" cy="7218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Rectangle 1"/>
          <p:cNvSpPr>
            <a:spLocks noChangeArrowheads="1"/>
          </p:cNvSpPr>
          <p:nvPr/>
        </p:nvSpPr>
        <p:spPr bwMode="auto">
          <a:xfrm>
            <a:off x="4289425" y="1038225"/>
            <a:ext cx="4854575"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buFontTx/>
              <a:buChar char="•"/>
            </a:pPr>
            <a:r>
              <a:rPr lang="en-US" altLang="en-US" sz="2800" dirty="0"/>
              <a:t> Women represent 60% of all people living with HIV in sub-Saharan Africa</a:t>
            </a:r>
          </a:p>
          <a:p>
            <a:pPr defTabSz="914400" eaLnBrk="1" hangingPunct="1"/>
            <a:endParaRPr lang="en-US" altLang="en-US" sz="2800" dirty="0"/>
          </a:p>
          <a:p>
            <a:pPr defTabSz="914400" eaLnBrk="1" hangingPunct="1">
              <a:buFontTx/>
              <a:buChar char="•"/>
            </a:pPr>
            <a:r>
              <a:rPr lang="en-US" altLang="en-US" sz="2800" dirty="0"/>
              <a:t> Young people, ages 15-24, account for </a:t>
            </a:r>
            <a:r>
              <a:rPr lang="en-US" altLang="en-US" sz="2800" dirty="0" smtClean="0"/>
              <a:t>30</a:t>
            </a:r>
            <a:r>
              <a:rPr lang="en-US" altLang="en-US" sz="2800" dirty="0"/>
              <a:t>% of new HIV infections</a:t>
            </a:r>
          </a:p>
          <a:p>
            <a:pPr defTabSz="914400" eaLnBrk="1" hangingPunct="1">
              <a:buFontTx/>
              <a:buChar char="•"/>
            </a:pPr>
            <a:endParaRPr lang="en-US" altLang="en-US" sz="2800" dirty="0"/>
          </a:p>
          <a:p>
            <a:pPr defTabSz="914400" eaLnBrk="1" hangingPunct="1">
              <a:buFontTx/>
              <a:buChar char="•"/>
            </a:pPr>
            <a:r>
              <a:rPr lang="en-US" altLang="en-US" sz="2800" dirty="0"/>
              <a:t>Young women have a much higher risk of acquiring HIV than young men</a:t>
            </a:r>
          </a:p>
        </p:txBody>
      </p:sp>
    </p:spTree>
    <p:extLst>
      <p:ext uri="{BB962C8B-B14F-4D97-AF65-F5344CB8AC3E}">
        <p14:creationId xmlns:p14="http://schemas.microsoft.com/office/powerpoint/2010/main" val="24275265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mtClean="0">
                <a:ea typeface="ＭＳ Ｐゴシック" pitchFamily="34" charset="-128"/>
              </a:rPr>
              <a:t>Diagnosis and Treatment?</a:t>
            </a:r>
          </a:p>
        </p:txBody>
      </p:sp>
      <p:pic>
        <p:nvPicPr>
          <p:cNvPr id="94212" name="Picture 5" descr="tenia capitis"/>
          <p:cNvPicPr>
            <a:picLocks noGrp="1" noChangeAspect="1" noChangeArrowheads="1"/>
          </p:cNvPicPr>
          <p:nvPr>
            <p:ph type="body" sz="quarter" idx="13"/>
          </p:nvPr>
        </p:nvPicPr>
        <p:blipFill>
          <a:blip r:embed="rId2" cstate="print">
            <a:extLst>
              <a:ext uri="{28A0092B-C50C-407E-A947-70E740481C1C}">
                <a14:useLocalDpi xmlns:a14="http://schemas.microsoft.com/office/drawing/2010/main" val="0"/>
              </a:ext>
            </a:extLst>
          </a:blip>
          <a:stretch>
            <a:fillRect/>
          </a:stretch>
        </p:blipFill>
        <p:spPr bwMode="auto">
          <a:xfrm>
            <a:off x="2644858" y="1311275"/>
            <a:ext cx="3955884" cy="4454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4" descr="Tinea capitis 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67000"/>
            <a:ext cx="49434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Rectangle 6"/>
          <p:cNvSpPr>
            <a:spLocks noChangeArrowheads="1"/>
          </p:cNvSpPr>
          <p:nvPr/>
        </p:nvSpPr>
        <p:spPr bwMode="auto">
          <a:xfrm>
            <a:off x="3048000" y="6613525"/>
            <a:ext cx="170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 by Dr. Helga Loeffler</a:t>
            </a:r>
          </a:p>
        </p:txBody>
      </p:sp>
      <p:sp>
        <p:nvSpPr>
          <p:cNvPr id="94214" name="Rectangle 7"/>
          <p:cNvSpPr>
            <a:spLocks noChangeArrowheads="1"/>
          </p:cNvSpPr>
          <p:nvPr/>
        </p:nvSpPr>
        <p:spPr bwMode="auto">
          <a:xfrm>
            <a:off x="7162800" y="6613525"/>
            <a:ext cx="1724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 by Dr. Carrie Kovarik</a:t>
            </a:r>
          </a:p>
        </p:txBody>
      </p:sp>
    </p:spTree>
    <p:extLst>
      <p:ext uri="{BB962C8B-B14F-4D97-AF65-F5344CB8AC3E}">
        <p14:creationId xmlns:p14="http://schemas.microsoft.com/office/powerpoint/2010/main" val="25635992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a:bodyPr>
          <a:lstStyle/>
          <a:p>
            <a:r>
              <a:rPr lang="en-US" altLang="en-US" sz="2600" smtClean="0">
                <a:ea typeface="ＭＳ Ｐゴシック" pitchFamily="34" charset="-128"/>
              </a:rPr>
              <a:t>Infant presents with pruritic rash for 2 weeks.  </a:t>
            </a:r>
            <a:br>
              <a:rPr lang="en-US" altLang="en-US" sz="2600" smtClean="0">
                <a:ea typeface="ＭＳ Ｐゴシック" pitchFamily="34" charset="-128"/>
              </a:rPr>
            </a:br>
            <a:r>
              <a:rPr lang="en-US" altLang="en-US" sz="2600" smtClean="0">
                <a:ea typeface="ＭＳ Ｐゴシック" pitchFamily="34" charset="-128"/>
              </a:rPr>
              <a:t>Mother has same rash.</a:t>
            </a:r>
            <a:br>
              <a:rPr lang="en-US" altLang="en-US" sz="2600" smtClean="0">
                <a:ea typeface="ＭＳ Ｐゴシック" pitchFamily="34" charset="-128"/>
              </a:rPr>
            </a:br>
            <a:endParaRPr lang="en-US" altLang="en-US" sz="2600" smtClean="0">
              <a:ea typeface="ＭＳ Ｐゴシック" pitchFamily="34" charset="-128"/>
            </a:endParaRPr>
          </a:p>
        </p:txBody>
      </p:sp>
      <p:sp>
        <p:nvSpPr>
          <p:cNvPr id="3" name="Text Placeholder 2"/>
          <p:cNvSpPr>
            <a:spLocks noGrp="1"/>
          </p:cNvSpPr>
          <p:nvPr>
            <p:ph type="body" sz="quarter" idx="13"/>
          </p:nvPr>
        </p:nvSpPr>
        <p:spPr/>
        <p:txBody>
          <a:bodyPr/>
          <a:lstStyle/>
          <a:p>
            <a:endParaRPr lang="en-US"/>
          </a:p>
        </p:txBody>
      </p:sp>
      <p:pic>
        <p:nvPicPr>
          <p:cNvPr id="95235" name="Picture 4" descr="IMG_09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2188"/>
            <a:ext cx="4283075" cy="642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5" descr="IMG_09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075" y="992188"/>
            <a:ext cx="4194175" cy="629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Rectangle 6"/>
          <p:cNvSpPr>
            <a:spLocks noChangeArrowheads="1"/>
          </p:cNvSpPr>
          <p:nvPr/>
        </p:nvSpPr>
        <p:spPr bwMode="auto">
          <a:xfrm>
            <a:off x="381000" y="6400800"/>
            <a:ext cx="84582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a:endParaRPr lang="en-US" altLang="en-US" sz="2000"/>
          </a:p>
        </p:txBody>
      </p:sp>
      <p:sp>
        <p:nvSpPr>
          <p:cNvPr id="95238" name="Rectangle 7"/>
          <p:cNvSpPr>
            <a:spLocks noChangeArrowheads="1"/>
          </p:cNvSpPr>
          <p:nvPr/>
        </p:nvSpPr>
        <p:spPr bwMode="auto">
          <a:xfrm rot="-5400000">
            <a:off x="-627062" y="5808662"/>
            <a:ext cx="149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Photos by Dr. Julia Kim</a:t>
            </a:r>
          </a:p>
        </p:txBody>
      </p:sp>
    </p:spTree>
    <p:extLst>
      <p:ext uri="{BB962C8B-B14F-4D97-AF65-F5344CB8AC3E}">
        <p14:creationId xmlns:p14="http://schemas.microsoft.com/office/powerpoint/2010/main" val="265924877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t with abdominal wall defect Video.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785938" y="808038"/>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Text Box 3"/>
          <p:cNvSpPr txBox="1">
            <a:spLocks noChangeArrowheads="1"/>
          </p:cNvSpPr>
          <p:nvPr/>
        </p:nvSpPr>
        <p:spPr bwMode="auto">
          <a:xfrm>
            <a:off x="533400" y="228600"/>
            <a:ext cx="533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US" altLang="en-US" sz="3200" dirty="0" err="1"/>
              <a:t>Pentalogy</a:t>
            </a:r>
            <a:r>
              <a:rPr lang="en-US" altLang="en-US" sz="3200" dirty="0"/>
              <a:t> of Cantrell</a:t>
            </a:r>
          </a:p>
        </p:txBody>
      </p:sp>
      <p:sp>
        <p:nvSpPr>
          <p:cNvPr id="223236" name="Text Box 4"/>
          <p:cNvSpPr txBox="1">
            <a:spLocks noChangeArrowheads="1"/>
          </p:cNvSpPr>
          <p:nvPr/>
        </p:nvSpPr>
        <p:spPr bwMode="auto">
          <a:xfrm>
            <a:off x="0" y="3094038"/>
            <a:ext cx="8839200" cy="267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spcBef>
                <a:spcPct val="50000"/>
              </a:spcBef>
              <a:buFontTx/>
              <a:buAutoNum type="arabicPeriod"/>
            </a:pPr>
            <a:r>
              <a:rPr lang="en-US" altLang="en-US" sz="2400" dirty="0" err="1"/>
              <a:t>Omphalocele</a:t>
            </a:r>
            <a:r>
              <a:rPr lang="en-US" altLang="en-US" sz="2400" dirty="0"/>
              <a:t>  </a:t>
            </a:r>
          </a:p>
          <a:p>
            <a:pPr defTabSz="914400">
              <a:spcBef>
                <a:spcPct val="50000"/>
              </a:spcBef>
              <a:buFontTx/>
              <a:buAutoNum type="arabicPeriod"/>
            </a:pPr>
            <a:r>
              <a:rPr lang="en-US" altLang="en-US" sz="2400" dirty="0"/>
              <a:t>Anterior diaphragmatic hernia </a:t>
            </a:r>
          </a:p>
          <a:p>
            <a:pPr defTabSz="914400">
              <a:spcBef>
                <a:spcPct val="50000"/>
              </a:spcBef>
              <a:buFontTx/>
              <a:buAutoNum type="arabicPeriod"/>
            </a:pPr>
            <a:r>
              <a:rPr lang="en-US" altLang="en-US" sz="2400" dirty="0"/>
              <a:t>Sternal cleft   </a:t>
            </a:r>
          </a:p>
          <a:p>
            <a:pPr defTabSz="914400">
              <a:spcBef>
                <a:spcPct val="50000"/>
              </a:spcBef>
              <a:buFontTx/>
              <a:buAutoNum type="arabicPeriod"/>
            </a:pPr>
            <a:r>
              <a:rPr lang="en-US" altLang="en-US" sz="2400" dirty="0" err="1"/>
              <a:t>Ectopia</a:t>
            </a:r>
            <a:r>
              <a:rPr lang="en-US" altLang="en-US" sz="2400" dirty="0"/>
              <a:t> </a:t>
            </a:r>
            <a:r>
              <a:rPr lang="en-US" altLang="en-US" sz="2400" dirty="0" err="1"/>
              <a:t>cordis</a:t>
            </a:r>
            <a:r>
              <a:rPr lang="en-US" altLang="en-US" sz="2400" dirty="0"/>
              <a:t>  </a:t>
            </a:r>
          </a:p>
          <a:p>
            <a:pPr defTabSz="914400">
              <a:spcBef>
                <a:spcPct val="50000"/>
              </a:spcBef>
              <a:buFontTx/>
              <a:buAutoNum type="arabicPeriod"/>
            </a:pPr>
            <a:r>
              <a:rPr lang="en-US" altLang="en-US" sz="2400" dirty="0" err="1"/>
              <a:t>Intracardiac</a:t>
            </a:r>
            <a:r>
              <a:rPr lang="en-US" altLang="en-US" sz="2400" dirty="0"/>
              <a:t> defect (VSD or diverticulum of the left ventricle) </a:t>
            </a:r>
          </a:p>
        </p:txBody>
      </p:sp>
      <p:sp>
        <p:nvSpPr>
          <p:cNvPr id="96261" name="Text Box 5">
            <a:hlinkClick r:id="rId5" action="ppaction://hlinkfile"/>
          </p:cNvPr>
          <p:cNvSpPr txBox="1">
            <a:spLocks noChangeArrowheads="1"/>
          </p:cNvSpPr>
          <p:nvPr/>
        </p:nvSpPr>
        <p:spPr bwMode="auto">
          <a:xfrm>
            <a:off x="188913" y="2352675"/>
            <a:ext cx="12493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spcBef>
                <a:spcPct val="50000"/>
              </a:spcBef>
            </a:pPr>
            <a:r>
              <a:rPr lang="en-US" altLang="en-US">
                <a:hlinkClick r:id="rId5" action="ppaction://hlinkfile"/>
              </a:rPr>
              <a:t>LINK</a:t>
            </a:r>
            <a:endParaRPr lang="en-US" altLang="en-US"/>
          </a:p>
        </p:txBody>
      </p:sp>
    </p:spTree>
    <p:extLst>
      <p:ext uri="{BB962C8B-B14F-4D97-AF65-F5344CB8AC3E}">
        <p14:creationId xmlns:p14="http://schemas.microsoft.com/office/powerpoint/2010/main" val="734481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23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323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323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323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323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p:cTn id="19" fill="hold" display="0">
                  <p:stCondLst>
                    <p:cond delay="indefinite"/>
                  </p:stCondLst>
                  <p:endCondLst>
                    <p:cond evt="onNext" delay="0">
                      <p:tgtEl>
                        <p:sldTgt/>
                      </p:tgtEl>
                    </p:cond>
                    <p:cond evt="onPrev" delay="0">
                      <p:tgtEl>
                        <p:sldTgt/>
                      </p:tgtEl>
                    </p:cond>
                  </p:endCondLst>
                </p:cTn>
                <p:tgtEl>
                  <p:spTgt spid="223234"/>
                </p:tgtEl>
              </p:cMediaNode>
            </p:video>
          </p:childTnLst>
        </p:cTn>
      </p:par>
    </p:tnLst>
    <p:bldLst>
      <p:bldP spid="22323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0" name="Picture 2" descr="pics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0"/>
            <a:ext cx="5562600"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7651" name="Picture 3" descr="pic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51375"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7652" name="Picture 4" descr="DSCF344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3048000"/>
            <a:ext cx="5486400"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094540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67651"/>
                                        </p:tgtEl>
                                        <p:attrNameLst>
                                          <p:attrName>style.visibility</p:attrName>
                                        </p:attrNameLst>
                                      </p:cBhvr>
                                      <p:to>
                                        <p:strVal val="visible"/>
                                      </p:to>
                                    </p:set>
                                    <p:animEffect transition="in" filter="box(in)">
                                      <p:cBhvr>
                                        <p:cTn id="7" dur="500"/>
                                        <p:tgtEl>
                                          <p:spTgt spid="66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667650"/>
                                        </p:tgtEl>
                                        <p:attrNameLst>
                                          <p:attrName>style.visibility</p:attrName>
                                        </p:attrNameLst>
                                      </p:cBhvr>
                                      <p:to>
                                        <p:strVal val="visible"/>
                                      </p:to>
                                    </p:set>
                                    <p:animEffect transition="in" filter="barn(inHorizontal)">
                                      <p:cBhvr>
                                        <p:cTn id="12" dur="500"/>
                                        <p:tgtEl>
                                          <p:spTgt spid="6676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5" presetClass="entr" presetSubtype="0" fill="hold" nodeType="clickEffect">
                                  <p:stCondLst>
                                    <p:cond delay="0"/>
                                  </p:stCondLst>
                                  <p:childTnLst>
                                    <p:set>
                                      <p:cBhvr>
                                        <p:cTn id="16" dur="1" fill="hold">
                                          <p:stCondLst>
                                            <p:cond delay="0"/>
                                          </p:stCondLst>
                                        </p:cTn>
                                        <p:tgtEl>
                                          <p:spTgt spid="667652"/>
                                        </p:tgtEl>
                                        <p:attrNameLst>
                                          <p:attrName>style.visibility</p:attrName>
                                        </p:attrNameLst>
                                      </p:cBhvr>
                                      <p:to>
                                        <p:strVal val="visible"/>
                                      </p:to>
                                    </p:set>
                                    <p:anim calcmode="lin" valueType="num">
                                      <p:cBhvr>
                                        <p:cTn id="17" dur="500" decel="50000" fill="hold">
                                          <p:stCondLst>
                                            <p:cond delay="0"/>
                                          </p:stCondLst>
                                        </p:cTn>
                                        <p:tgtEl>
                                          <p:spTgt spid="667652"/>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67652"/>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67652"/>
                                        </p:tgtEl>
                                        <p:attrNameLst>
                                          <p:attrName>ppt_w</p:attrName>
                                        </p:attrNameLst>
                                      </p:cBhvr>
                                      <p:tavLst>
                                        <p:tav tm="0">
                                          <p:val>
                                            <p:strVal val="#ppt_w*.05"/>
                                          </p:val>
                                        </p:tav>
                                        <p:tav tm="100000">
                                          <p:val>
                                            <p:strVal val="#ppt_w"/>
                                          </p:val>
                                        </p:tav>
                                      </p:tavLst>
                                    </p:anim>
                                    <p:anim calcmode="lin" valueType="num">
                                      <p:cBhvr>
                                        <p:cTn id="20" dur="1000" fill="hold"/>
                                        <p:tgtEl>
                                          <p:spTgt spid="667652"/>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67652"/>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67652"/>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67652"/>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6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105400"/>
            <a:ext cx="12192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2"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130925"/>
            <a:ext cx="12192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99335" name="Picture 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5088"/>
            <a:ext cx="4573588" cy="679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3" name="Picture 7"/>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8888" y="0"/>
            <a:ext cx="5345112" cy="712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4" name="Picture 8"/>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1828800"/>
            <a:ext cx="37734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16889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box(out)">
                                      <p:cBhvr>
                                        <p:cTn id="7" dur="500"/>
                                        <p:tgtEl>
                                          <p:spTgt spid="297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9704"/>
                                        </p:tgtEl>
                                        <p:attrNameLst>
                                          <p:attrName>style.visibility</p:attrName>
                                        </p:attrNameLst>
                                      </p:cBhvr>
                                      <p:to>
                                        <p:strVal val="visible"/>
                                      </p:to>
                                    </p:set>
                                    <p:animEffect transition="in" filter="blinds(horizontal)">
                                      <p:cBhvr>
                                        <p:cTn id="12" dur="5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ea typeface="ＭＳ Ｐゴシック" pitchFamily="34" charset="-128"/>
              </a:rPr>
              <a:t>Thank you!!!</a:t>
            </a:r>
          </a:p>
        </p:txBody>
      </p:sp>
      <p:sp>
        <p:nvSpPr>
          <p:cNvPr id="3" name="Text Placeholder 2"/>
          <p:cNvSpPr>
            <a:spLocks noGrp="1"/>
          </p:cNvSpPr>
          <p:nvPr>
            <p:ph type="body" sz="quarter" idx="13"/>
          </p:nvPr>
        </p:nvSpPr>
        <p:spPr/>
        <p:txBody>
          <a:bodyPr/>
          <a:lstStyle/>
          <a:p>
            <a:endParaRPr lang="en-US"/>
          </a:p>
        </p:txBody>
      </p:sp>
      <p:pic>
        <p:nvPicPr>
          <p:cNvPr id="100355" name="Picture 3" descr="misc 1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0668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26869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101379" name="Picture 4" descr="IMGP0240"/>
          <p:cNvPicPr>
            <a:picLocks noChangeAspect="1" noChangeArrowheads="1"/>
          </p:cNvPicPr>
          <p:nvPr/>
        </p:nvPicPr>
        <p:blipFill>
          <a:blip r:embed="rId2">
            <a:extLst>
              <a:ext uri="{28A0092B-C50C-407E-A947-70E740481C1C}">
                <a14:useLocalDpi xmlns:a14="http://schemas.microsoft.com/office/drawing/2010/main" val="0"/>
              </a:ext>
            </a:extLst>
          </a:blip>
          <a:srcRect t="25185" b="6667"/>
          <a:stretch>
            <a:fillRect/>
          </a:stretch>
        </p:blipFill>
        <p:spPr bwMode="auto">
          <a:xfrm>
            <a:off x="0" y="2141538"/>
            <a:ext cx="9417050"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98901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107</a:t>
            </a:fld>
            <a:endParaRPr lang="en-US">
              <a:solidFill>
                <a:prstClr val="black">
                  <a:tint val="75000"/>
                </a:prstClr>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86" y="827314"/>
            <a:ext cx="4715830" cy="5188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08741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108</a:t>
            </a:fld>
            <a:endParaRPr lang="en-US">
              <a:solidFill>
                <a:prstClr val="black">
                  <a:tint val="75000"/>
                </a:prstClr>
              </a:solidFill>
            </a:endParaRPr>
          </a:p>
        </p:txBody>
      </p:sp>
      <p:sp>
        <p:nvSpPr>
          <p:cNvPr id="8" name="Text Placeholder 7"/>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60636208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109</a:t>
            </a:fld>
            <a:endParaRPr lang="en-US">
              <a:solidFill>
                <a:prstClr val="black">
                  <a:tint val="75000"/>
                </a:prstClr>
              </a:solidFill>
            </a:endParaRPr>
          </a:p>
        </p:txBody>
      </p:sp>
      <p:sp>
        <p:nvSpPr>
          <p:cNvPr id="6" name="Text Placeholder 5"/>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702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3425"/>
            <a:ext cx="9144000" cy="5134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6657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12</a:t>
            </a:fld>
            <a:endParaRPr lang="en-US">
              <a:solidFill>
                <a:prstClr val="black">
                  <a:tint val="75000"/>
                </a:prstClr>
              </a:solidFill>
            </a:endParaRPr>
          </a:p>
        </p:txBody>
      </p:sp>
      <p:sp>
        <p:nvSpPr>
          <p:cNvPr id="4" name="Text Placeholder 3"/>
          <p:cNvSpPr>
            <a:spLocks noGrp="1"/>
          </p:cNvSpPr>
          <p:nvPr>
            <p:ph type="body" sz="quarter" idx="13"/>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5863"/>
            <a:ext cx="9324975"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328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13</a:t>
            </a:fld>
            <a:endParaRPr lang="en-US">
              <a:solidFill>
                <a:prstClr val="black">
                  <a:tint val="75000"/>
                </a:prst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88" y="845127"/>
            <a:ext cx="9049981" cy="5084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8204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944" y="22643"/>
            <a:ext cx="7093527" cy="6835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206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33"/>
          <p:cNvGrpSpPr>
            <a:grpSpLocks/>
          </p:cNvGrpSpPr>
          <p:nvPr/>
        </p:nvGrpSpPr>
        <p:grpSpPr bwMode="auto">
          <a:xfrm>
            <a:off x="988247" y="1736458"/>
            <a:ext cx="6969314" cy="3590983"/>
            <a:chOff x="1111250" y="1736725"/>
            <a:chExt cx="7840663" cy="3590925"/>
          </a:xfrm>
        </p:grpSpPr>
        <p:sp>
          <p:nvSpPr>
            <p:cNvPr id="19468" name="Freeform 3"/>
            <p:cNvSpPr>
              <a:spLocks/>
            </p:cNvSpPr>
            <p:nvPr/>
          </p:nvSpPr>
          <p:spPr bwMode="auto">
            <a:xfrm>
              <a:off x="1111250" y="1736725"/>
              <a:ext cx="7840663" cy="3587750"/>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close/>
                </a:path>
              </a:pathLst>
            </a:custGeom>
            <a:solidFill>
              <a:srgbClr val="C7EA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69" name="Freeform 4"/>
            <p:cNvSpPr>
              <a:spLocks/>
            </p:cNvSpPr>
            <p:nvPr/>
          </p:nvSpPr>
          <p:spPr bwMode="auto">
            <a:xfrm>
              <a:off x="1111250" y="1736725"/>
              <a:ext cx="7840663" cy="3587750"/>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path>
              </a:pathLst>
            </a:custGeom>
            <a:noFill/>
            <a:ln w="0">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0" name="Freeform 5"/>
            <p:cNvSpPr>
              <a:spLocks noEditPoints="1"/>
            </p:cNvSpPr>
            <p:nvPr/>
          </p:nvSpPr>
          <p:spPr bwMode="auto">
            <a:xfrm>
              <a:off x="2849563" y="1871663"/>
              <a:ext cx="5527675" cy="3455987"/>
            </a:xfrm>
            <a:custGeom>
              <a:avLst/>
              <a:gdLst>
                <a:gd name="T0" fmla="*/ 2147483647 w 3482"/>
                <a:gd name="T1" fmla="*/ 2147483647 h 2177"/>
                <a:gd name="T2" fmla="*/ 2147483647 w 3482"/>
                <a:gd name="T3" fmla="*/ 2147483647 h 2177"/>
                <a:gd name="T4" fmla="*/ 2147483647 w 3482"/>
                <a:gd name="T5" fmla="*/ 2147483647 h 2177"/>
                <a:gd name="T6" fmla="*/ 2147483647 w 3482"/>
                <a:gd name="T7" fmla="*/ 2147483647 h 2177"/>
                <a:gd name="T8" fmla="*/ 2147483647 w 3482"/>
                <a:gd name="T9" fmla="*/ 2147483647 h 2177"/>
                <a:gd name="T10" fmla="*/ 2147483647 w 3482"/>
                <a:gd name="T11" fmla="*/ 2147483647 h 2177"/>
                <a:gd name="T12" fmla="*/ 2147483647 w 3482"/>
                <a:gd name="T13" fmla="*/ 2147483647 h 2177"/>
                <a:gd name="T14" fmla="*/ 2147483647 w 3482"/>
                <a:gd name="T15" fmla="*/ 2147483647 h 2177"/>
                <a:gd name="T16" fmla="*/ 2147483647 w 3482"/>
                <a:gd name="T17" fmla="*/ 2147483647 h 2177"/>
                <a:gd name="T18" fmla="*/ 2147483647 w 3482"/>
                <a:gd name="T19" fmla="*/ 2147483647 h 2177"/>
                <a:gd name="T20" fmla="*/ 2147483647 w 3482"/>
                <a:gd name="T21" fmla="*/ 2147483647 h 2177"/>
                <a:gd name="T22" fmla="*/ 2147483647 w 3482"/>
                <a:gd name="T23" fmla="*/ 2147483647 h 2177"/>
                <a:gd name="T24" fmla="*/ 2147483647 w 3482"/>
                <a:gd name="T25" fmla="*/ 2147483647 h 2177"/>
                <a:gd name="T26" fmla="*/ 2147483647 w 3482"/>
                <a:gd name="T27" fmla="*/ 2147483647 h 2177"/>
                <a:gd name="T28" fmla="*/ 2147483647 w 3482"/>
                <a:gd name="T29" fmla="*/ 2147483647 h 2177"/>
                <a:gd name="T30" fmla="*/ 2147483647 w 3482"/>
                <a:gd name="T31" fmla="*/ 2147483647 h 2177"/>
                <a:gd name="T32" fmla="*/ 2147483647 w 3482"/>
                <a:gd name="T33" fmla="*/ 2147483647 h 2177"/>
                <a:gd name="T34" fmla="*/ 2147483647 w 3482"/>
                <a:gd name="T35" fmla="*/ 2147483647 h 2177"/>
                <a:gd name="T36" fmla="*/ 2147483647 w 3482"/>
                <a:gd name="T37" fmla="*/ 2147483647 h 2177"/>
                <a:gd name="T38" fmla="*/ 2147483647 w 3482"/>
                <a:gd name="T39" fmla="*/ 2147483647 h 2177"/>
                <a:gd name="T40" fmla="*/ 2147483647 w 3482"/>
                <a:gd name="T41" fmla="*/ 2147483647 h 2177"/>
                <a:gd name="T42" fmla="*/ 2147483647 w 3482"/>
                <a:gd name="T43" fmla="*/ 2147483647 h 2177"/>
                <a:gd name="T44" fmla="*/ 2147483647 w 3482"/>
                <a:gd name="T45" fmla="*/ 2147483647 h 2177"/>
                <a:gd name="T46" fmla="*/ 2147483647 w 3482"/>
                <a:gd name="T47" fmla="*/ 2147483647 h 2177"/>
                <a:gd name="T48" fmla="*/ 2147483647 w 3482"/>
                <a:gd name="T49" fmla="*/ 2147483647 h 2177"/>
                <a:gd name="T50" fmla="*/ 2147483647 w 3482"/>
                <a:gd name="T51" fmla="*/ 2147483647 h 2177"/>
                <a:gd name="T52" fmla="*/ 2147483647 w 3482"/>
                <a:gd name="T53" fmla="*/ 2147483647 h 2177"/>
                <a:gd name="T54" fmla="*/ 2147483647 w 3482"/>
                <a:gd name="T55" fmla="*/ 2147483647 h 2177"/>
                <a:gd name="T56" fmla="*/ 2147483647 w 3482"/>
                <a:gd name="T57" fmla="*/ 2147483647 h 2177"/>
                <a:gd name="T58" fmla="*/ 2147483647 w 3482"/>
                <a:gd name="T59" fmla="*/ 2147483647 h 2177"/>
                <a:gd name="T60" fmla="*/ 2147483647 w 3482"/>
                <a:gd name="T61" fmla="*/ 2147483647 h 2177"/>
                <a:gd name="T62" fmla="*/ 2147483647 w 3482"/>
                <a:gd name="T63" fmla="*/ 2147483647 h 2177"/>
                <a:gd name="T64" fmla="*/ 2147483647 w 3482"/>
                <a:gd name="T65" fmla="*/ 2147483647 h 2177"/>
                <a:gd name="T66" fmla="*/ 2147483647 w 3482"/>
                <a:gd name="T67" fmla="*/ 2147483647 h 2177"/>
                <a:gd name="T68" fmla="*/ 2147483647 w 3482"/>
                <a:gd name="T69" fmla="*/ 2147483647 h 2177"/>
                <a:gd name="T70" fmla="*/ 2147483647 w 3482"/>
                <a:gd name="T71" fmla="*/ 2147483647 h 2177"/>
                <a:gd name="T72" fmla="*/ 2147483647 w 3482"/>
                <a:gd name="T73" fmla="*/ 2147483647 h 2177"/>
                <a:gd name="T74" fmla="*/ 2147483647 w 3482"/>
                <a:gd name="T75" fmla="*/ 2147483647 h 2177"/>
                <a:gd name="T76" fmla="*/ 2147483647 w 3482"/>
                <a:gd name="T77" fmla="*/ 2147483647 h 2177"/>
                <a:gd name="T78" fmla="*/ 2147483647 w 3482"/>
                <a:gd name="T79" fmla="*/ 2147483647 h 2177"/>
                <a:gd name="T80" fmla="*/ 2147483647 w 3482"/>
                <a:gd name="T81" fmla="*/ 2147483647 h 2177"/>
                <a:gd name="T82" fmla="*/ 2147483647 w 3482"/>
                <a:gd name="T83" fmla="*/ 2147483647 h 2177"/>
                <a:gd name="T84" fmla="*/ 2147483647 w 3482"/>
                <a:gd name="T85" fmla="*/ 2147483647 h 2177"/>
                <a:gd name="T86" fmla="*/ 2147483647 w 3482"/>
                <a:gd name="T87" fmla="*/ 2147483647 h 2177"/>
                <a:gd name="T88" fmla="*/ 2147483647 w 3482"/>
                <a:gd name="T89" fmla="*/ 2147483647 h 2177"/>
                <a:gd name="T90" fmla="*/ 2147483647 w 3482"/>
                <a:gd name="T91" fmla="*/ 2147483647 h 2177"/>
                <a:gd name="T92" fmla="*/ 2147483647 w 3482"/>
                <a:gd name="T93" fmla="*/ 2147483647 h 2177"/>
                <a:gd name="T94" fmla="*/ 2147483647 w 3482"/>
                <a:gd name="T95" fmla="*/ 2147483647 h 2177"/>
                <a:gd name="T96" fmla="*/ 2147483647 w 3482"/>
                <a:gd name="T97" fmla="*/ 2147483647 h 2177"/>
                <a:gd name="T98" fmla="*/ 2147483647 w 3482"/>
                <a:gd name="T99" fmla="*/ 2147483647 h 2177"/>
                <a:gd name="T100" fmla="*/ 2147483647 w 3482"/>
                <a:gd name="T101" fmla="*/ 2147483647 h 2177"/>
                <a:gd name="T102" fmla="*/ 2147483647 w 3482"/>
                <a:gd name="T103" fmla="*/ 2147483647 h 2177"/>
                <a:gd name="T104" fmla="*/ 2147483647 w 3482"/>
                <a:gd name="T105" fmla="*/ 2147483647 h 2177"/>
                <a:gd name="T106" fmla="*/ 2147483647 w 3482"/>
                <a:gd name="T107" fmla="*/ 2147483647 h 2177"/>
                <a:gd name="T108" fmla="*/ 2147483647 w 3482"/>
                <a:gd name="T109" fmla="*/ 2147483647 h 2177"/>
                <a:gd name="T110" fmla="*/ 2147483647 w 3482"/>
                <a:gd name="T111" fmla="*/ 2147483647 h 2177"/>
                <a:gd name="T112" fmla="*/ 2147483647 w 3482"/>
                <a:gd name="T113" fmla="*/ 2147483647 h 2177"/>
                <a:gd name="T114" fmla="*/ 2147483647 w 3482"/>
                <a:gd name="T115" fmla="*/ 2147483647 h 2177"/>
                <a:gd name="T116" fmla="*/ 2147483647 w 3482"/>
                <a:gd name="T117" fmla="*/ 2147483647 h 2177"/>
                <a:gd name="T118" fmla="*/ 2147483647 w 3482"/>
                <a:gd name="T119" fmla="*/ 2147483647 h 2177"/>
                <a:gd name="T120" fmla="*/ 2147483647 w 3482"/>
                <a:gd name="T121" fmla="*/ 2147483647 h 2177"/>
                <a:gd name="T122" fmla="*/ 2147483647 w 3482"/>
                <a:gd name="T123" fmla="*/ 2147483647 h 2177"/>
                <a:gd name="T124" fmla="*/ 2147483647 w 3482"/>
                <a:gd name="T125" fmla="*/ 2147483647 h 2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82"/>
                <a:gd name="T190" fmla="*/ 0 h 2177"/>
                <a:gd name="T191" fmla="*/ 3482 w 3482"/>
                <a:gd name="T192" fmla="*/ 2177 h 2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82" h="2177">
                  <a:moveTo>
                    <a:pt x="2645" y="2108"/>
                  </a:moveTo>
                  <a:lnTo>
                    <a:pt x="2635" y="2106"/>
                  </a:lnTo>
                  <a:lnTo>
                    <a:pt x="2628" y="2105"/>
                  </a:lnTo>
                  <a:lnTo>
                    <a:pt x="2622" y="2105"/>
                  </a:lnTo>
                  <a:lnTo>
                    <a:pt x="2619" y="2106"/>
                  </a:lnTo>
                  <a:lnTo>
                    <a:pt x="2617" y="2108"/>
                  </a:lnTo>
                  <a:lnTo>
                    <a:pt x="2612" y="2110"/>
                  </a:lnTo>
                  <a:lnTo>
                    <a:pt x="2605" y="2112"/>
                  </a:lnTo>
                  <a:lnTo>
                    <a:pt x="2594" y="2112"/>
                  </a:lnTo>
                  <a:lnTo>
                    <a:pt x="2590" y="2108"/>
                  </a:lnTo>
                  <a:lnTo>
                    <a:pt x="2587" y="2101"/>
                  </a:lnTo>
                  <a:lnTo>
                    <a:pt x="2582" y="2096"/>
                  </a:lnTo>
                  <a:lnTo>
                    <a:pt x="2578" y="2089"/>
                  </a:lnTo>
                  <a:lnTo>
                    <a:pt x="2575" y="2082"/>
                  </a:lnTo>
                  <a:lnTo>
                    <a:pt x="2571" y="2075"/>
                  </a:lnTo>
                  <a:lnTo>
                    <a:pt x="2569" y="2069"/>
                  </a:lnTo>
                  <a:lnTo>
                    <a:pt x="2567" y="2066"/>
                  </a:lnTo>
                  <a:lnTo>
                    <a:pt x="2578" y="2062"/>
                  </a:lnTo>
                  <a:lnTo>
                    <a:pt x="2587" y="2057"/>
                  </a:lnTo>
                  <a:lnTo>
                    <a:pt x="2598" y="2052"/>
                  </a:lnTo>
                  <a:lnTo>
                    <a:pt x="2608" y="2044"/>
                  </a:lnTo>
                  <a:lnTo>
                    <a:pt x="2617" y="2037"/>
                  </a:lnTo>
                  <a:lnTo>
                    <a:pt x="2628" y="2029"/>
                  </a:lnTo>
                  <a:lnTo>
                    <a:pt x="2636" y="2020"/>
                  </a:lnTo>
                  <a:lnTo>
                    <a:pt x="2647" y="2011"/>
                  </a:lnTo>
                  <a:lnTo>
                    <a:pt x="2652" y="2011"/>
                  </a:lnTo>
                  <a:lnTo>
                    <a:pt x="2658" y="2011"/>
                  </a:lnTo>
                  <a:lnTo>
                    <a:pt x="2663" y="2013"/>
                  </a:lnTo>
                  <a:lnTo>
                    <a:pt x="2668" y="2014"/>
                  </a:lnTo>
                  <a:lnTo>
                    <a:pt x="2672" y="2016"/>
                  </a:lnTo>
                  <a:lnTo>
                    <a:pt x="2677" y="2018"/>
                  </a:lnTo>
                  <a:lnTo>
                    <a:pt x="2682" y="2018"/>
                  </a:lnTo>
                  <a:lnTo>
                    <a:pt x="2689" y="2018"/>
                  </a:lnTo>
                  <a:lnTo>
                    <a:pt x="2700" y="2009"/>
                  </a:lnTo>
                  <a:lnTo>
                    <a:pt x="2712" y="2000"/>
                  </a:lnTo>
                  <a:lnTo>
                    <a:pt x="2725" y="1993"/>
                  </a:lnTo>
                  <a:lnTo>
                    <a:pt x="2737" y="1986"/>
                  </a:lnTo>
                  <a:lnTo>
                    <a:pt x="2749" y="1979"/>
                  </a:lnTo>
                  <a:lnTo>
                    <a:pt x="2764" y="1972"/>
                  </a:lnTo>
                  <a:lnTo>
                    <a:pt x="2774" y="1963"/>
                  </a:lnTo>
                  <a:lnTo>
                    <a:pt x="2785" y="1954"/>
                  </a:lnTo>
                  <a:lnTo>
                    <a:pt x="2788" y="1954"/>
                  </a:lnTo>
                  <a:lnTo>
                    <a:pt x="2794" y="1956"/>
                  </a:lnTo>
                  <a:lnTo>
                    <a:pt x="2797" y="1960"/>
                  </a:lnTo>
                  <a:lnTo>
                    <a:pt x="2802" y="1963"/>
                  </a:lnTo>
                  <a:lnTo>
                    <a:pt x="2808" y="1967"/>
                  </a:lnTo>
                  <a:lnTo>
                    <a:pt x="2811" y="1970"/>
                  </a:lnTo>
                  <a:lnTo>
                    <a:pt x="2817" y="1972"/>
                  </a:lnTo>
                  <a:lnTo>
                    <a:pt x="2820" y="1972"/>
                  </a:lnTo>
                  <a:lnTo>
                    <a:pt x="2824" y="1965"/>
                  </a:lnTo>
                  <a:lnTo>
                    <a:pt x="2825" y="1960"/>
                  </a:lnTo>
                  <a:lnTo>
                    <a:pt x="2825" y="1954"/>
                  </a:lnTo>
                  <a:lnTo>
                    <a:pt x="2825" y="1949"/>
                  </a:lnTo>
                  <a:lnTo>
                    <a:pt x="2824" y="1944"/>
                  </a:lnTo>
                  <a:lnTo>
                    <a:pt x="2822" y="1938"/>
                  </a:lnTo>
                  <a:lnTo>
                    <a:pt x="2817" y="1933"/>
                  </a:lnTo>
                  <a:lnTo>
                    <a:pt x="2811" y="1926"/>
                  </a:lnTo>
                  <a:lnTo>
                    <a:pt x="2758" y="1926"/>
                  </a:lnTo>
                  <a:lnTo>
                    <a:pt x="2741" y="1907"/>
                  </a:lnTo>
                  <a:lnTo>
                    <a:pt x="2739" y="1908"/>
                  </a:lnTo>
                  <a:lnTo>
                    <a:pt x="2735" y="1908"/>
                  </a:lnTo>
                  <a:lnTo>
                    <a:pt x="2732" y="1910"/>
                  </a:lnTo>
                  <a:lnTo>
                    <a:pt x="2728" y="1912"/>
                  </a:lnTo>
                  <a:lnTo>
                    <a:pt x="2725" y="1914"/>
                  </a:lnTo>
                  <a:lnTo>
                    <a:pt x="2721" y="1915"/>
                  </a:lnTo>
                  <a:lnTo>
                    <a:pt x="2719" y="1915"/>
                  </a:lnTo>
                  <a:lnTo>
                    <a:pt x="2716" y="1917"/>
                  </a:lnTo>
                  <a:lnTo>
                    <a:pt x="2698" y="1898"/>
                  </a:lnTo>
                  <a:lnTo>
                    <a:pt x="2686" y="1898"/>
                  </a:lnTo>
                  <a:lnTo>
                    <a:pt x="2672" y="1898"/>
                  </a:lnTo>
                  <a:lnTo>
                    <a:pt x="2659" y="1898"/>
                  </a:lnTo>
                  <a:lnTo>
                    <a:pt x="2647" y="1894"/>
                  </a:lnTo>
                  <a:lnTo>
                    <a:pt x="2635" y="1891"/>
                  </a:lnTo>
                  <a:lnTo>
                    <a:pt x="2624" y="1887"/>
                  </a:lnTo>
                  <a:lnTo>
                    <a:pt x="2613" y="1880"/>
                  </a:lnTo>
                  <a:lnTo>
                    <a:pt x="2603" y="1870"/>
                  </a:lnTo>
                  <a:lnTo>
                    <a:pt x="2585" y="1875"/>
                  </a:lnTo>
                  <a:lnTo>
                    <a:pt x="2566" y="1878"/>
                  </a:lnTo>
                  <a:lnTo>
                    <a:pt x="2543" y="1880"/>
                  </a:lnTo>
                  <a:lnTo>
                    <a:pt x="2520" y="1880"/>
                  </a:lnTo>
                  <a:lnTo>
                    <a:pt x="2497" y="1880"/>
                  </a:lnTo>
                  <a:lnTo>
                    <a:pt x="2476" y="1880"/>
                  </a:lnTo>
                  <a:lnTo>
                    <a:pt x="2456" y="1884"/>
                  </a:lnTo>
                  <a:lnTo>
                    <a:pt x="2439" y="1889"/>
                  </a:lnTo>
                  <a:lnTo>
                    <a:pt x="2433" y="1889"/>
                  </a:lnTo>
                  <a:lnTo>
                    <a:pt x="2428" y="1885"/>
                  </a:lnTo>
                  <a:lnTo>
                    <a:pt x="2421" y="1884"/>
                  </a:lnTo>
                  <a:lnTo>
                    <a:pt x="2414" y="1880"/>
                  </a:lnTo>
                  <a:lnTo>
                    <a:pt x="2407" y="1877"/>
                  </a:lnTo>
                  <a:lnTo>
                    <a:pt x="2400" y="1873"/>
                  </a:lnTo>
                  <a:lnTo>
                    <a:pt x="2393" y="1871"/>
                  </a:lnTo>
                  <a:lnTo>
                    <a:pt x="2386" y="1870"/>
                  </a:lnTo>
                  <a:lnTo>
                    <a:pt x="2368" y="1889"/>
                  </a:lnTo>
                  <a:lnTo>
                    <a:pt x="2318" y="1889"/>
                  </a:lnTo>
                  <a:lnTo>
                    <a:pt x="2265" y="1887"/>
                  </a:lnTo>
                  <a:lnTo>
                    <a:pt x="2213" y="1887"/>
                  </a:lnTo>
                  <a:lnTo>
                    <a:pt x="2160" y="1887"/>
                  </a:lnTo>
                  <a:lnTo>
                    <a:pt x="2133" y="1889"/>
                  </a:lnTo>
                  <a:lnTo>
                    <a:pt x="2107" y="1892"/>
                  </a:lnTo>
                  <a:lnTo>
                    <a:pt x="2082" y="1896"/>
                  </a:lnTo>
                  <a:lnTo>
                    <a:pt x="2055" y="1901"/>
                  </a:lnTo>
                  <a:lnTo>
                    <a:pt x="2031" y="1907"/>
                  </a:lnTo>
                  <a:lnTo>
                    <a:pt x="2006" y="1915"/>
                  </a:lnTo>
                  <a:lnTo>
                    <a:pt x="1981" y="1924"/>
                  </a:lnTo>
                  <a:lnTo>
                    <a:pt x="1958" y="1935"/>
                  </a:lnTo>
                  <a:lnTo>
                    <a:pt x="1956" y="1926"/>
                  </a:lnTo>
                  <a:lnTo>
                    <a:pt x="1953" y="1921"/>
                  </a:lnTo>
                  <a:lnTo>
                    <a:pt x="1951" y="1919"/>
                  </a:lnTo>
                  <a:lnTo>
                    <a:pt x="1949" y="1917"/>
                  </a:lnTo>
                  <a:lnTo>
                    <a:pt x="1946" y="1915"/>
                  </a:lnTo>
                  <a:lnTo>
                    <a:pt x="1942" y="1912"/>
                  </a:lnTo>
                  <a:lnTo>
                    <a:pt x="1939" y="1907"/>
                  </a:lnTo>
                  <a:lnTo>
                    <a:pt x="1932" y="1898"/>
                  </a:lnTo>
                  <a:lnTo>
                    <a:pt x="1921" y="1898"/>
                  </a:lnTo>
                  <a:lnTo>
                    <a:pt x="1911" y="1898"/>
                  </a:lnTo>
                  <a:lnTo>
                    <a:pt x="1898" y="1900"/>
                  </a:lnTo>
                  <a:lnTo>
                    <a:pt x="1886" y="1900"/>
                  </a:lnTo>
                  <a:lnTo>
                    <a:pt x="1873" y="1901"/>
                  </a:lnTo>
                  <a:lnTo>
                    <a:pt x="1863" y="1901"/>
                  </a:lnTo>
                  <a:lnTo>
                    <a:pt x="1854" y="1905"/>
                  </a:lnTo>
                  <a:lnTo>
                    <a:pt x="1845" y="1907"/>
                  </a:lnTo>
                  <a:lnTo>
                    <a:pt x="1845" y="1903"/>
                  </a:lnTo>
                  <a:lnTo>
                    <a:pt x="1843" y="1901"/>
                  </a:lnTo>
                  <a:lnTo>
                    <a:pt x="1843" y="1898"/>
                  </a:lnTo>
                  <a:lnTo>
                    <a:pt x="1842" y="1894"/>
                  </a:lnTo>
                  <a:lnTo>
                    <a:pt x="1840" y="1891"/>
                  </a:lnTo>
                  <a:lnTo>
                    <a:pt x="1838" y="1887"/>
                  </a:lnTo>
                  <a:lnTo>
                    <a:pt x="1836" y="1884"/>
                  </a:lnTo>
                  <a:lnTo>
                    <a:pt x="1836" y="1880"/>
                  </a:lnTo>
                  <a:lnTo>
                    <a:pt x="1785" y="1880"/>
                  </a:lnTo>
                  <a:lnTo>
                    <a:pt x="1767" y="1898"/>
                  </a:lnTo>
                  <a:lnTo>
                    <a:pt x="1741" y="1900"/>
                  </a:lnTo>
                  <a:lnTo>
                    <a:pt x="1713" y="1900"/>
                  </a:lnTo>
                  <a:lnTo>
                    <a:pt x="1684" y="1903"/>
                  </a:lnTo>
                  <a:lnTo>
                    <a:pt x="1654" y="1907"/>
                  </a:lnTo>
                  <a:lnTo>
                    <a:pt x="1626" y="1912"/>
                  </a:lnTo>
                  <a:lnTo>
                    <a:pt x="1600" y="1917"/>
                  </a:lnTo>
                  <a:lnTo>
                    <a:pt x="1573" y="1926"/>
                  </a:lnTo>
                  <a:lnTo>
                    <a:pt x="1548" y="1935"/>
                  </a:lnTo>
                  <a:lnTo>
                    <a:pt x="1540" y="1931"/>
                  </a:lnTo>
                  <a:lnTo>
                    <a:pt x="1527" y="1926"/>
                  </a:lnTo>
                  <a:lnTo>
                    <a:pt x="1515" y="1924"/>
                  </a:lnTo>
                  <a:lnTo>
                    <a:pt x="1503" y="1923"/>
                  </a:lnTo>
                  <a:lnTo>
                    <a:pt x="1476" y="1921"/>
                  </a:lnTo>
                  <a:lnTo>
                    <a:pt x="1448" y="1921"/>
                  </a:lnTo>
                  <a:lnTo>
                    <a:pt x="1420" y="1921"/>
                  </a:lnTo>
                  <a:lnTo>
                    <a:pt x="1391" y="1924"/>
                  </a:lnTo>
                  <a:lnTo>
                    <a:pt x="1365" y="1926"/>
                  </a:lnTo>
                  <a:lnTo>
                    <a:pt x="1340" y="1926"/>
                  </a:lnTo>
                  <a:lnTo>
                    <a:pt x="1322" y="1945"/>
                  </a:lnTo>
                  <a:lnTo>
                    <a:pt x="1308" y="1938"/>
                  </a:lnTo>
                  <a:lnTo>
                    <a:pt x="1294" y="1935"/>
                  </a:lnTo>
                  <a:lnTo>
                    <a:pt x="1280" y="1935"/>
                  </a:lnTo>
                  <a:lnTo>
                    <a:pt x="1266" y="1935"/>
                  </a:lnTo>
                  <a:lnTo>
                    <a:pt x="1252" y="1937"/>
                  </a:lnTo>
                  <a:lnTo>
                    <a:pt x="1238" y="1940"/>
                  </a:lnTo>
                  <a:lnTo>
                    <a:pt x="1225" y="1944"/>
                  </a:lnTo>
                  <a:lnTo>
                    <a:pt x="1211" y="1949"/>
                  </a:lnTo>
                  <a:lnTo>
                    <a:pt x="1185" y="1960"/>
                  </a:lnTo>
                  <a:lnTo>
                    <a:pt x="1158" y="1970"/>
                  </a:lnTo>
                  <a:lnTo>
                    <a:pt x="1144" y="1976"/>
                  </a:lnTo>
                  <a:lnTo>
                    <a:pt x="1132" y="1979"/>
                  </a:lnTo>
                  <a:lnTo>
                    <a:pt x="1118" y="1981"/>
                  </a:lnTo>
                  <a:lnTo>
                    <a:pt x="1105" y="1983"/>
                  </a:lnTo>
                  <a:lnTo>
                    <a:pt x="1088" y="1997"/>
                  </a:lnTo>
                  <a:lnTo>
                    <a:pt x="1070" y="2009"/>
                  </a:lnTo>
                  <a:lnTo>
                    <a:pt x="1050" y="2020"/>
                  </a:lnTo>
                  <a:lnTo>
                    <a:pt x="1031" y="2029"/>
                  </a:lnTo>
                  <a:lnTo>
                    <a:pt x="1012" y="2037"/>
                  </a:lnTo>
                  <a:lnTo>
                    <a:pt x="992" y="2046"/>
                  </a:lnTo>
                  <a:lnTo>
                    <a:pt x="974" y="2059"/>
                  </a:lnTo>
                  <a:lnTo>
                    <a:pt x="957" y="2075"/>
                  </a:lnTo>
                  <a:lnTo>
                    <a:pt x="941" y="2067"/>
                  </a:lnTo>
                  <a:lnTo>
                    <a:pt x="921" y="2060"/>
                  </a:lnTo>
                  <a:lnTo>
                    <a:pt x="902" y="2055"/>
                  </a:lnTo>
                  <a:lnTo>
                    <a:pt x="883" y="2050"/>
                  </a:lnTo>
                  <a:lnTo>
                    <a:pt x="861" y="2044"/>
                  </a:lnTo>
                  <a:lnTo>
                    <a:pt x="840" y="2041"/>
                  </a:lnTo>
                  <a:lnTo>
                    <a:pt x="821" y="2039"/>
                  </a:lnTo>
                  <a:lnTo>
                    <a:pt x="801" y="2037"/>
                  </a:lnTo>
                  <a:lnTo>
                    <a:pt x="784" y="2018"/>
                  </a:lnTo>
                  <a:lnTo>
                    <a:pt x="784" y="2016"/>
                  </a:lnTo>
                  <a:lnTo>
                    <a:pt x="784" y="2013"/>
                  </a:lnTo>
                  <a:lnTo>
                    <a:pt x="786" y="2009"/>
                  </a:lnTo>
                  <a:lnTo>
                    <a:pt x="787" y="2006"/>
                  </a:lnTo>
                  <a:lnTo>
                    <a:pt x="789" y="2002"/>
                  </a:lnTo>
                  <a:lnTo>
                    <a:pt x="791" y="1999"/>
                  </a:lnTo>
                  <a:lnTo>
                    <a:pt x="791" y="1995"/>
                  </a:lnTo>
                  <a:lnTo>
                    <a:pt x="791" y="1991"/>
                  </a:lnTo>
                  <a:lnTo>
                    <a:pt x="786" y="1984"/>
                  </a:lnTo>
                  <a:lnTo>
                    <a:pt x="778" y="1976"/>
                  </a:lnTo>
                  <a:lnTo>
                    <a:pt x="771" y="1968"/>
                  </a:lnTo>
                  <a:lnTo>
                    <a:pt x="764" y="1961"/>
                  </a:lnTo>
                  <a:lnTo>
                    <a:pt x="757" y="1954"/>
                  </a:lnTo>
                  <a:lnTo>
                    <a:pt x="748" y="1949"/>
                  </a:lnTo>
                  <a:lnTo>
                    <a:pt x="740" y="1945"/>
                  </a:lnTo>
                  <a:lnTo>
                    <a:pt x="731" y="1945"/>
                  </a:lnTo>
                  <a:lnTo>
                    <a:pt x="729" y="1937"/>
                  </a:lnTo>
                  <a:lnTo>
                    <a:pt x="727" y="1930"/>
                  </a:lnTo>
                  <a:lnTo>
                    <a:pt x="722" y="1921"/>
                  </a:lnTo>
                  <a:lnTo>
                    <a:pt x="717" y="1914"/>
                  </a:lnTo>
                  <a:lnTo>
                    <a:pt x="711" y="1907"/>
                  </a:lnTo>
                  <a:lnTo>
                    <a:pt x="704" y="1900"/>
                  </a:lnTo>
                  <a:lnTo>
                    <a:pt x="699" y="1894"/>
                  </a:lnTo>
                  <a:lnTo>
                    <a:pt x="695" y="1889"/>
                  </a:lnTo>
                  <a:lnTo>
                    <a:pt x="699" y="1885"/>
                  </a:lnTo>
                  <a:lnTo>
                    <a:pt x="703" y="1880"/>
                  </a:lnTo>
                  <a:lnTo>
                    <a:pt x="706" y="1875"/>
                  </a:lnTo>
                  <a:lnTo>
                    <a:pt x="710" y="1870"/>
                  </a:lnTo>
                  <a:lnTo>
                    <a:pt x="713" y="1864"/>
                  </a:lnTo>
                  <a:lnTo>
                    <a:pt x="715" y="1861"/>
                  </a:lnTo>
                  <a:lnTo>
                    <a:pt x="718" y="1855"/>
                  </a:lnTo>
                  <a:lnTo>
                    <a:pt x="722" y="1852"/>
                  </a:lnTo>
                  <a:lnTo>
                    <a:pt x="725" y="1852"/>
                  </a:lnTo>
                  <a:lnTo>
                    <a:pt x="729" y="1854"/>
                  </a:lnTo>
                  <a:lnTo>
                    <a:pt x="733" y="1854"/>
                  </a:lnTo>
                  <a:lnTo>
                    <a:pt x="734" y="1855"/>
                  </a:lnTo>
                  <a:lnTo>
                    <a:pt x="738" y="1857"/>
                  </a:lnTo>
                  <a:lnTo>
                    <a:pt x="741" y="1859"/>
                  </a:lnTo>
                  <a:lnTo>
                    <a:pt x="745" y="1861"/>
                  </a:lnTo>
                  <a:lnTo>
                    <a:pt x="748" y="1861"/>
                  </a:lnTo>
                  <a:lnTo>
                    <a:pt x="731" y="1841"/>
                  </a:lnTo>
                  <a:lnTo>
                    <a:pt x="713" y="1841"/>
                  </a:lnTo>
                  <a:lnTo>
                    <a:pt x="710" y="1845"/>
                  </a:lnTo>
                  <a:lnTo>
                    <a:pt x="703" y="1850"/>
                  </a:lnTo>
                  <a:lnTo>
                    <a:pt x="695" y="1857"/>
                  </a:lnTo>
                  <a:lnTo>
                    <a:pt x="687" y="1866"/>
                  </a:lnTo>
                  <a:lnTo>
                    <a:pt x="680" y="1877"/>
                  </a:lnTo>
                  <a:lnTo>
                    <a:pt x="672" y="1885"/>
                  </a:lnTo>
                  <a:lnTo>
                    <a:pt x="665" y="1894"/>
                  </a:lnTo>
                  <a:lnTo>
                    <a:pt x="662" y="1898"/>
                  </a:lnTo>
                  <a:lnTo>
                    <a:pt x="667" y="1905"/>
                  </a:lnTo>
                  <a:lnTo>
                    <a:pt x="671" y="1912"/>
                  </a:lnTo>
                  <a:lnTo>
                    <a:pt x="674" y="1919"/>
                  </a:lnTo>
                  <a:lnTo>
                    <a:pt x="678" y="1926"/>
                  </a:lnTo>
                  <a:lnTo>
                    <a:pt x="681" y="1933"/>
                  </a:lnTo>
                  <a:lnTo>
                    <a:pt x="685" y="1940"/>
                  </a:lnTo>
                  <a:lnTo>
                    <a:pt x="690" y="1947"/>
                  </a:lnTo>
                  <a:lnTo>
                    <a:pt x="695" y="1954"/>
                  </a:lnTo>
                  <a:lnTo>
                    <a:pt x="685" y="1963"/>
                  </a:lnTo>
                  <a:lnTo>
                    <a:pt x="674" y="1970"/>
                  </a:lnTo>
                  <a:lnTo>
                    <a:pt x="660" y="1976"/>
                  </a:lnTo>
                  <a:lnTo>
                    <a:pt x="646" y="1979"/>
                  </a:lnTo>
                  <a:lnTo>
                    <a:pt x="632" y="1981"/>
                  </a:lnTo>
                  <a:lnTo>
                    <a:pt x="618" y="1981"/>
                  </a:lnTo>
                  <a:lnTo>
                    <a:pt x="605" y="1983"/>
                  </a:lnTo>
                  <a:lnTo>
                    <a:pt x="591" y="1983"/>
                  </a:lnTo>
                  <a:lnTo>
                    <a:pt x="574" y="1963"/>
                  </a:lnTo>
                  <a:lnTo>
                    <a:pt x="567" y="1963"/>
                  </a:lnTo>
                  <a:lnTo>
                    <a:pt x="558" y="1965"/>
                  </a:lnTo>
                  <a:lnTo>
                    <a:pt x="547" y="1967"/>
                  </a:lnTo>
                  <a:lnTo>
                    <a:pt x="535" y="1968"/>
                  </a:lnTo>
                  <a:lnTo>
                    <a:pt x="524" y="1972"/>
                  </a:lnTo>
                  <a:lnTo>
                    <a:pt x="514" y="1976"/>
                  </a:lnTo>
                  <a:lnTo>
                    <a:pt x="503" y="1979"/>
                  </a:lnTo>
                  <a:lnTo>
                    <a:pt x="496" y="1983"/>
                  </a:lnTo>
                  <a:lnTo>
                    <a:pt x="478" y="1963"/>
                  </a:lnTo>
                  <a:lnTo>
                    <a:pt x="475" y="1963"/>
                  </a:lnTo>
                  <a:lnTo>
                    <a:pt x="469" y="1965"/>
                  </a:lnTo>
                  <a:lnTo>
                    <a:pt x="466" y="1967"/>
                  </a:lnTo>
                  <a:lnTo>
                    <a:pt x="461" y="1968"/>
                  </a:lnTo>
                  <a:lnTo>
                    <a:pt x="455" y="1970"/>
                  </a:lnTo>
                  <a:lnTo>
                    <a:pt x="452" y="1970"/>
                  </a:lnTo>
                  <a:lnTo>
                    <a:pt x="446" y="1972"/>
                  </a:lnTo>
                  <a:lnTo>
                    <a:pt x="443" y="1972"/>
                  </a:lnTo>
                  <a:lnTo>
                    <a:pt x="439" y="1968"/>
                  </a:lnTo>
                  <a:lnTo>
                    <a:pt x="436" y="1965"/>
                  </a:lnTo>
                  <a:lnTo>
                    <a:pt x="431" y="1960"/>
                  </a:lnTo>
                  <a:lnTo>
                    <a:pt x="425" y="1956"/>
                  </a:lnTo>
                  <a:lnTo>
                    <a:pt x="418" y="1953"/>
                  </a:lnTo>
                  <a:lnTo>
                    <a:pt x="413" y="1951"/>
                  </a:lnTo>
                  <a:lnTo>
                    <a:pt x="406" y="1951"/>
                  </a:lnTo>
                  <a:lnTo>
                    <a:pt x="401" y="1954"/>
                  </a:lnTo>
                  <a:lnTo>
                    <a:pt x="452" y="2011"/>
                  </a:lnTo>
                  <a:lnTo>
                    <a:pt x="441" y="2011"/>
                  </a:lnTo>
                  <a:lnTo>
                    <a:pt x="431" y="2011"/>
                  </a:lnTo>
                  <a:lnTo>
                    <a:pt x="420" y="2007"/>
                  </a:lnTo>
                  <a:lnTo>
                    <a:pt x="409" y="2002"/>
                  </a:lnTo>
                  <a:lnTo>
                    <a:pt x="397" y="1997"/>
                  </a:lnTo>
                  <a:lnTo>
                    <a:pt x="386" y="1991"/>
                  </a:lnTo>
                  <a:lnTo>
                    <a:pt x="376" y="1986"/>
                  </a:lnTo>
                  <a:lnTo>
                    <a:pt x="365" y="1983"/>
                  </a:lnTo>
                  <a:lnTo>
                    <a:pt x="355" y="1984"/>
                  </a:lnTo>
                  <a:lnTo>
                    <a:pt x="344" y="1986"/>
                  </a:lnTo>
                  <a:lnTo>
                    <a:pt x="333" y="1984"/>
                  </a:lnTo>
                  <a:lnTo>
                    <a:pt x="325" y="1983"/>
                  </a:lnTo>
                  <a:lnTo>
                    <a:pt x="316" y="1979"/>
                  </a:lnTo>
                  <a:lnTo>
                    <a:pt x="310" y="1976"/>
                  </a:lnTo>
                  <a:lnTo>
                    <a:pt x="305" y="1970"/>
                  </a:lnTo>
                  <a:lnTo>
                    <a:pt x="303" y="1963"/>
                  </a:lnTo>
                  <a:lnTo>
                    <a:pt x="298" y="1963"/>
                  </a:lnTo>
                  <a:lnTo>
                    <a:pt x="286" y="1965"/>
                  </a:lnTo>
                  <a:lnTo>
                    <a:pt x="272" y="1965"/>
                  </a:lnTo>
                  <a:lnTo>
                    <a:pt x="256" y="1967"/>
                  </a:lnTo>
                  <a:lnTo>
                    <a:pt x="238" y="1967"/>
                  </a:lnTo>
                  <a:lnTo>
                    <a:pt x="222" y="1967"/>
                  </a:lnTo>
                  <a:lnTo>
                    <a:pt x="208" y="1965"/>
                  </a:lnTo>
                  <a:lnTo>
                    <a:pt x="199" y="1963"/>
                  </a:lnTo>
                  <a:lnTo>
                    <a:pt x="199" y="1967"/>
                  </a:lnTo>
                  <a:lnTo>
                    <a:pt x="201" y="1972"/>
                  </a:lnTo>
                  <a:lnTo>
                    <a:pt x="203" y="1977"/>
                  </a:lnTo>
                  <a:lnTo>
                    <a:pt x="204" y="1981"/>
                  </a:lnTo>
                  <a:lnTo>
                    <a:pt x="206" y="1986"/>
                  </a:lnTo>
                  <a:lnTo>
                    <a:pt x="206" y="1991"/>
                  </a:lnTo>
                  <a:lnTo>
                    <a:pt x="208" y="1997"/>
                  </a:lnTo>
                  <a:lnTo>
                    <a:pt x="208" y="2000"/>
                  </a:lnTo>
                  <a:lnTo>
                    <a:pt x="197" y="2000"/>
                  </a:lnTo>
                  <a:lnTo>
                    <a:pt x="187" y="2000"/>
                  </a:lnTo>
                  <a:lnTo>
                    <a:pt x="176" y="1999"/>
                  </a:lnTo>
                  <a:lnTo>
                    <a:pt x="166" y="1999"/>
                  </a:lnTo>
                  <a:lnTo>
                    <a:pt x="155" y="1999"/>
                  </a:lnTo>
                  <a:lnTo>
                    <a:pt x="146" y="1997"/>
                  </a:lnTo>
                  <a:lnTo>
                    <a:pt x="137" y="1993"/>
                  </a:lnTo>
                  <a:lnTo>
                    <a:pt x="130" y="1991"/>
                  </a:lnTo>
                  <a:lnTo>
                    <a:pt x="123" y="1993"/>
                  </a:lnTo>
                  <a:lnTo>
                    <a:pt x="114" y="1997"/>
                  </a:lnTo>
                  <a:lnTo>
                    <a:pt x="107" y="1999"/>
                  </a:lnTo>
                  <a:lnTo>
                    <a:pt x="99" y="1999"/>
                  </a:lnTo>
                  <a:lnTo>
                    <a:pt x="91" y="1999"/>
                  </a:lnTo>
                  <a:lnTo>
                    <a:pt x="83" y="2000"/>
                  </a:lnTo>
                  <a:lnTo>
                    <a:pt x="76" y="2000"/>
                  </a:lnTo>
                  <a:lnTo>
                    <a:pt x="68" y="2000"/>
                  </a:lnTo>
                  <a:lnTo>
                    <a:pt x="68" y="2007"/>
                  </a:lnTo>
                  <a:lnTo>
                    <a:pt x="67" y="2013"/>
                  </a:lnTo>
                  <a:lnTo>
                    <a:pt x="65" y="2018"/>
                  </a:lnTo>
                  <a:lnTo>
                    <a:pt x="63" y="2021"/>
                  </a:lnTo>
                  <a:lnTo>
                    <a:pt x="61" y="2027"/>
                  </a:lnTo>
                  <a:lnTo>
                    <a:pt x="58" y="2030"/>
                  </a:lnTo>
                  <a:lnTo>
                    <a:pt x="54" y="2034"/>
                  </a:lnTo>
                  <a:lnTo>
                    <a:pt x="51" y="2037"/>
                  </a:lnTo>
                  <a:lnTo>
                    <a:pt x="44" y="2034"/>
                  </a:lnTo>
                  <a:lnTo>
                    <a:pt x="38" y="2032"/>
                  </a:lnTo>
                  <a:lnTo>
                    <a:pt x="31" y="2030"/>
                  </a:lnTo>
                  <a:lnTo>
                    <a:pt x="24" y="2030"/>
                  </a:lnTo>
                  <a:lnTo>
                    <a:pt x="19" y="2030"/>
                  </a:lnTo>
                  <a:lnTo>
                    <a:pt x="12" y="2032"/>
                  </a:lnTo>
                  <a:lnTo>
                    <a:pt x="5" y="2034"/>
                  </a:lnTo>
                  <a:lnTo>
                    <a:pt x="0" y="2037"/>
                  </a:lnTo>
                  <a:lnTo>
                    <a:pt x="5" y="2041"/>
                  </a:lnTo>
                  <a:lnTo>
                    <a:pt x="10" y="2041"/>
                  </a:lnTo>
                  <a:lnTo>
                    <a:pt x="15" y="2041"/>
                  </a:lnTo>
                  <a:lnTo>
                    <a:pt x="23" y="2041"/>
                  </a:lnTo>
                  <a:lnTo>
                    <a:pt x="28" y="2041"/>
                  </a:lnTo>
                  <a:lnTo>
                    <a:pt x="35" y="2039"/>
                  </a:lnTo>
                  <a:lnTo>
                    <a:pt x="42" y="2037"/>
                  </a:lnTo>
                  <a:lnTo>
                    <a:pt x="51" y="2037"/>
                  </a:lnTo>
                  <a:lnTo>
                    <a:pt x="63" y="2046"/>
                  </a:lnTo>
                  <a:lnTo>
                    <a:pt x="77" y="2053"/>
                  </a:lnTo>
                  <a:lnTo>
                    <a:pt x="91" y="2059"/>
                  </a:lnTo>
                  <a:lnTo>
                    <a:pt x="109" y="2062"/>
                  </a:lnTo>
                  <a:lnTo>
                    <a:pt x="125" y="2067"/>
                  </a:lnTo>
                  <a:lnTo>
                    <a:pt x="141" y="2073"/>
                  </a:lnTo>
                  <a:lnTo>
                    <a:pt x="155" y="2078"/>
                  </a:lnTo>
                  <a:lnTo>
                    <a:pt x="167" y="2087"/>
                  </a:lnTo>
                  <a:lnTo>
                    <a:pt x="174" y="2087"/>
                  </a:lnTo>
                  <a:lnTo>
                    <a:pt x="182" y="2089"/>
                  </a:lnTo>
                  <a:lnTo>
                    <a:pt x="189" y="2092"/>
                  </a:lnTo>
                  <a:lnTo>
                    <a:pt x="197" y="2097"/>
                  </a:lnTo>
                  <a:lnTo>
                    <a:pt x="204" y="2103"/>
                  </a:lnTo>
                  <a:lnTo>
                    <a:pt x="213" y="2108"/>
                  </a:lnTo>
                  <a:lnTo>
                    <a:pt x="220" y="2113"/>
                  </a:lnTo>
                  <a:lnTo>
                    <a:pt x="227" y="2113"/>
                  </a:lnTo>
                  <a:lnTo>
                    <a:pt x="234" y="2120"/>
                  </a:lnTo>
                  <a:lnTo>
                    <a:pt x="238" y="2122"/>
                  </a:lnTo>
                  <a:lnTo>
                    <a:pt x="243" y="2124"/>
                  </a:lnTo>
                  <a:lnTo>
                    <a:pt x="250" y="2126"/>
                  </a:lnTo>
                  <a:lnTo>
                    <a:pt x="256" y="2129"/>
                  </a:lnTo>
                  <a:lnTo>
                    <a:pt x="263" y="2133"/>
                  </a:lnTo>
                  <a:lnTo>
                    <a:pt x="268" y="2136"/>
                  </a:lnTo>
                  <a:lnTo>
                    <a:pt x="273" y="2138"/>
                  </a:lnTo>
                  <a:lnTo>
                    <a:pt x="277" y="2138"/>
                  </a:lnTo>
                  <a:lnTo>
                    <a:pt x="272" y="2142"/>
                  </a:lnTo>
                  <a:lnTo>
                    <a:pt x="266" y="2143"/>
                  </a:lnTo>
                  <a:lnTo>
                    <a:pt x="261" y="2145"/>
                  </a:lnTo>
                  <a:lnTo>
                    <a:pt x="256" y="2145"/>
                  </a:lnTo>
                  <a:lnTo>
                    <a:pt x="250" y="2143"/>
                  </a:lnTo>
                  <a:lnTo>
                    <a:pt x="245" y="2140"/>
                  </a:lnTo>
                  <a:lnTo>
                    <a:pt x="240" y="2136"/>
                  </a:lnTo>
                  <a:lnTo>
                    <a:pt x="234" y="2129"/>
                  </a:lnTo>
                  <a:lnTo>
                    <a:pt x="227" y="2129"/>
                  </a:lnTo>
                  <a:lnTo>
                    <a:pt x="224" y="2128"/>
                  </a:lnTo>
                  <a:lnTo>
                    <a:pt x="219" y="2126"/>
                  </a:lnTo>
                  <a:lnTo>
                    <a:pt x="215" y="2122"/>
                  </a:lnTo>
                  <a:lnTo>
                    <a:pt x="212" y="2120"/>
                  </a:lnTo>
                  <a:lnTo>
                    <a:pt x="208" y="2119"/>
                  </a:lnTo>
                  <a:lnTo>
                    <a:pt x="203" y="2117"/>
                  </a:lnTo>
                  <a:lnTo>
                    <a:pt x="197" y="2117"/>
                  </a:lnTo>
                  <a:lnTo>
                    <a:pt x="192" y="2113"/>
                  </a:lnTo>
                  <a:lnTo>
                    <a:pt x="187" y="2112"/>
                  </a:lnTo>
                  <a:lnTo>
                    <a:pt x="180" y="2112"/>
                  </a:lnTo>
                  <a:lnTo>
                    <a:pt x="173" y="2110"/>
                  </a:lnTo>
                  <a:lnTo>
                    <a:pt x="164" y="2110"/>
                  </a:lnTo>
                  <a:lnTo>
                    <a:pt x="157" y="2112"/>
                  </a:lnTo>
                  <a:lnTo>
                    <a:pt x="151" y="2112"/>
                  </a:lnTo>
                  <a:lnTo>
                    <a:pt x="148" y="2112"/>
                  </a:lnTo>
                  <a:lnTo>
                    <a:pt x="144" y="2110"/>
                  </a:lnTo>
                  <a:lnTo>
                    <a:pt x="141" y="2108"/>
                  </a:lnTo>
                  <a:lnTo>
                    <a:pt x="136" y="2106"/>
                  </a:lnTo>
                  <a:lnTo>
                    <a:pt x="132" y="2103"/>
                  </a:lnTo>
                  <a:lnTo>
                    <a:pt x="127" y="2099"/>
                  </a:lnTo>
                  <a:lnTo>
                    <a:pt x="121" y="2097"/>
                  </a:lnTo>
                  <a:lnTo>
                    <a:pt x="116" y="2096"/>
                  </a:lnTo>
                  <a:lnTo>
                    <a:pt x="109" y="2094"/>
                  </a:lnTo>
                  <a:lnTo>
                    <a:pt x="107" y="2108"/>
                  </a:lnTo>
                  <a:lnTo>
                    <a:pt x="143" y="2119"/>
                  </a:lnTo>
                  <a:lnTo>
                    <a:pt x="176" y="2129"/>
                  </a:lnTo>
                  <a:lnTo>
                    <a:pt x="208" y="2138"/>
                  </a:lnTo>
                  <a:lnTo>
                    <a:pt x="238" y="2145"/>
                  </a:lnTo>
                  <a:lnTo>
                    <a:pt x="266" y="2154"/>
                  </a:lnTo>
                  <a:lnTo>
                    <a:pt x="295" y="2161"/>
                  </a:lnTo>
                  <a:lnTo>
                    <a:pt x="321" y="2168"/>
                  </a:lnTo>
                  <a:lnTo>
                    <a:pt x="348" y="2175"/>
                  </a:lnTo>
                  <a:lnTo>
                    <a:pt x="2405" y="2177"/>
                  </a:lnTo>
                  <a:lnTo>
                    <a:pt x="2442" y="2166"/>
                  </a:lnTo>
                  <a:lnTo>
                    <a:pt x="2474" y="2158"/>
                  </a:lnTo>
                  <a:lnTo>
                    <a:pt x="2504" y="2149"/>
                  </a:lnTo>
                  <a:lnTo>
                    <a:pt x="2532" y="2142"/>
                  </a:lnTo>
                  <a:lnTo>
                    <a:pt x="2559" y="2135"/>
                  </a:lnTo>
                  <a:lnTo>
                    <a:pt x="2585" y="2126"/>
                  </a:lnTo>
                  <a:lnTo>
                    <a:pt x="2613" y="2119"/>
                  </a:lnTo>
                  <a:lnTo>
                    <a:pt x="2645" y="2108"/>
                  </a:lnTo>
                  <a:close/>
                  <a:moveTo>
                    <a:pt x="1958" y="921"/>
                  </a:moveTo>
                  <a:lnTo>
                    <a:pt x="1956" y="936"/>
                  </a:lnTo>
                  <a:lnTo>
                    <a:pt x="1951" y="954"/>
                  </a:lnTo>
                  <a:lnTo>
                    <a:pt x="1944" y="972"/>
                  </a:lnTo>
                  <a:lnTo>
                    <a:pt x="1935" y="989"/>
                  </a:lnTo>
                  <a:lnTo>
                    <a:pt x="1923" y="1007"/>
                  </a:lnTo>
                  <a:lnTo>
                    <a:pt x="1911" y="1019"/>
                  </a:lnTo>
                  <a:lnTo>
                    <a:pt x="1903" y="1025"/>
                  </a:lnTo>
                  <a:lnTo>
                    <a:pt x="1896" y="1028"/>
                  </a:lnTo>
                  <a:lnTo>
                    <a:pt x="1888" y="1032"/>
                  </a:lnTo>
                  <a:lnTo>
                    <a:pt x="1880" y="1032"/>
                  </a:lnTo>
                  <a:lnTo>
                    <a:pt x="1879" y="1039"/>
                  </a:lnTo>
                  <a:lnTo>
                    <a:pt x="1877" y="1046"/>
                  </a:lnTo>
                  <a:lnTo>
                    <a:pt x="1873" y="1053"/>
                  </a:lnTo>
                  <a:lnTo>
                    <a:pt x="1870" y="1060"/>
                  </a:lnTo>
                  <a:lnTo>
                    <a:pt x="1859" y="1073"/>
                  </a:lnTo>
                  <a:lnTo>
                    <a:pt x="1847" y="1085"/>
                  </a:lnTo>
                  <a:lnTo>
                    <a:pt x="1835" y="1097"/>
                  </a:lnTo>
                  <a:lnTo>
                    <a:pt x="1820" y="1108"/>
                  </a:lnTo>
                  <a:lnTo>
                    <a:pt x="1810" y="1117"/>
                  </a:lnTo>
                  <a:lnTo>
                    <a:pt x="1801" y="1126"/>
                  </a:lnTo>
                  <a:lnTo>
                    <a:pt x="1801" y="1163"/>
                  </a:lnTo>
                  <a:lnTo>
                    <a:pt x="1819" y="1180"/>
                  </a:lnTo>
                  <a:lnTo>
                    <a:pt x="1819" y="1191"/>
                  </a:lnTo>
                  <a:lnTo>
                    <a:pt x="1817" y="1198"/>
                  </a:lnTo>
                  <a:lnTo>
                    <a:pt x="1817" y="1205"/>
                  </a:lnTo>
                  <a:lnTo>
                    <a:pt x="1815" y="1212"/>
                  </a:lnTo>
                  <a:lnTo>
                    <a:pt x="1815" y="1217"/>
                  </a:lnTo>
                  <a:lnTo>
                    <a:pt x="1815" y="1224"/>
                  </a:lnTo>
                  <a:lnTo>
                    <a:pt x="1817" y="1230"/>
                  </a:lnTo>
                  <a:lnTo>
                    <a:pt x="1819" y="1237"/>
                  </a:lnTo>
                  <a:lnTo>
                    <a:pt x="1815" y="1240"/>
                  </a:lnTo>
                  <a:lnTo>
                    <a:pt x="1813" y="1246"/>
                  </a:lnTo>
                  <a:lnTo>
                    <a:pt x="1812" y="1249"/>
                  </a:lnTo>
                  <a:lnTo>
                    <a:pt x="1810" y="1255"/>
                  </a:lnTo>
                  <a:lnTo>
                    <a:pt x="1808" y="1260"/>
                  </a:lnTo>
                  <a:lnTo>
                    <a:pt x="1806" y="1265"/>
                  </a:lnTo>
                  <a:lnTo>
                    <a:pt x="1805" y="1270"/>
                  </a:lnTo>
                  <a:lnTo>
                    <a:pt x="1801" y="1274"/>
                  </a:lnTo>
                  <a:lnTo>
                    <a:pt x="1792" y="1283"/>
                  </a:lnTo>
                  <a:lnTo>
                    <a:pt x="1776" y="1283"/>
                  </a:lnTo>
                  <a:lnTo>
                    <a:pt x="1767" y="1292"/>
                  </a:lnTo>
                  <a:lnTo>
                    <a:pt x="1764" y="1297"/>
                  </a:lnTo>
                  <a:lnTo>
                    <a:pt x="1762" y="1302"/>
                  </a:lnTo>
                  <a:lnTo>
                    <a:pt x="1762" y="1308"/>
                  </a:lnTo>
                  <a:lnTo>
                    <a:pt x="1760" y="1313"/>
                  </a:lnTo>
                  <a:lnTo>
                    <a:pt x="1759" y="1318"/>
                  </a:lnTo>
                  <a:lnTo>
                    <a:pt x="1755" y="1322"/>
                  </a:lnTo>
                  <a:lnTo>
                    <a:pt x="1748" y="1322"/>
                  </a:lnTo>
                  <a:lnTo>
                    <a:pt x="1741" y="1320"/>
                  </a:lnTo>
                  <a:lnTo>
                    <a:pt x="1741" y="1327"/>
                  </a:lnTo>
                  <a:lnTo>
                    <a:pt x="1741" y="1332"/>
                  </a:lnTo>
                  <a:lnTo>
                    <a:pt x="1743" y="1338"/>
                  </a:lnTo>
                  <a:lnTo>
                    <a:pt x="1744" y="1343"/>
                  </a:lnTo>
                  <a:lnTo>
                    <a:pt x="1746" y="1348"/>
                  </a:lnTo>
                  <a:lnTo>
                    <a:pt x="1748" y="1355"/>
                  </a:lnTo>
                  <a:lnTo>
                    <a:pt x="1748" y="1361"/>
                  </a:lnTo>
                  <a:lnTo>
                    <a:pt x="1750" y="1368"/>
                  </a:lnTo>
                  <a:lnTo>
                    <a:pt x="1746" y="1371"/>
                  </a:lnTo>
                  <a:lnTo>
                    <a:pt x="1743" y="1373"/>
                  </a:lnTo>
                  <a:lnTo>
                    <a:pt x="1739" y="1376"/>
                  </a:lnTo>
                  <a:lnTo>
                    <a:pt x="1734" y="1380"/>
                  </a:lnTo>
                  <a:lnTo>
                    <a:pt x="1730" y="1382"/>
                  </a:lnTo>
                  <a:lnTo>
                    <a:pt x="1725" y="1384"/>
                  </a:lnTo>
                  <a:lnTo>
                    <a:pt x="1720" y="1385"/>
                  </a:lnTo>
                  <a:lnTo>
                    <a:pt x="1714" y="1385"/>
                  </a:lnTo>
                  <a:lnTo>
                    <a:pt x="1714" y="1389"/>
                  </a:lnTo>
                  <a:lnTo>
                    <a:pt x="1713" y="1394"/>
                  </a:lnTo>
                  <a:lnTo>
                    <a:pt x="1713" y="1398"/>
                  </a:lnTo>
                  <a:lnTo>
                    <a:pt x="1711" y="1401"/>
                  </a:lnTo>
                  <a:lnTo>
                    <a:pt x="1711" y="1405"/>
                  </a:lnTo>
                  <a:lnTo>
                    <a:pt x="1711" y="1407"/>
                  </a:lnTo>
                  <a:lnTo>
                    <a:pt x="1713" y="1407"/>
                  </a:lnTo>
                  <a:lnTo>
                    <a:pt x="1714" y="1405"/>
                  </a:lnTo>
                  <a:lnTo>
                    <a:pt x="1714" y="1422"/>
                  </a:lnTo>
                  <a:lnTo>
                    <a:pt x="1707" y="1429"/>
                  </a:lnTo>
                  <a:lnTo>
                    <a:pt x="1697" y="1435"/>
                  </a:lnTo>
                  <a:lnTo>
                    <a:pt x="1688" y="1442"/>
                  </a:lnTo>
                  <a:lnTo>
                    <a:pt x="1677" y="1449"/>
                  </a:lnTo>
                  <a:lnTo>
                    <a:pt x="1669" y="1456"/>
                  </a:lnTo>
                  <a:lnTo>
                    <a:pt x="1660" y="1465"/>
                  </a:lnTo>
                  <a:lnTo>
                    <a:pt x="1658" y="1470"/>
                  </a:lnTo>
                  <a:lnTo>
                    <a:pt x="1656" y="1475"/>
                  </a:lnTo>
                  <a:lnTo>
                    <a:pt x="1654" y="1481"/>
                  </a:lnTo>
                  <a:lnTo>
                    <a:pt x="1653" y="1488"/>
                  </a:lnTo>
                  <a:lnTo>
                    <a:pt x="1635" y="1491"/>
                  </a:lnTo>
                  <a:lnTo>
                    <a:pt x="1617" y="1495"/>
                  </a:lnTo>
                  <a:lnTo>
                    <a:pt x="1600" y="1498"/>
                  </a:lnTo>
                  <a:lnTo>
                    <a:pt x="1584" y="1500"/>
                  </a:lnTo>
                  <a:lnTo>
                    <a:pt x="1568" y="1502"/>
                  </a:lnTo>
                  <a:lnTo>
                    <a:pt x="1550" y="1504"/>
                  </a:lnTo>
                  <a:lnTo>
                    <a:pt x="1533" y="1505"/>
                  </a:lnTo>
                  <a:lnTo>
                    <a:pt x="1513" y="1505"/>
                  </a:lnTo>
                  <a:lnTo>
                    <a:pt x="1504" y="1495"/>
                  </a:lnTo>
                  <a:lnTo>
                    <a:pt x="1497" y="1482"/>
                  </a:lnTo>
                  <a:lnTo>
                    <a:pt x="1490" y="1468"/>
                  </a:lnTo>
                  <a:lnTo>
                    <a:pt x="1483" y="1454"/>
                  </a:lnTo>
                  <a:lnTo>
                    <a:pt x="1478" y="1442"/>
                  </a:lnTo>
                  <a:lnTo>
                    <a:pt x="1471" y="1428"/>
                  </a:lnTo>
                  <a:lnTo>
                    <a:pt x="1462" y="1415"/>
                  </a:lnTo>
                  <a:lnTo>
                    <a:pt x="1453" y="1405"/>
                  </a:lnTo>
                  <a:lnTo>
                    <a:pt x="1453" y="1401"/>
                  </a:lnTo>
                  <a:lnTo>
                    <a:pt x="1455" y="1398"/>
                  </a:lnTo>
                  <a:lnTo>
                    <a:pt x="1455" y="1394"/>
                  </a:lnTo>
                  <a:lnTo>
                    <a:pt x="1457" y="1391"/>
                  </a:lnTo>
                  <a:lnTo>
                    <a:pt x="1458" y="1387"/>
                  </a:lnTo>
                  <a:lnTo>
                    <a:pt x="1460" y="1384"/>
                  </a:lnTo>
                  <a:lnTo>
                    <a:pt x="1462" y="1380"/>
                  </a:lnTo>
                  <a:lnTo>
                    <a:pt x="1462" y="1376"/>
                  </a:lnTo>
                  <a:lnTo>
                    <a:pt x="1458" y="1368"/>
                  </a:lnTo>
                  <a:lnTo>
                    <a:pt x="1457" y="1361"/>
                  </a:lnTo>
                  <a:lnTo>
                    <a:pt x="1455" y="1352"/>
                  </a:lnTo>
                  <a:lnTo>
                    <a:pt x="1453" y="1343"/>
                  </a:lnTo>
                  <a:lnTo>
                    <a:pt x="1453" y="1334"/>
                  </a:lnTo>
                  <a:lnTo>
                    <a:pt x="1453" y="1325"/>
                  </a:lnTo>
                  <a:lnTo>
                    <a:pt x="1453" y="1318"/>
                  </a:lnTo>
                  <a:lnTo>
                    <a:pt x="1453" y="1311"/>
                  </a:lnTo>
                  <a:lnTo>
                    <a:pt x="1448" y="1308"/>
                  </a:lnTo>
                  <a:lnTo>
                    <a:pt x="1442" y="1304"/>
                  </a:lnTo>
                  <a:lnTo>
                    <a:pt x="1439" y="1300"/>
                  </a:lnTo>
                  <a:lnTo>
                    <a:pt x="1437" y="1295"/>
                  </a:lnTo>
                  <a:lnTo>
                    <a:pt x="1434" y="1292"/>
                  </a:lnTo>
                  <a:lnTo>
                    <a:pt x="1432" y="1286"/>
                  </a:lnTo>
                  <a:lnTo>
                    <a:pt x="1430" y="1281"/>
                  </a:lnTo>
                  <a:lnTo>
                    <a:pt x="1427" y="1274"/>
                  </a:lnTo>
                  <a:lnTo>
                    <a:pt x="1428" y="1269"/>
                  </a:lnTo>
                  <a:lnTo>
                    <a:pt x="1430" y="1263"/>
                  </a:lnTo>
                  <a:lnTo>
                    <a:pt x="1434" y="1258"/>
                  </a:lnTo>
                  <a:lnTo>
                    <a:pt x="1437" y="1251"/>
                  </a:lnTo>
                  <a:lnTo>
                    <a:pt x="1441" y="1244"/>
                  </a:lnTo>
                  <a:lnTo>
                    <a:pt x="1446" y="1237"/>
                  </a:lnTo>
                  <a:lnTo>
                    <a:pt x="1450" y="1232"/>
                  </a:lnTo>
                  <a:lnTo>
                    <a:pt x="1453" y="1228"/>
                  </a:lnTo>
                  <a:lnTo>
                    <a:pt x="1453" y="1171"/>
                  </a:lnTo>
                  <a:lnTo>
                    <a:pt x="1427" y="1143"/>
                  </a:lnTo>
                  <a:lnTo>
                    <a:pt x="1427" y="1106"/>
                  </a:lnTo>
                  <a:lnTo>
                    <a:pt x="1420" y="1095"/>
                  </a:lnTo>
                  <a:lnTo>
                    <a:pt x="1412" y="1085"/>
                  </a:lnTo>
                  <a:lnTo>
                    <a:pt x="1411" y="1074"/>
                  </a:lnTo>
                  <a:lnTo>
                    <a:pt x="1409" y="1064"/>
                  </a:lnTo>
                  <a:lnTo>
                    <a:pt x="1407" y="1051"/>
                  </a:lnTo>
                  <a:lnTo>
                    <a:pt x="1409" y="1039"/>
                  </a:lnTo>
                  <a:lnTo>
                    <a:pt x="1409" y="1027"/>
                  </a:lnTo>
                  <a:lnTo>
                    <a:pt x="1409" y="1014"/>
                  </a:lnTo>
                  <a:lnTo>
                    <a:pt x="1398" y="1004"/>
                  </a:lnTo>
                  <a:lnTo>
                    <a:pt x="1386" y="997"/>
                  </a:lnTo>
                  <a:lnTo>
                    <a:pt x="1372" y="991"/>
                  </a:lnTo>
                  <a:lnTo>
                    <a:pt x="1356" y="989"/>
                  </a:lnTo>
                  <a:lnTo>
                    <a:pt x="1340" y="986"/>
                  </a:lnTo>
                  <a:lnTo>
                    <a:pt x="1326" y="986"/>
                  </a:lnTo>
                  <a:lnTo>
                    <a:pt x="1310" y="986"/>
                  </a:lnTo>
                  <a:lnTo>
                    <a:pt x="1296" y="986"/>
                  </a:lnTo>
                  <a:lnTo>
                    <a:pt x="1278" y="1004"/>
                  </a:lnTo>
                  <a:lnTo>
                    <a:pt x="1269" y="1004"/>
                  </a:lnTo>
                  <a:lnTo>
                    <a:pt x="1257" y="1002"/>
                  </a:lnTo>
                  <a:lnTo>
                    <a:pt x="1246" y="998"/>
                  </a:lnTo>
                  <a:lnTo>
                    <a:pt x="1236" y="995"/>
                  </a:lnTo>
                  <a:lnTo>
                    <a:pt x="1223" y="991"/>
                  </a:lnTo>
                  <a:lnTo>
                    <a:pt x="1213" y="988"/>
                  </a:lnTo>
                  <a:lnTo>
                    <a:pt x="1202" y="986"/>
                  </a:lnTo>
                  <a:lnTo>
                    <a:pt x="1192" y="986"/>
                  </a:lnTo>
                  <a:lnTo>
                    <a:pt x="1174" y="1004"/>
                  </a:lnTo>
                  <a:lnTo>
                    <a:pt x="1158" y="995"/>
                  </a:lnTo>
                  <a:lnTo>
                    <a:pt x="1142" y="984"/>
                  </a:lnTo>
                  <a:lnTo>
                    <a:pt x="1126" y="970"/>
                  </a:lnTo>
                  <a:lnTo>
                    <a:pt x="1110" y="956"/>
                  </a:lnTo>
                  <a:lnTo>
                    <a:pt x="1095" y="940"/>
                  </a:lnTo>
                  <a:lnTo>
                    <a:pt x="1080" y="924"/>
                  </a:lnTo>
                  <a:lnTo>
                    <a:pt x="1066" y="908"/>
                  </a:lnTo>
                  <a:lnTo>
                    <a:pt x="1052" y="894"/>
                  </a:lnTo>
                  <a:lnTo>
                    <a:pt x="1056" y="887"/>
                  </a:lnTo>
                  <a:lnTo>
                    <a:pt x="1057" y="882"/>
                  </a:lnTo>
                  <a:lnTo>
                    <a:pt x="1057" y="878"/>
                  </a:lnTo>
                  <a:lnTo>
                    <a:pt x="1059" y="875"/>
                  </a:lnTo>
                  <a:lnTo>
                    <a:pt x="1057" y="871"/>
                  </a:lnTo>
                  <a:lnTo>
                    <a:pt x="1057" y="868"/>
                  </a:lnTo>
                  <a:lnTo>
                    <a:pt x="1056" y="862"/>
                  </a:lnTo>
                  <a:lnTo>
                    <a:pt x="1052" y="857"/>
                  </a:lnTo>
                  <a:lnTo>
                    <a:pt x="1056" y="848"/>
                  </a:lnTo>
                  <a:lnTo>
                    <a:pt x="1057" y="841"/>
                  </a:lnTo>
                  <a:lnTo>
                    <a:pt x="1059" y="832"/>
                  </a:lnTo>
                  <a:lnTo>
                    <a:pt x="1059" y="823"/>
                  </a:lnTo>
                  <a:lnTo>
                    <a:pt x="1061" y="814"/>
                  </a:lnTo>
                  <a:lnTo>
                    <a:pt x="1061" y="806"/>
                  </a:lnTo>
                  <a:lnTo>
                    <a:pt x="1061" y="799"/>
                  </a:lnTo>
                  <a:lnTo>
                    <a:pt x="1061" y="792"/>
                  </a:lnTo>
                  <a:lnTo>
                    <a:pt x="1043" y="774"/>
                  </a:lnTo>
                  <a:lnTo>
                    <a:pt x="1201" y="604"/>
                  </a:lnTo>
                  <a:lnTo>
                    <a:pt x="1204" y="606"/>
                  </a:lnTo>
                  <a:lnTo>
                    <a:pt x="1211" y="606"/>
                  </a:lnTo>
                  <a:lnTo>
                    <a:pt x="1216" y="606"/>
                  </a:lnTo>
                  <a:lnTo>
                    <a:pt x="1223" y="608"/>
                  </a:lnTo>
                  <a:lnTo>
                    <a:pt x="1229" y="606"/>
                  </a:lnTo>
                  <a:lnTo>
                    <a:pt x="1231" y="604"/>
                  </a:lnTo>
                  <a:lnTo>
                    <a:pt x="1231" y="601"/>
                  </a:lnTo>
                  <a:lnTo>
                    <a:pt x="1227" y="595"/>
                  </a:lnTo>
                  <a:lnTo>
                    <a:pt x="1232" y="595"/>
                  </a:lnTo>
                  <a:lnTo>
                    <a:pt x="1243" y="595"/>
                  </a:lnTo>
                  <a:lnTo>
                    <a:pt x="1255" y="595"/>
                  </a:lnTo>
                  <a:lnTo>
                    <a:pt x="1271" y="594"/>
                  </a:lnTo>
                  <a:lnTo>
                    <a:pt x="1287" y="594"/>
                  </a:lnTo>
                  <a:lnTo>
                    <a:pt x="1301" y="592"/>
                  </a:lnTo>
                  <a:lnTo>
                    <a:pt x="1314" y="590"/>
                  </a:lnTo>
                  <a:lnTo>
                    <a:pt x="1322" y="587"/>
                  </a:lnTo>
                  <a:lnTo>
                    <a:pt x="1333" y="588"/>
                  </a:lnTo>
                  <a:lnTo>
                    <a:pt x="1344" y="590"/>
                  </a:lnTo>
                  <a:lnTo>
                    <a:pt x="1354" y="590"/>
                  </a:lnTo>
                  <a:lnTo>
                    <a:pt x="1365" y="590"/>
                  </a:lnTo>
                  <a:lnTo>
                    <a:pt x="1377" y="588"/>
                  </a:lnTo>
                  <a:lnTo>
                    <a:pt x="1388" y="588"/>
                  </a:lnTo>
                  <a:lnTo>
                    <a:pt x="1398" y="587"/>
                  </a:lnTo>
                  <a:lnTo>
                    <a:pt x="1409" y="587"/>
                  </a:lnTo>
                  <a:lnTo>
                    <a:pt x="1416" y="599"/>
                  </a:lnTo>
                  <a:lnTo>
                    <a:pt x="1425" y="610"/>
                  </a:lnTo>
                  <a:lnTo>
                    <a:pt x="1432" y="618"/>
                  </a:lnTo>
                  <a:lnTo>
                    <a:pt x="1441" y="627"/>
                  </a:lnTo>
                  <a:lnTo>
                    <a:pt x="1450" y="634"/>
                  </a:lnTo>
                  <a:lnTo>
                    <a:pt x="1460" y="643"/>
                  </a:lnTo>
                  <a:lnTo>
                    <a:pt x="1469" y="650"/>
                  </a:lnTo>
                  <a:lnTo>
                    <a:pt x="1480" y="661"/>
                  </a:lnTo>
                  <a:lnTo>
                    <a:pt x="1513" y="661"/>
                  </a:lnTo>
                  <a:lnTo>
                    <a:pt x="1515" y="657"/>
                  </a:lnTo>
                  <a:lnTo>
                    <a:pt x="1515" y="654"/>
                  </a:lnTo>
                  <a:lnTo>
                    <a:pt x="1517" y="650"/>
                  </a:lnTo>
                  <a:lnTo>
                    <a:pt x="1518" y="647"/>
                  </a:lnTo>
                  <a:lnTo>
                    <a:pt x="1520" y="643"/>
                  </a:lnTo>
                  <a:lnTo>
                    <a:pt x="1522" y="640"/>
                  </a:lnTo>
                  <a:lnTo>
                    <a:pt x="1522" y="636"/>
                  </a:lnTo>
                  <a:lnTo>
                    <a:pt x="1522" y="632"/>
                  </a:lnTo>
                  <a:lnTo>
                    <a:pt x="1538" y="634"/>
                  </a:lnTo>
                  <a:lnTo>
                    <a:pt x="1554" y="638"/>
                  </a:lnTo>
                  <a:lnTo>
                    <a:pt x="1570" y="641"/>
                  </a:lnTo>
                  <a:lnTo>
                    <a:pt x="1586" y="645"/>
                  </a:lnTo>
                  <a:lnTo>
                    <a:pt x="1601" y="650"/>
                  </a:lnTo>
                  <a:lnTo>
                    <a:pt x="1617" y="652"/>
                  </a:lnTo>
                  <a:lnTo>
                    <a:pt x="1635" y="654"/>
                  </a:lnTo>
                  <a:lnTo>
                    <a:pt x="1653" y="652"/>
                  </a:lnTo>
                  <a:lnTo>
                    <a:pt x="1658" y="652"/>
                  </a:lnTo>
                  <a:lnTo>
                    <a:pt x="1661" y="654"/>
                  </a:lnTo>
                  <a:lnTo>
                    <a:pt x="1665" y="655"/>
                  </a:lnTo>
                  <a:lnTo>
                    <a:pt x="1670" y="655"/>
                  </a:lnTo>
                  <a:lnTo>
                    <a:pt x="1674" y="657"/>
                  </a:lnTo>
                  <a:lnTo>
                    <a:pt x="1676" y="659"/>
                  </a:lnTo>
                  <a:lnTo>
                    <a:pt x="1679" y="661"/>
                  </a:lnTo>
                  <a:lnTo>
                    <a:pt x="1688" y="670"/>
                  </a:lnTo>
                  <a:lnTo>
                    <a:pt x="1732" y="754"/>
                  </a:lnTo>
                  <a:lnTo>
                    <a:pt x="1750" y="754"/>
                  </a:lnTo>
                  <a:lnTo>
                    <a:pt x="1752" y="760"/>
                  </a:lnTo>
                  <a:lnTo>
                    <a:pt x="1753" y="767"/>
                  </a:lnTo>
                  <a:lnTo>
                    <a:pt x="1755" y="776"/>
                  </a:lnTo>
                  <a:lnTo>
                    <a:pt x="1757" y="786"/>
                  </a:lnTo>
                  <a:lnTo>
                    <a:pt x="1757" y="797"/>
                  </a:lnTo>
                  <a:lnTo>
                    <a:pt x="1757" y="806"/>
                  </a:lnTo>
                  <a:lnTo>
                    <a:pt x="1759" y="814"/>
                  </a:lnTo>
                  <a:lnTo>
                    <a:pt x="1759" y="820"/>
                  </a:lnTo>
                  <a:lnTo>
                    <a:pt x="1767" y="830"/>
                  </a:lnTo>
                  <a:lnTo>
                    <a:pt x="1782" y="846"/>
                  </a:lnTo>
                  <a:lnTo>
                    <a:pt x="1799" y="864"/>
                  </a:lnTo>
                  <a:lnTo>
                    <a:pt x="1819" y="885"/>
                  </a:lnTo>
                  <a:lnTo>
                    <a:pt x="1838" y="903"/>
                  </a:lnTo>
                  <a:lnTo>
                    <a:pt x="1856" y="919"/>
                  </a:lnTo>
                  <a:lnTo>
                    <a:pt x="1863" y="924"/>
                  </a:lnTo>
                  <a:lnTo>
                    <a:pt x="1870" y="929"/>
                  </a:lnTo>
                  <a:lnTo>
                    <a:pt x="1875" y="931"/>
                  </a:lnTo>
                  <a:lnTo>
                    <a:pt x="1880" y="929"/>
                  </a:lnTo>
                  <a:lnTo>
                    <a:pt x="1882" y="931"/>
                  </a:lnTo>
                  <a:lnTo>
                    <a:pt x="1888" y="931"/>
                  </a:lnTo>
                  <a:lnTo>
                    <a:pt x="1895" y="933"/>
                  </a:lnTo>
                  <a:lnTo>
                    <a:pt x="1903" y="935"/>
                  </a:lnTo>
                  <a:lnTo>
                    <a:pt x="1914" y="936"/>
                  </a:lnTo>
                  <a:lnTo>
                    <a:pt x="1925" y="938"/>
                  </a:lnTo>
                  <a:lnTo>
                    <a:pt x="1933" y="938"/>
                  </a:lnTo>
                  <a:lnTo>
                    <a:pt x="1941" y="938"/>
                  </a:lnTo>
                  <a:lnTo>
                    <a:pt x="1958" y="921"/>
                  </a:lnTo>
                  <a:lnTo>
                    <a:pt x="1960" y="924"/>
                  </a:lnTo>
                  <a:lnTo>
                    <a:pt x="1962" y="928"/>
                  </a:lnTo>
                  <a:lnTo>
                    <a:pt x="1963" y="929"/>
                  </a:lnTo>
                  <a:lnTo>
                    <a:pt x="1963" y="931"/>
                  </a:lnTo>
                  <a:lnTo>
                    <a:pt x="1962" y="929"/>
                  </a:lnTo>
                  <a:lnTo>
                    <a:pt x="1960" y="926"/>
                  </a:lnTo>
                  <a:lnTo>
                    <a:pt x="1958" y="921"/>
                  </a:lnTo>
                  <a:close/>
                  <a:moveTo>
                    <a:pt x="1888" y="1368"/>
                  </a:moveTo>
                  <a:lnTo>
                    <a:pt x="1845" y="1368"/>
                  </a:lnTo>
                  <a:lnTo>
                    <a:pt x="1828" y="1348"/>
                  </a:lnTo>
                  <a:lnTo>
                    <a:pt x="1845" y="1331"/>
                  </a:lnTo>
                  <a:lnTo>
                    <a:pt x="1840" y="1327"/>
                  </a:lnTo>
                  <a:lnTo>
                    <a:pt x="1836" y="1323"/>
                  </a:lnTo>
                  <a:lnTo>
                    <a:pt x="1835" y="1320"/>
                  </a:lnTo>
                  <a:lnTo>
                    <a:pt x="1836" y="1315"/>
                  </a:lnTo>
                  <a:lnTo>
                    <a:pt x="1838" y="1311"/>
                  </a:lnTo>
                  <a:lnTo>
                    <a:pt x="1842" y="1306"/>
                  </a:lnTo>
                  <a:lnTo>
                    <a:pt x="1847" y="1300"/>
                  </a:lnTo>
                  <a:lnTo>
                    <a:pt x="1854" y="1293"/>
                  </a:lnTo>
                  <a:lnTo>
                    <a:pt x="1852" y="1290"/>
                  </a:lnTo>
                  <a:lnTo>
                    <a:pt x="1852" y="1286"/>
                  </a:lnTo>
                  <a:lnTo>
                    <a:pt x="1850" y="1283"/>
                  </a:lnTo>
                  <a:lnTo>
                    <a:pt x="1849" y="1279"/>
                  </a:lnTo>
                  <a:lnTo>
                    <a:pt x="1847" y="1276"/>
                  </a:lnTo>
                  <a:lnTo>
                    <a:pt x="1845" y="1272"/>
                  </a:lnTo>
                  <a:lnTo>
                    <a:pt x="1845" y="1269"/>
                  </a:lnTo>
                  <a:lnTo>
                    <a:pt x="1845" y="1265"/>
                  </a:lnTo>
                  <a:lnTo>
                    <a:pt x="1863" y="1246"/>
                  </a:lnTo>
                  <a:lnTo>
                    <a:pt x="1896" y="1246"/>
                  </a:lnTo>
                  <a:lnTo>
                    <a:pt x="1902" y="1239"/>
                  </a:lnTo>
                  <a:lnTo>
                    <a:pt x="1907" y="1232"/>
                  </a:lnTo>
                  <a:lnTo>
                    <a:pt x="1911" y="1226"/>
                  </a:lnTo>
                  <a:lnTo>
                    <a:pt x="1914" y="1219"/>
                  </a:lnTo>
                  <a:lnTo>
                    <a:pt x="1918" y="1212"/>
                  </a:lnTo>
                  <a:lnTo>
                    <a:pt x="1921" y="1205"/>
                  </a:lnTo>
                  <a:lnTo>
                    <a:pt x="1925" y="1198"/>
                  </a:lnTo>
                  <a:lnTo>
                    <a:pt x="1932" y="1191"/>
                  </a:lnTo>
                  <a:lnTo>
                    <a:pt x="1932" y="1198"/>
                  </a:lnTo>
                  <a:lnTo>
                    <a:pt x="1933" y="1207"/>
                  </a:lnTo>
                  <a:lnTo>
                    <a:pt x="1937" y="1214"/>
                  </a:lnTo>
                  <a:lnTo>
                    <a:pt x="1941" y="1223"/>
                  </a:lnTo>
                  <a:lnTo>
                    <a:pt x="1942" y="1230"/>
                  </a:lnTo>
                  <a:lnTo>
                    <a:pt x="1946" y="1237"/>
                  </a:lnTo>
                  <a:lnTo>
                    <a:pt x="1948" y="1242"/>
                  </a:lnTo>
                  <a:lnTo>
                    <a:pt x="1948" y="1246"/>
                  </a:lnTo>
                  <a:lnTo>
                    <a:pt x="1944" y="1247"/>
                  </a:lnTo>
                  <a:lnTo>
                    <a:pt x="1942" y="1249"/>
                  </a:lnTo>
                  <a:lnTo>
                    <a:pt x="1937" y="1255"/>
                  </a:lnTo>
                  <a:lnTo>
                    <a:pt x="1933" y="1260"/>
                  </a:lnTo>
                  <a:lnTo>
                    <a:pt x="1926" y="1274"/>
                  </a:lnTo>
                  <a:lnTo>
                    <a:pt x="1919" y="1292"/>
                  </a:lnTo>
                  <a:lnTo>
                    <a:pt x="1912" y="1311"/>
                  </a:lnTo>
                  <a:lnTo>
                    <a:pt x="1905" y="1329"/>
                  </a:lnTo>
                  <a:lnTo>
                    <a:pt x="1900" y="1345"/>
                  </a:lnTo>
                  <a:lnTo>
                    <a:pt x="1896" y="1359"/>
                  </a:lnTo>
                  <a:lnTo>
                    <a:pt x="1893" y="1359"/>
                  </a:lnTo>
                  <a:lnTo>
                    <a:pt x="1889" y="1359"/>
                  </a:lnTo>
                  <a:lnTo>
                    <a:pt x="1888" y="1359"/>
                  </a:lnTo>
                  <a:lnTo>
                    <a:pt x="1886" y="1359"/>
                  </a:lnTo>
                  <a:lnTo>
                    <a:pt x="1884" y="1361"/>
                  </a:lnTo>
                  <a:lnTo>
                    <a:pt x="1884" y="1362"/>
                  </a:lnTo>
                  <a:lnTo>
                    <a:pt x="1886" y="1364"/>
                  </a:lnTo>
                  <a:lnTo>
                    <a:pt x="1888" y="1368"/>
                  </a:lnTo>
                  <a:close/>
                  <a:moveTo>
                    <a:pt x="2855" y="373"/>
                  </a:moveTo>
                  <a:lnTo>
                    <a:pt x="2855" y="385"/>
                  </a:lnTo>
                  <a:lnTo>
                    <a:pt x="2857" y="394"/>
                  </a:lnTo>
                  <a:lnTo>
                    <a:pt x="2861" y="403"/>
                  </a:lnTo>
                  <a:lnTo>
                    <a:pt x="2862" y="410"/>
                  </a:lnTo>
                  <a:lnTo>
                    <a:pt x="2866" y="417"/>
                  </a:lnTo>
                  <a:lnTo>
                    <a:pt x="2869" y="424"/>
                  </a:lnTo>
                  <a:lnTo>
                    <a:pt x="2871" y="433"/>
                  </a:lnTo>
                  <a:lnTo>
                    <a:pt x="2871" y="445"/>
                  </a:lnTo>
                  <a:lnTo>
                    <a:pt x="2875" y="447"/>
                  </a:lnTo>
                  <a:lnTo>
                    <a:pt x="2878" y="447"/>
                  </a:lnTo>
                  <a:lnTo>
                    <a:pt x="2882" y="449"/>
                  </a:lnTo>
                  <a:lnTo>
                    <a:pt x="2885" y="450"/>
                  </a:lnTo>
                  <a:lnTo>
                    <a:pt x="2887" y="452"/>
                  </a:lnTo>
                  <a:lnTo>
                    <a:pt x="2891" y="454"/>
                  </a:lnTo>
                  <a:lnTo>
                    <a:pt x="2894" y="456"/>
                  </a:lnTo>
                  <a:lnTo>
                    <a:pt x="2898" y="456"/>
                  </a:lnTo>
                  <a:lnTo>
                    <a:pt x="2900" y="463"/>
                  </a:lnTo>
                  <a:lnTo>
                    <a:pt x="2901" y="470"/>
                  </a:lnTo>
                  <a:lnTo>
                    <a:pt x="2905" y="475"/>
                  </a:lnTo>
                  <a:lnTo>
                    <a:pt x="2908" y="481"/>
                  </a:lnTo>
                  <a:lnTo>
                    <a:pt x="2914" y="486"/>
                  </a:lnTo>
                  <a:lnTo>
                    <a:pt x="2919" y="489"/>
                  </a:lnTo>
                  <a:lnTo>
                    <a:pt x="2926" y="493"/>
                  </a:lnTo>
                  <a:lnTo>
                    <a:pt x="2933" y="493"/>
                  </a:lnTo>
                  <a:lnTo>
                    <a:pt x="2926" y="486"/>
                  </a:lnTo>
                  <a:lnTo>
                    <a:pt x="2921" y="479"/>
                  </a:lnTo>
                  <a:lnTo>
                    <a:pt x="2917" y="472"/>
                  </a:lnTo>
                  <a:lnTo>
                    <a:pt x="2914" y="465"/>
                  </a:lnTo>
                  <a:lnTo>
                    <a:pt x="2912" y="458"/>
                  </a:lnTo>
                  <a:lnTo>
                    <a:pt x="2912" y="450"/>
                  </a:lnTo>
                  <a:lnTo>
                    <a:pt x="2912" y="443"/>
                  </a:lnTo>
                  <a:lnTo>
                    <a:pt x="2915" y="436"/>
                  </a:lnTo>
                  <a:lnTo>
                    <a:pt x="2905" y="433"/>
                  </a:lnTo>
                  <a:lnTo>
                    <a:pt x="2896" y="427"/>
                  </a:lnTo>
                  <a:lnTo>
                    <a:pt x="2887" y="420"/>
                  </a:lnTo>
                  <a:lnTo>
                    <a:pt x="2878" y="412"/>
                  </a:lnTo>
                  <a:lnTo>
                    <a:pt x="2869" y="403"/>
                  </a:lnTo>
                  <a:lnTo>
                    <a:pt x="2864" y="392"/>
                  </a:lnTo>
                  <a:lnTo>
                    <a:pt x="2859" y="382"/>
                  </a:lnTo>
                  <a:lnTo>
                    <a:pt x="2855" y="373"/>
                  </a:lnTo>
                  <a:close/>
                  <a:moveTo>
                    <a:pt x="2960" y="521"/>
                  </a:moveTo>
                  <a:lnTo>
                    <a:pt x="2963" y="519"/>
                  </a:lnTo>
                  <a:lnTo>
                    <a:pt x="2967" y="519"/>
                  </a:lnTo>
                  <a:lnTo>
                    <a:pt x="2972" y="518"/>
                  </a:lnTo>
                  <a:lnTo>
                    <a:pt x="2975" y="516"/>
                  </a:lnTo>
                  <a:lnTo>
                    <a:pt x="2981" y="514"/>
                  </a:lnTo>
                  <a:lnTo>
                    <a:pt x="2986" y="512"/>
                  </a:lnTo>
                  <a:lnTo>
                    <a:pt x="2990" y="512"/>
                  </a:lnTo>
                  <a:lnTo>
                    <a:pt x="2993" y="511"/>
                  </a:lnTo>
                  <a:lnTo>
                    <a:pt x="2990" y="511"/>
                  </a:lnTo>
                  <a:lnTo>
                    <a:pt x="2984" y="509"/>
                  </a:lnTo>
                  <a:lnTo>
                    <a:pt x="2979" y="505"/>
                  </a:lnTo>
                  <a:lnTo>
                    <a:pt x="2972" y="502"/>
                  </a:lnTo>
                  <a:lnTo>
                    <a:pt x="2965" y="496"/>
                  </a:lnTo>
                  <a:lnTo>
                    <a:pt x="2960" y="491"/>
                  </a:lnTo>
                  <a:lnTo>
                    <a:pt x="2954" y="488"/>
                  </a:lnTo>
                  <a:lnTo>
                    <a:pt x="2951" y="484"/>
                  </a:lnTo>
                  <a:lnTo>
                    <a:pt x="2933" y="502"/>
                  </a:lnTo>
                  <a:lnTo>
                    <a:pt x="2933" y="507"/>
                  </a:lnTo>
                  <a:lnTo>
                    <a:pt x="2935" y="512"/>
                  </a:lnTo>
                  <a:lnTo>
                    <a:pt x="2937" y="518"/>
                  </a:lnTo>
                  <a:lnTo>
                    <a:pt x="2938" y="525"/>
                  </a:lnTo>
                  <a:lnTo>
                    <a:pt x="2940" y="532"/>
                  </a:lnTo>
                  <a:lnTo>
                    <a:pt x="2940" y="539"/>
                  </a:lnTo>
                  <a:lnTo>
                    <a:pt x="2942" y="544"/>
                  </a:lnTo>
                  <a:lnTo>
                    <a:pt x="2942" y="548"/>
                  </a:lnTo>
                  <a:lnTo>
                    <a:pt x="2960" y="548"/>
                  </a:lnTo>
                  <a:lnTo>
                    <a:pt x="2960" y="604"/>
                  </a:lnTo>
                  <a:lnTo>
                    <a:pt x="2956" y="604"/>
                  </a:lnTo>
                  <a:lnTo>
                    <a:pt x="2951" y="606"/>
                  </a:lnTo>
                  <a:lnTo>
                    <a:pt x="2947" y="606"/>
                  </a:lnTo>
                  <a:lnTo>
                    <a:pt x="2944" y="608"/>
                  </a:lnTo>
                  <a:lnTo>
                    <a:pt x="2940" y="610"/>
                  </a:lnTo>
                  <a:lnTo>
                    <a:pt x="2937" y="611"/>
                  </a:lnTo>
                  <a:lnTo>
                    <a:pt x="2935" y="613"/>
                  </a:lnTo>
                  <a:lnTo>
                    <a:pt x="2933" y="613"/>
                  </a:lnTo>
                  <a:lnTo>
                    <a:pt x="2933" y="631"/>
                  </a:lnTo>
                  <a:lnTo>
                    <a:pt x="2930" y="632"/>
                  </a:lnTo>
                  <a:lnTo>
                    <a:pt x="2926" y="632"/>
                  </a:lnTo>
                  <a:lnTo>
                    <a:pt x="2921" y="634"/>
                  </a:lnTo>
                  <a:lnTo>
                    <a:pt x="2915" y="638"/>
                  </a:lnTo>
                  <a:lnTo>
                    <a:pt x="2912" y="640"/>
                  </a:lnTo>
                  <a:lnTo>
                    <a:pt x="2907" y="643"/>
                  </a:lnTo>
                  <a:lnTo>
                    <a:pt x="2903" y="647"/>
                  </a:lnTo>
                  <a:lnTo>
                    <a:pt x="2900" y="650"/>
                  </a:lnTo>
                  <a:lnTo>
                    <a:pt x="2926" y="678"/>
                  </a:lnTo>
                  <a:lnTo>
                    <a:pt x="2926" y="650"/>
                  </a:lnTo>
                  <a:lnTo>
                    <a:pt x="2933" y="647"/>
                  </a:lnTo>
                  <a:lnTo>
                    <a:pt x="2942" y="643"/>
                  </a:lnTo>
                  <a:lnTo>
                    <a:pt x="2952" y="640"/>
                  </a:lnTo>
                  <a:lnTo>
                    <a:pt x="2965" y="638"/>
                  </a:lnTo>
                  <a:lnTo>
                    <a:pt x="2977" y="634"/>
                  </a:lnTo>
                  <a:lnTo>
                    <a:pt x="2990" y="632"/>
                  </a:lnTo>
                  <a:lnTo>
                    <a:pt x="3000" y="632"/>
                  </a:lnTo>
                  <a:lnTo>
                    <a:pt x="3011" y="631"/>
                  </a:lnTo>
                  <a:lnTo>
                    <a:pt x="3011" y="625"/>
                  </a:lnTo>
                  <a:lnTo>
                    <a:pt x="3009" y="618"/>
                  </a:lnTo>
                  <a:lnTo>
                    <a:pt x="3005" y="611"/>
                  </a:lnTo>
                  <a:lnTo>
                    <a:pt x="3002" y="604"/>
                  </a:lnTo>
                  <a:lnTo>
                    <a:pt x="2997" y="599"/>
                  </a:lnTo>
                  <a:lnTo>
                    <a:pt x="2993" y="594"/>
                  </a:lnTo>
                  <a:lnTo>
                    <a:pt x="2988" y="588"/>
                  </a:lnTo>
                  <a:lnTo>
                    <a:pt x="2984" y="585"/>
                  </a:lnTo>
                  <a:lnTo>
                    <a:pt x="3002" y="567"/>
                  </a:lnTo>
                  <a:lnTo>
                    <a:pt x="2960" y="521"/>
                  </a:lnTo>
                  <a:close/>
                  <a:moveTo>
                    <a:pt x="1278" y="325"/>
                  </a:moveTo>
                  <a:lnTo>
                    <a:pt x="1275" y="327"/>
                  </a:lnTo>
                  <a:lnTo>
                    <a:pt x="1271" y="327"/>
                  </a:lnTo>
                  <a:lnTo>
                    <a:pt x="1266" y="329"/>
                  </a:lnTo>
                  <a:lnTo>
                    <a:pt x="1261" y="330"/>
                  </a:lnTo>
                  <a:lnTo>
                    <a:pt x="1257" y="332"/>
                  </a:lnTo>
                  <a:lnTo>
                    <a:pt x="1252" y="334"/>
                  </a:lnTo>
                  <a:lnTo>
                    <a:pt x="1248" y="334"/>
                  </a:lnTo>
                  <a:lnTo>
                    <a:pt x="1245" y="334"/>
                  </a:lnTo>
                  <a:lnTo>
                    <a:pt x="1245" y="341"/>
                  </a:lnTo>
                  <a:lnTo>
                    <a:pt x="1246" y="348"/>
                  </a:lnTo>
                  <a:lnTo>
                    <a:pt x="1250" y="355"/>
                  </a:lnTo>
                  <a:lnTo>
                    <a:pt x="1254" y="362"/>
                  </a:lnTo>
                  <a:lnTo>
                    <a:pt x="1259" y="367"/>
                  </a:lnTo>
                  <a:lnTo>
                    <a:pt x="1262" y="373"/>
                  </a:lnTo>
                  <a:lnTo>
                    <a:pt x="1266" y="376"/>
                  </a:lnTo>
                  <a:lnTo>
                    <a:pt x="1269" y="380"/>
                  </a:lnTo>
                  <a:lnTo>
                    <a:pt x="1245" y="410"/>
                  </a:lnTo>
                  <a:lnTo>
                    <a:pt x="1246" y="415"/>
                  </a:lnTo>
                  <a:lnTo>
                    <a:pt x="1248" y="419"/>
                  </a:lnTo>
                  <a:lnTo>
                    <a:pt x="1248" y="420"/>
                  </a:lnTo>
                  <a:lnTo>
                    <a:pt x="1248" y="422"/>
                  </a:lnTo>
                  <a:lnTo>
                    <a:pt x="1248" y="424"/>
                  </a:lnTo>
                  <a:lnTo>
                    <a:pt x="1248" y="427"/>
                  </a:lnTo>
                  <a:lnTo>
                    <a:pt x="1250" y="431"/>
                  </a:lnTo>
                  <a:lnTo>
                    <a:pt x="1254" y="436"/>
                  </a:lnTo>
                  <a:lnTo>
                    <a:pt x="1261" y="429"/>
                  </a:lnTo>
                  <a:lnTo>
                    <a:pt x="1268" y="424"/>
                  </a:lnTo>
                  <a:lnTo>
                    <a:pt x="1278" y="419"/>
                  </a:lnTo>
                  <a:lnTo>
                    <a:pt x="1289" y="415"/>
                  </a:lnTo>
                  <a:lnTo>
                    <a:pt x="1299" y="410"/>
                  </a:lnTo>
                  <a:lnTo>
                    <a:pt x="1310" y="406"/>
                  </a:lnTo>
                  <a:lnTo>
                    <a:pt x="1321" y="403"/>
                  </a:lnTo>
                  <a:lnTo>
                    <a:pt x="1331" y="399"/>
                  </a:lnTo>
                  <a:lnTo>
                    <a:pt x="1324" y="396"/>
                  </a:lnTo>
                  <a:lnTo>
                    <a:pt x="1317" y="392"/>
                  </a:lnTo>
                  <a:lnTo>
                    <a:pt x="1310" y="389"/>
                  </a:lnTo>
                  <a:lnTo>
                    <a:pt x="1305" y="385"/>
                  </a:lnTo>
                  <a:lnTo>
                    <a:pt x="1298" y="380"/>
                  </a:lnTo>
                  <a:lnTo>
                    <a:pt x="1291" y="374"/>
                  </a:lnTo>
                  <a:lnTo>
                    <a:pt x="1285" y="369"/>
                  </a:lnTo>
                  <a:lnTo>
                    <a:pt x="1278" y="362"/>
                  </a:lnTo>
                  <a:lnTo>
                    <a:pt x="1278" y="353"/>
                  </a:lnTo>
                  <a:lnTo>
                    <a:pt x="1280" y="346"/>
                  </a:lnTo>
                  <a:lnTo>
                    <a:pt x="1280" y="341"/>
                  </a:lnTo>
                  <a:lnTo>
                    <a:pt x="1282" y="337"/>
                  </a:lnTo>
                  <a:lnTo>
                    <a:pt x="1282" y="334"/>
                  </a:lnTo>
                  <a:lnTo>
                    <a:pt x="1282" y="330"/>
                  </a:lnTo>
                  <a:lnTo>
                    <a:pt x="1280" y="329"/>
                  </a:lnTo>
                  <a:lnTo>
                    <a:pt x="1278" y="325"/>
                  </a:lnTo>
                  <a:close/>
                  <a:moveTo>
                    <a:pt x="1227" y="362"/>
                  </a:moveTo>
                  <a:lnTo>
                    <a:pt x="1225" y="366"/>
                  </a:lnTo>
                  <a:lnTo>
                    <a:pt x="1225" y="371"/>
                  </a:lnTo>
                  <a:lnTo>
                    <a:pt x="1223" y="376"/>
                  </a:lnTo>
                  <a:lnTo>
                    <a:pt x="1222" y="380"/>
                  </a:lnTo>
                  <a:lnTo>
                    <a:pt x="1222" y="385"/>
                  </a:lnTo>
                  <a:lnTo>
                    <a:pt x="1220" y="390"/>
                  </a:lnTo>
                  <a:lnTo>
                    <a:pt x="1218" y="396"/>
                  </a:lnTo>
                  <a:lnTo>
                    <a:pt x="1218" y="399"/>
                  </a:lnTo>
                  <a:lnTo>
                    <a:pt x="1213" y="399"/>
                  </a:lnTo>
                  <a:lnTo>
                    <a:pt x="1206" y="401"/>
                  </a:lnTo>
                  <a:lnTo>
                    <a:pt x="1202" y="403"/>
                  </a:lnTo>
                  <a:lnTo>
                    <a:pt x="1197" y="405"/>
                  </a:lnTo>
                  <a:lnTo>
                    <a:pt x="1193" y="408"/>
                  </a:lnTo>
                  <a:lnTo>
                    <a:pt x="1190" y="412"/>
                  </a:lnTo>
                  <a:lnTo>
                    <a:pt x="1186" y="415"/>
                  </a:lnTo>
                  <a:lnTo>
                    <a:pt x="1183" y="417"/>
                  </a:lnTo>
                  <a:lnTo>
                    <a:pt x="1183" y="412"/>
                  </a:lnTo>
                  <a:lnTo>
                    <a:pt x="1185" y="406"/>
                  </a:lnTo>
                  <a:lnTo>
                    <a:pt x="1185" y="403"/>
                  </a:lnTo>
                  <a:lnTo>
                    <a:pt x="1186" y="399"/>
                  </a:lnTo>
                  <a:lnTo>
                    <a:pt x="1186" y="396"/>
                  </a:lnTo>
                  <a:lnTo>
                    <a:pt x="1186" y="392"/>
                  </a:lnTo>
                  <a:lnTo>
                    <a:pt x="1186" y="387"/>
                  </a:lnTo>
                  <a:lnTo>
                    <a:pt x="1183" y="380"/>
                  </a:lnTo>
                  <a:lnTo>
                    <a:pt x="1186" y="380"/>
                  </a:lnTo>
                  <a:lnTo>
                    <a:pt x="1192" y="378"/>
                  </a:lnTo>
                  <a:lnTo>
                    <a:pt x="1197" y="374"/>
                  </a:lnTo>
                  <a:lnTo>
                    <a:pt x="1202" y="371"/>
                  </a:lnTo>
                  <a:lnTo>
                    <a:pt x="1208" y="369"/>
                  </a:lnTo>
                  <a:lnTo>
                    <a:pt x="1213" y="366"/>
                  </a:lnTo>
                  <a:lnTo>
                    <a:pt x="1220" y="364"/>
                  </a:lnTo>
                  <a:lnTo>
                    <a:pt x="1227" y="362"/>
                  </a:lnTo>
                  <a:close/>
                  <a:moveTo>
                    <a:pt x="2567" y="986"/>
                  </a:moveTo>
                  <a:lnTo>
                    <a:pt x="2576" y="989"/>
                  </a:lnTo>
                  <a:lnTo>
                    <a:pt x="2582" y="993"/>
                  </a:lnTo>
                  <a:lnTo>
                    <a:pt x="2587" y="997"/>
                  </a:lnTo>
                  <a:lnTo>
                    <a:pt x="2592" y="1000"/>
                  </a:lnTo>
                  <a:lnTo>
                    <a:pt x="2596" y="1005"/>
                  </a:lnTo>
                  <a:lnTo>
                    <a:pt x="2599" y="1011"/>
                  </a:lnTo>
                  <a:lnTo>
                    <a:pt x="2605" y="1016"/>
                  </a:lnTo>
                  <a:lnTo>
                    <a:pt x="2610" y="1023"/>
                  </a:lnTo>
                  <a:lnTo>
                    <a:pt x="2620" y="1023"/>
                  </a:lnTo>
                  <a:lnTo>
                    <a:pt x="2629" y="1027"/>
                  </a:lnTo>
                  <a:lnTo>
                    <a:pt x="2636" y="1030"/>
                  </a:lnTo>
                  <a:lnTo>
                    <a:pt x="2643" y="1035"/>
                  </a:lnTo>
                  <a:lnTo>
                    <a:pt x="2658" y="1048"/>
                  </a:lnTo>
                  <a:lnTo>
                    <a:pt x="2668" y="1064"/>
                  </a:lnTo>
                  <a:lnTo>
                    <a:pt x="2679" y="1081"/>
                  </a:lnTo>
                  <a:lnTo>
                    <a:pt x="2688" y="1097"/>
                  </a:lnTo>
                  <a:lnTo>
                    <a:pt x="2696" y="1113"/>
                  </a:lnTo>
                  <a:lnTo>
                    <a:pt x="2705" y="1126"/>
                  </a:lnTo>
                  <a:lnTo>
                    <a:pt x="2702" y="1126"/>
                  </a:lnTo>
                  <a:lnTo>
                    <a:pt x="2698" y="1127"/>
                  </a:lnTo>
                  <a:lnTo>
                    <a:pt x="2693" y="1127"/>
                  </a:lnTo>
                  <a:lnTo>
                    <a:pt x="2689" y="1129"/>
                  </a:lnTo>
                  <a:lnTo>
                    <a:pt x="2684" y="1131"/>
                  </a:lnTo>
                  <a:lnTo>
                    <a:pt x="2679" y="1133"/>
                  </a:lnTo>
                  <a:lnTo>
                    <a:pt x="2675" y="1134"/>
                  </a:lnTo>
                  <a:lnTo>
                    <a:pt x="2670" y="1134"/>
                  </a:lnTo>
                  <a:lnTo>
                    <a:pt x="2658" y="1120"/>
                  </a:lnTo>
                  <a:lnTo>
                    <a:pt x="2643" y="1103"/>
                  </a:lnTo>
                  <a:lnTo>
                    <a:pt x="2629" y="1083"/>
                  </a:lnTo>
                  <a:lnTo>
                    <a:pt x="2615" y="1064"/>
                  </a:lnTo>
                  <a:lnTo>
                    <a:pt x="2603" y="1044"/>
                  </a:lnTo>
                  <a:lnTo>
                    <a:pt x="2589" y="1023"/>
                  </a:lnTo>
                  <a:lnTo>
                    <a:pt x="2578" y="1004"/>
                  </a:lnTo>
                  <a:lnTo>
                    <a:pt x="2567" y="986"/>
                  </a:lnTo>
                  <a:close/>
                  <a:moveTo>
                    <a:pt x="2698" y="1143"/>
                  </a:moveTo>
                  <a:lnTo>
                    <a:pt x="2714" y="1140"/>
                  </a:lnTo>
                  <a:lnTo>
                    <a:pt x="2730" y="1138"/>
                  </a:lnTo>
                  <a:lnTo>
                    <a:pt x="2744" y="1138"/>
                  </a:lnTo>
                  <a:lnTo>
                    <a:pt x="2758" y="1141"/>
                  </a:lnTo>
                  <a:lnTo>
                    <a:pt x="2774" y="1145"/>
                  </a:lnTo>
                  <a:lnTo>
                    <a:pt x="2788" y="1148"/>
                  </a:lnTo>
                  <a:lnTo>
                    <a:pt x="2804" y="1152"/>
                  </a:lnTo>
                  <a:lnTo>
                    <a:pt x="2820" y="1152"/>
                  </a:lnTo>
                  <a:lnTo>
                    <a:pt x="2808" y="1156"/>
                  </a:lnTo>
                  <a:lnTo>
                    <a:pt x="2794" y="1156"/>
                  </a:lnTo>
                  <a:lnTo>
                    <a:pt x="2778" y="1156"/>
                  </a:lnTo>
                  <a:lnTo>
                    <a:pt x="2762" y="1156"/>
                  </a:lnTo>
                  <a:lnTo>
                    <a:pt x="2744" y="1152"/>
                  </a:lnTo>
                  <a:lnTo>
                    <a:pt x="2728" y="1150"/>
                  </a:lnTo>
                  <a:lnTo>
                    <a:pt x="2712" y="1147"/>
                  </a:lnTo>
                  <a:lnTo>
                    <a:pt x="2698" y="1143"/>
                  </a:lnTo>
                  <a:close/>
                  <a:moveTo>
                    <a:pt x="2855" y="1097"/>
                  </a:moveTo>
                  <a:lnTo>
                    <a:pt x="2850" y="1097"/>
                  </a:lnTo>
                  <a:lnTo>
                    <a:pt x="2847" y="1099"/>
                  </a:lnTo>
                  <a:lnTo>
                    <a:pt x="2841" y="1101"/>
                  </a:lnTo>
                  <a:lnTo>
                    <a:pt x="2838" y="1103"/>
                  </a:lnTo>
                  <a:lnTo>
                    <a:pt x="2832" y="1103"/>
                  </a:lnTo>
                  <a:lnTo>
                    <a:pt x="2827" y="1104"/>
                  </a:lnTo>
                  <a:lnTo>
                    <a:pt x="2824" y="1106"/>
                  </a:lnTo>
                  <a:lnTo>
                    <a:pt x="2820" y="1106"/>
                  </a:lnTo>
                  <a:lnTo>
                    <a:pt x="2813" y="1103"/>
                  </a:lnTo>
                  <a:lnTo>
                    <a:pt x="2806" y="1099"/>
                  </a:lnTo>
                  <a:lnTo>
                    <a:pt x="2797" y="1097"/>
                  </a:lnTo>
                  <a:lnTo>
                    <a:pt x="2790" y="1095"/>
                  </a:lnTo>
                  <a:lnTo>
                    <a:pt x="2781" y="1094"/>
                  </a:lnTo>
                  <a:lnTo>
                    <a:pt x="2774" y="1094"/>
                  </a:lnTo>
                  <a:lnTo>
                    <a:pt x="2765" y="1095"/>
                  </a:lnTo>
                  <a:lnTo>
                    <a:pt x="2758" y="1097"/>
                  </a:lnTo>
                  <a:lnTo>
                    <a:pt x="2756" y="1092"/>
                  </a:lnTo>
                  <a:lnTo>
                    <a:pt x="2755" y="1087"/>
                  </a:lnTo>
                  <a:lnTo>
                    <a:pt x="2753" y="1083"/>
                  </a:lnTo>
                  <a:lnTo>
                    <a:pt x="2753" y="1080"/>
                  </a:lnTo>
                  <a:lnTo>
                    <a:pt x="2753" y="1076"/>
                  </a:lnTo>
                  <a:lnTo>
                    <a:pt x="2755" y="1073"/>
                  </a:lnTo>
                  <a:lnTo>
                    <a:pt x="2756" y="1067"/>
                  </a:lnTo>
                  <a:lnTo>
                    <a:pt x="2758" y="1060"/>
                  </a:lnTo>
                  <a:lnTo>
                    <a:pt x="2741" y="1042"/>
                  </a:lnTo>
                  <a:lnTo>
                    <a:pt x="2749" y="1039"/>
                  </a:lnTo>
                  <a:lnTo>
                    <a:pt x="2758" y="1034"/>
                  </a:lnTo>
                  <a:lnTo>
                    <a:pt x="2767" y="1030"/>
                  </a:lnTo>
                  <a:lnTo>
                    <a:pt x="2776" y="1025"/>
                  </a:lnTo>
                  <a:lnTo>
                    <a:pt x="2786" y="1021"/>
                  </a:lnTo>
                  <a:lnTo>
                    <a:pt x="2795" y="1018"/>
                  </a:lnTo>
                  <a:lnTo>
                    <a:pt x="2804" y="1014"/>
                  </a:lnTo>
                  <a:lnTo>
                    <a:pt x="2811" y="1014"/>
                  </a:lnTo>
                  <a:lnTo>
                    <a:pt x="2811" y="1011"/>
                  </a:lnTo>
                  <a:lnTo>
                    <a:pt x="2811" y="1007"/>
                  </a:lnTo>
                  <a:lnTo>
                    <a:pt x="2813" y="1004"/>
                  </a:lnTo>
                  <a:lnTo>
                    <a:pt x="2813" y="1002"/>
                  </a:lnTo>
                  <a:lnTo>
                    <a:pt x="2815" y="998"/>
                  </a:lnTo>
                  <a:lnTo>
                    <a:pt x="2818" y="997"/>
                  </a:lnTo>
                  <a:lnTo>
                    <a:pt x="2824" y="997"/>
                  </a:lnTo>
                  <a:lnTo>
                    <a:pt x="2829" y="995"/>
                  </a:lnTo>
                  <a:lnTo>
                    <a:pt x="2832" y="988"/>
                  </a:lnTo>
                  <a:lnTo>
                    <a:pt x="2839" y="979"/>
                  </a:lnTo>
                  <a:lnTo>
                    <a:pt x="2847" y="968"/>
                  </a:lnTo>
                  <a:lnTo>
                    <a:pt x="2854" y="958"/>
                  </a:lnTo>
                  <a:lnTo>
                    <a:pt x="2861" y="947"/>
                  </a:lnTo>
                  <a:lnTo>
                    <a:pt x="2866" y="938"/>
                  </a:lnTo>
                  <a:lnTo>
                    <a:pt x="2869" y="929"/>
                  </a:lnTo>
                  <a:lnTo>
                    <a:pt x="2871" y="921"/>
                  </a:lnTo>
                  <a:lnTo>
                    <a:pt x="2871" y="926"/>
                  </a:lnTo>
                  <a:lnTo>
                    <a:pt x="2869" y="933"/>
                  </a:lnTo>
                  <a:lnTo>
                    <a:pt x="2866" y="940"/>
                  </a:lnTo>
                  <a:lnTo>
                    <a:pt x="2862" y="949"/>
                  </a:lnTo>
                  <a:lnTo>
                    <a:pt x="2861" y="958"/>
                  </a:lnTo>
                  <a:lnTo>
                    <a:pt x="2857" y="965"/>
                  </a:lnTo>
                  <a:lnTo>
                    <a:pt x="2855" y="972"/>
                  </a:lnTo>
                  <a:lnTo>
                    <a:pt x="2855" y="977"/>
                  </a:lnTo>
                  <a:lnTo>
                    <a:pt x="2871" y="977"/>
                  </a:lnTo>
                  <a:lnTo>
                    <a:pt x="2873" y="981"/>
                  </a:lnTo>
                  <a:lnTo>
                    <a:pt x="2873" y="986"/>
                  </a:lnTo>
                  <a:lnTo>
                    <a:pt x="2869" y="993"/>
                  </a:lnTo>
                  <a:lnTo>
                    <a:pt x="2866" y="998"/>
                  </a:lnTo>
                  <a:lnTo>
                    <a:pt x="2862" y="1005"/>
                  </a:lnTo>
                  <a:lnTo>
                    <a:pt x="2859" y="1009"/>
                  </a:lnTo>
                  <a:lnTo>
                    <a:pt x="2855" y="1012"/>
                  </a:lnTo>
                  <a:lnTo>
                    <a:pt x="2855" y="1014"/>
                  </a:lnTo>
                  <a:lnTo>
                    <a:pt x="2880" y="1042"/>
                  </a:lnTo>
                  <a:lnTo>
                    <a:pt x="2855" y="1071"/>
                  </a:lnTo>
                  <a:lnTo>
                    <a:pt x="2855" y="1076"/>
                  </a:lnTo>
                  <a:lnTo>
                    <a:pt x="2855" y="1081"/>
                  </a:lnTo>
                  <a:lnTo>
                    <a:pt x="2857" y="1085"/>
                  </a:lnTo>
                  <a:lnTo>
                    <a:pt x="2857" y="1087"/>
                  </a:lnTo>
                  <a:lnTo>
                    <a:pt x="2859" y="1090"/>
                  </a:lnTo>
                  <a:lnTo>
                    <a:pt x="2857" y="1092"/>
                  </a:lnTo>
                  <a:lnTo>
                    <a:pt x="2857" y="1094"/>
                  </a:lnTo>
                  <a:lnTo>
                    <a:pt x="2855" y="1097"/>
                  </a:lnTo>
                  <a:close/>
                  <a:moveTo>
                    <a:pt x="2864" y="781"/>
                  </a:moveTo>
                  <a:lnTo>
                    <a:pt x="2864" y="784"/>
                  </a:lnTo>
                  <a:lnTo>
                    <a:pt x="2864" y="790"/>
                  </a:lnTo>
                  <a:lnTo>
                    <a:pt x="2866" y="795"/>
                  </a:lnTo>
                  <a:lnTo>
                    <a:pt x="2868" y="800"/>
                  </a:lnTo>
                  <a:lnTo>
                    <a:pt x="2869" y="806"/>
                  </a:lnTo>
                  <a:lnTo>
                    <a:pt x="2871" y="809"/>
                  </a:lnTo>
                  <a:lnTo>
                    <a:pt x="2871" y="814"/>
                  </a:lnTo>
                  <a:lnTo>
                    <a:pt x="2873" y="818"/>
                  </a:lnTo>
                  <a:lnTo>
                    <a:pt x="2855" y="837"/>
                  </a:lnTo>
                  <a:lnTo>
                    <a:pt x="2855" y="855"/>
                  </a:lnTo>
                  <a:lnTo>
                    <a:pt x="2855" y="859"/>
                  </a:lnTo>
                  <a:lnTo>
                    <a:pt x="2859" y="864"/>
                  </a:lnTo>
                  <a:lnTo>
                    <a:pt x="2862" y="868"/>
                  </a:lnTo>
                  <a:lnTo>
                    <a:pt x="2868" y="873"/>
                  </a:lnTo>
                  <a:lnTo>
                    <a:pt x="2880" y="882"/>
                  </a:lnTo>
                  <a:lnTo>
                    <a:pt x="2894" y="890"/>
                  </a:lnTo>
                  <a:lnTo>
                    <a:pt x="2910" y="899"/>
                  </a:lnTo>
                  <a:lnTo>
                    <a:pt x="2924" y="905"/>
                  </a:lnTo>
                  <a:lnTo>
                    <a:pt x="2935" y="910"/>
                  </a:lnTo>
                  <a:lnTo>
                    <a:pt x="2942" y="912"/>
                  </a:lnTo>
                  <a:lnTo>
                    <a:pt x="2938" y="905"/>
                  </a:lnTo>
                  <a:lnTo>
                    <a:pt x="2931" y="890"/>
                  </a:lnTo>
                  <a:lnTo>
                    <a:pt x="2921" y="873"/>
                  </a:lnTo>
                  <a:lnTo>
                    <a:pt x="2908" y="853"/>
                  </a:lnTo>
                  <a:lnTo>
                    <a:pt x="2896" y="832"/>
                  </a:lnTo>
                  <a:lnTo>
                    <a:pt x="2882" y="813"/>
                  </a:lnTo>
                  <a:lnTo>
                    <a:pt x="2871" y="795"/>
                  </a:lnTo>
                  <a:lnTo>
                    <a:pt x="2864" y="781"/>
                  </a:lnTo>
                  <a:close/>
                  <a:moveTo>
                    <a:pt x="2915" y="1060"/>
                  </a:moveTo>
                  <a:lnTo>
                    <a:pt x="2912" y="1062"/>
                  </a:lnTo>
                  <a:lnTo>
                    <a:pt x="2908" y="1065"/>
                  </a:lnTo>
                  <a:lnTo>
                    <a:pt x="2903" y="1069"/>
                  </a:lnTo>
                  <a:lnTo>
                    <a:pt x="2898" y="1074"/>
                  </a:lnTo>
                  <a:lnTo>
                    <a:pt x="2894" y="1080"/>
                  </a:lnTo>
                  <a:lnTo>
                    <a:pt x="2889" y="1083"/>
                  </a:lnTo>
                  <a:lnTo>
                    <a:pt x="2885" y="1087"/>
                  </a:lnTo>
                  <a:lnTo>
                    <a:pt x="2882" y="1088"/>
                  </a:lnTo>
                  <a:lnTo>
                    <a:pt x="2882" y="1095"/>
                  </a:lnTo>
                  <a:lnTo>
                    <a:pt x="2882" y="1104"/>
                  </a:lnTo>
                  <a:lnTo>
                    <a:pt x="2884" y="1115"/>
                  </a:lnTo>
                  <a:lnTo>
                    <a:pt x="2885" y="1124"/>
                  </a:lnTo>
                  <a:lnTo>
                    <a:pt x="2887" y="1134"/>
                  </a:lnTo>
                  <a:lnTo>
                    <a:pt x="2889" y="1141"/>
                  </a:lnTo>
                  <a:lnTo>
                    <a:pt x="2889" y="1148"/>
                  </a:lnTo>
                  <a:lnTo>
                    <a:pt x="2891" y="1154"/>
                  </a:lnTo>
                  <a:lnTo>
                    <a:pt x="2891" y="1150"/>
                  </a:lnTo>
                  <a:lnTo>
                    <a:pt x="2892" y="1145"/>
                  </a:lnTo>
                  <a:lnTo>
                    <a:pt x="2896" y="1140"/>
                  </a:lnTo>
                  <a:lnTo>
                    <a:pt x="2900" y="1136"/>
                  </a:lnTo>
                  <a:lnTo>
                    <a:pt x="2901" y="1131"/>
                  </a:lnTo>
                  <a:lnTo>
                    <a:pt x="2905" y="1127"/>
                  </a:lnTo>
                  <a:lnTo>
                    <a:pt x="2907" y="1126"/>
                  </a:lnTo>
                  <a:lnTo>
                    <a:pt x="2908" y="1126"/>
                  </a:lnTo>
                  <a:lnTo>
                    <a:pt x="2910" y="1126"/>
                  </a:lnTo>
                  <a:lnTo>
                    <a:pt x="2914" y="1126"/>
                  </a:lnTo>
                  <a:lnTo>
                    <a:pt x="2917" y="1124"/>
                  </a:lnTo>
                  <a:lnTo>
                    <a:pt x="2921" y="1124"/>
                  </a:lnTo>
                  <a:lnTo>
                    <a:pt x="2922" y="1122"/>
                  </a:lnTo>
                  <a:lnTo>
                    <a:pt x="2926" y="1120"/>
                  </a:lnTo>
                  <a:lnTo>
                    <a:pt x="2930" y="1118"/>
                  </a:lnTo>
                  <a:lnTo>
                    <a:pt x="2933" y="1115"/>
                  </a:lnTo>
                  <a:lnTo>
                    <a:pt x="2915" y="1097"/>
                  </a:lnTo>
                  <a:lnTo>
                    <a:pt x="2915" y="1090"/>
                  </a:lnTo>
                  <a:lnTo>
                    <a:pt x="2917" y="1083"/>
                  </a:lnTo>
                  <a:lnTo>
                    <a:pt x="2921" y="1078"/>
                  </a:lnTo>
                  <a:lnTo>
                    <a:pt x="2922" y="1073"/>
                  </a:lnTo>
                  <a:lnTo>
                    <a:pt x="2922" y="1067"/>
                  </a:lnTo>
                  <a:lnTo>
                    <a:pt x="2922" y="1064"/>
                  </a:lnTo>
                  <a:lnTo>
                    <a:pt x="2921" y="1062"/>
                  </a:lnTo>
                  <a:lnTo>
                    <a:pt x="2915" y="1060"/>
                  </a:lnTo>
                  <a:close/>
                  <a:moveTo>
                    <a:pt x="3081" y="1097"/>
                  </a:moveTo>
                  <a:lnTo>
                    <a:pt x="3071" y="1101"/>
                  </a:lnTo>
                  <a:lnTo>
                    <a:pt x="3066" y="1101"/>
                  </a:lnTo>
                  <a:lnTo>
                    <a:pt x="3062" y="1101"/>
                  </a:lnTo>
                  <a:lnTo>
                    <a:pt x="3062" y="1099"/>
                  </a:lnTo>
                  <a:lnTo>
                    <a:pt x="3064" y="1097"/>
                  </a:lnTo>
                  <a:lnTo>
                    <a:pt x="3066" y="1095"/>
                  </a:lnTo>
                  <a:lnTo>
                    <a:pt x="3069" y="1092"/>
                  </a:lnTo>
                  <a:lnTo>
                    <a:pt x="3073" y="1088"/>
                  </a:lnTo>
                  <a:lnTo>
                    <a:pt x="3069" y="1085"/>
                  </a:lnTo>
                  <a:lnTo>
                    <a:pt x="3067" y="1081"/>
                  </a:lnTo>
                  <a:lnTo>
                    <a:pt x="3064" y="1078"/>
                  </a:lnTo>
                  <a:lnTo>
                    <a:pt x="3058" y="1076"/>
                  </a:lnTo>
                  <a:lnTo>
                    <a:pt x="3055" y="1074"/>
                  </a:lnTo>
                  <a:lnTo>
                    <a:pt x="3050" y="1073"/>
                  </a:lnTo>
                  <a:lnTo>
                    <a:pt x="3044" y="1071"/>
                  </a:lnTo>
                  <a:lnTo>
                    <a:pt x="3039" y="1071"/>
                  </a:lnTo>
                  <a:lnTo>
                    <a:pt x="3057" y="1051"/>
                  </a:lnTo>
                  <a:lnTo>
                    <a:pt x="3060" y="1051"/>
                  </a:lnTo>
                  <a:lnTo>
                    <a:pt x="3062" y="1053"/>
                  </a:lnTo>
                  <a:lnTo>
                    <a:pt x="3066" y="1055"/>
                  </a:lnTo>
                  <a:lnTo>
                    <a:pt x="3069" y="1057"/>
                  </a:lnTo>
                  <a:lnTo>
                    <a:pt x="3073" y="1058"/>
                  </a:lnTo>
                  <a:lnTo>
                    <a:pt x="3076" y="1058"/>
                  </a:lnTo>
                  <a:lnTo>
                    <a:pt x="3078" y="1060"/>
                  </a:lnTo>
                  <a:lnTo>
                    <a:pt x="3081" y="1060"/>
                  </a:lnTo>
                  <a:lnTo>
                    <a:pt x="3081" y="1064"/>
                  </a:lnTo>
                  <a:lnTo>
                    <a:pt x="3083" y="1067"/>
                  </a:lnTo>
                  <a:lnTo>
                    <a:pt x="3085" y="1071"/>
                  </a:lnTo>
                  <a:lnTo>
                    <a:pt x="3085" y="1074"/>
                  </a:lnTo>
                  <a:lnTo>
                    <a:pt x="3087" y="1078"/>
                  </a:lnTo>
                  <a:lnTo>
                    <a:pt x="3088" y="1081"/>
                  </a:lnTo>
                  <a:lnTo>
                    <a:pt x="3090" y="1085"/>
                  </a:lnTo>
                  <a:lnTo>
                    <a:pt x="3090" y="1088"/>
                  </a:lnTo>
                  <a:lnTo>
                    <a:pt x="3096" y="1088"/>
                  </a:lnTo>
                  <a:lnTo>
                    <a:pt x="3101" y="1087"/>
                  </a:lnTo>
                  <a:lnTo>
                    <a:pt x="3106" y="1085"/>
                  </a:lnTo>
                  <a:lnTo>
                    <a:pt x="3111" y="1083"/>
                  </a:lnTo>
                  <a:lnTo>
                    <a:pt x="3115" y="1080"/>
                  </a:lnTo>
                  <a:lnTo>
                    <a:pt x="3119" y="1076"/>
                  </a:lnTo>
                  <a:lnTo>
                    <a:pt x="3122" y="1074"/>
                  </a:lnTo>
                  <a:lnTo>
                    <a:pt x="3126" y="1071"/>
                  </a:lnTo>
                  <a:lnTo>
                    <a:pt x="3136" y="1071"/>
                  </a:lnTo>
                  <a:lnTo>
                    <a:pt x="3150" y="1074"/>
                  </a:lnTo>
                  <a:lnTo>
                    <a:pt x="3166" y="1078"/>
                  </a:lnTo>
                  <a:lnTo>
                    <a:pt x="3182" y="1083"/>
                  </a:lnTo>
                  <a:lnTo>
                    <a:pt x="3198" y="1092"/>
                  </a:lnTo>
                  <a:lnTo>
                    <a:pt x="3209" y="1101"/>
                  </a:lnTo>
                  <a:lnTo>
                    <a:pt x="3214" y="1106"/>
                  </a:lnTo>
                  <a:lnTo>
                    <a:pt x="3217" y="1111"/>
                  </a:lnTo>
                  <a:lnTo>
                    <a:pt x="3219" y="1118"/>
                  </a:lnTo>
                  <a:lnTo>
                    <a:pt x="3221" y="1126"/>
                  </a:lnTo>
                  <a:lnTo>
                    <a:pt x="3233" y="1129"/>
                  </a:lnTo>
                  <a:lnTo>
                    <a:pt x="3246" y="1134"/>
                  </a:lnTo>
                  <a:lnTo>
                    <a:pt x="3258" y="1143"/>
                  </a:lnTo>
                  <a:lnTo>
                    <a:pt x="3269" y="1152"/>
                  </a:lnTo>
                  <a:lnTo>
                    <a:pt x="3277" y="1164"/>
                  </a:lnTo>
                  <a:lnTo>
                    <a:pt x="3285" y="1177"/>
                  </a:lnTo>
                  <a:lnTo>
                    <a:pt x="3288" y="1191"/>
                  </a:lnTo>
                  <a:lnTo>
                    <a:pt x="3290" y="1209"/>
                  </a:lnTo>
                  <a:lnTo>
                    <a:pt x="3281" y="1203"/>
                  </a:lnTo>
                  <a:lnTo>
                    <a:pt x="3270" y="1198"/>
                  </a:lnTo>
                  <a:lnTo>
                    <a:pt x="3262" y="1191"/>
                  </a:lnTo>
                  <a:lnTo>
                    <a:pt x="3253" y="1184"/>
                  </a:lnTo>
                  <a:lnTo>
                    <a:pt x="3244" y="1177"/>
                  </a:lnTo>
                  <a:lnTo>
                    <a:pt x="3235" y="1168"/>
                  </a:lnTo>
                  <a:lnTo>
                    <a:pt x="3228" y="1159"/>
                  </a:lnTo>
                  <a:lnTo>
                    <a:pt x="3221" y="1152"/>
                  </a:lnTo>
                  <a:lnTo>
                    <a:pt x="3217" y="1154"/>
                  </a:lnTo>
                  <a:lnTo>
                    <a:pt x="3212" y="1156"/>
                  </a:lnTo>
                  <a:lnTo>
                    <a:pt x="3209" y="1159"/>
                  </a:lnTo>
                  <a:lnTo>
                    <a:pt x="3205" y="1163"/>
                  </a:lnTo>
                  <a:lnTo>
                    <a:pt x="3202" y="1166"/>
                  </a:lnTo>
                  <a:lnTo>
                    <a:pt x="3198" y="1168"/>
                  </a:lnTo>
                  <a:lnTo>
                    <a:pt x="3196" y="1170"/>
                  </a:lnTo>
                  <a:lnTo>
                    <a:pt x="3194" y="1171"/>
                  </a:lnTo>
                  <a:lnTo>
                    <a:pt x="3189" y="1171"/>
                  </a:lnTo>
                  <a:lnTo>
                    <a:pt x="3184" y="1170"/>
                  </a:lnTo>
                  <a:lnTo>
                    <a:pt x="3179" y="1168"/>
                  </a:lnTo>
                  <a:lnTo>
                    <a:pt x="3173" y="1166"/>
                  </a:lnTo>
                  <a:lnTo>
                    <a:pt x="3168" y="1164"/>
                  </a:lnTo>
                  <a:lnTo>
                    <a:pt x="3163" y="1163"/>
                  </a:lnTo>
                  <a:lnTo>
                    <a:pt x="3157" y="1163"/>
                  </a:lnTo>
                  <a:lnTo>
                    <a:pt x="3150" y="1163"/>
                  </a:lnTo>
                  <a:lnTo>
                    <a:pt x="3150" y="1159"/>
                  </a:lnTo>
                  <a:lnTo>
                    <a:pt x="3149" y="1156"/>
                  </a:lnTo>
                  <a:lnTo>
                    <a:pt x="3147" y="1152"/>
                  </a:lnTo>
                  <a:lnTo>
                    <a:pt x="3145" y="1148"/>
                  </a:lnTo>
                  <a:lnTo>
                    <a:pt x="3143" y="1147"/>
                  </a:lnTo>
                  <a:lnTo>
                    <a:pt x="3140" y="1145"/>
                  </a:lnTo>
                  <a:lnTo>
                    <a:pt x="3136" y="1145"/>
                  </a:lnTo>
                  <a:lnTo>
                    <a:pt x="3134" y="1143"/>
                  </a:lnTo>
                  <a:lnTo>
                    <a:pt x="3134" y="1140"/>
                  </a:lnTo>
                  <a:lnTo>
                    <a:pt x="3134" y="1136"/>
                  </a:lnTo>
                  <a:lnTo>
                    <a:pt x="3133" y="1133"/>
                  </a:lnTo>
                  <a:lnTo>
                    <a:pt x="3133" y="1129"/>
                  </a:lnTo>
                  <a:lnTo>
                    <a:pt x="3133" y="1126"/>
                  </a:lnTo>
                  <a:lnTo>
                    <a:pt x="3131" y="1122"/>
                  </a:lnTo>
                  <a:lnTo>
                    <a:pt x="3127" y="1118"/>
                  </a:lnTo>
                  <a:lnTo>
                    <a:pt x="3126" y="1115"/>
                  </a:lnTo>
                  <a:lnTo>
                    <a:pt x="3090" y="1115"/>
                  </a:lnTo>
                  <a:lnTo>
                    <a:pt x="3090" y="1106"/>
                  </a:lnTo>
                  <a:lnTo>
                    <a:pt x="3088" y="1101"/>
                  </a:lnTo>
                  <a:lnTo>
                    <a:pt x="3087" y="1097"/>
                  </a:lnTo>
                  <a:lnTo>
                    <a:pt x="3085" y="1095"/>
                  </a:lnTo>
                  <a:lnTo>
                    <a:pt x="3083" y="1097"/>
                  </a:lnTo>
                  <a:lnTo>
                    <a:pt x="3081" y="1097"/>
                  </a:lnTo>
                  <a:close/>
                  <a:moveTo>
                    <a:pt x="3186" y="1191"/>
                  </a:moveTo>
                  <a:lnTo>
                    <a:pt x="3182" y="1200"/>
                  </a:lnTo>
                  <a:lnTo>
                    <a:pt x="3179" y="1207"/>
                  </a:lnTo>
                  <a:lnTo>
                    <a:pt x="3175" y="1212"/>
                  </a:lnTo>
                  <a:lnTo>
                    <a:pt x="3170" y="1217"/>
                  </a:lnTo>
                  <a:lnTo>
                    <a:pt x="3168" y="1221"/>
                  </a:lnTo>
                  <a:lnTo>
                    <a:pt x="3166" y="1224"/>
                  </a:lnTo>
                  <a:lnTo>
                    <a:pt x="3166" y="1230"/>
                  </a:lnTo>
                  <a:lnTo>
                    <a:pt x="3168" y="1237"/>
                  </a:lnTo>
                  <a:lnTo>
                    <a:pt x="3164" y="1240"/>
                  </a:lnTo>
                  <a:lnTo>
                    <a:pt x="3161" y="1244"/>
                  </a:lnTo>
                  <a:lnTo>
                    <a:pt x="3156" y="1249"/>
                  </a:lnTo>
                  <a:lnTo>
                    <a:pt x="3152" y="1256"/>
                  </a:lnTo>
                  <a:lnTo>
                    <a:pt x="3149" y="1262"/>
                  </a:lnTo>
                  <a:lnTo>
                    <a:pt x="3145" y="1269"/>
                  </a:lnTo>
                  <a:lnTo>
                    <a:pt x="3143" y="1276"/>
                  </a:lnTo>
                  <a:lnTo>
                    <a:pt x="3141" y="1283"/>
                  </a:lnTo>
                  <a:lnTo>
                    <a:pt x="3108" y="1283"/>
                  </a:lnTo>
                  <a:lnTo>
                    <a:pt x="3103" y="1279"/>
                  </a:lnTo>
                  <a:lnTo>
                    <a:pt x="3097" y="1274"/>
                  </a:lnTo>
                  <a:lnTo>
                    <a:pt x="3092" y="1269"/>
                  </a:lnTo>
                  <a:lnTo>
                    <a:pt x="3085" y="1263"/>
                  </a:lnTo>
                  <a:lnTo>
                    <a:pt x="3080" y="1258"/>
                  </a:lnTo>
                  <a:lnTo>
                    <a:pt x="3073" y="1255"/>
                  </a:lnTo>
                  <a:lnTo>
                    <a:pt x="3067" y="1249"/>
                  </a:lnTo>
                  <a:lnTo>
                    <a:pt x="3064" y="1246"/>
                  </a:lnTo>
                  <a:lnTo>
                    <a:pt x="3081" y="1246"/>
                  </a:lnTo>
                  <a:lnTo>
                    <a:pt x="3080" y="1239"/>
                  </a:lnTo>
                  <a:lnTo>
                    <a:pt x="3080" y="1233"/>
                  </a:lnTo>
                  <a:lnTo>
                    <a:pt x="3081" y="1228"/>
                  </a:lnTo>
                  <a:lnTo>
                    <a:pt x="3083" y="1223"/>
                  </a:lnTo>
                  <a:lnTo>
                    <a:pt x="3087" y="1219"/>
                  </a:lnTo>
                  <a:lnTo>
                    <a:pt x="3090" y="1216"/>
                  </a:lnTo>
                  <a:lnTo>
                    <a:pt x="3096" y="1212"/>
                  </a:lnTo>
                  <a:lnTo>
                    <a:pt x="3099" y="1209"/>
                  </a:lnTo>
                  <a:lnTo>
                    <a:pt x="3094" y="1207"/>
                  </a:lnTo>
                  <a:lnTo>
                    <a:pt x="3090" y="1205"/>
                  </a:lnTo>
                  <a:lnTo>
                    <a:pt x="3083" y="1202"/>
                  </a:lnTo>
                  <a:lnTo>
                    <a:pt x="3076" y="1198"/>
                  </a:lnTo>
                  <a:lnTo>
                    <a:pt x="3071" y="1194"/>
                  </a:lnTo>
                  <a:lnTo>
                    <a:pt x="3064" y="1189"/>
                  </a:lnTo>
                  <a:lnTo>
                    <a:pt x="3058" y="1184"/>
                  </a:lnTo>
                  <a:lnTo>
                    <a:pt x="3055" y="1180"/>
                  </a:lnTo>
                  <a:lnTo>
                    <a:pt x="3050" y="1186"/>
                  </a:lnTo>
                  <a:lnTo>
                    <a:pt x="3043" y="1194"/>
                  </a:lnTo>
                  <a:lnTo>
                    <a:pt x="3037" y="1205"/>
                  </a:lnTo>
                  <a:lnTo>
                    <a:pt x="3032" y="1216"/>
                  </a:lnTo>
                  <a:lnTo>
                    <a:pt x="3027" y="1228"/>
                  </a:lnTo>
                  <a:lnTo>
                    <a:pt x="3020" y="1237"/>
                  </a:lnTo>
                  <a:lnTo>
                    <a:pt x="3016" y="1240"/>
                  </a:lnTo>
                  <a:lnTo>
                    <a:pt x="3013" y="1242"/>
                  </a:lnTo>
                  <a:lnTo>
                    <a:pt x="3007" y="1244"/>
                  </a:lnTo>
                  <a:lnTo>
                    <a:pt x="3004" y="1246"/>
                  </a:lnTo>
                  <a:lnTo>
                    <a:pt x="2986" y="1246"/>
                  </a:lnTo>
                  <a:lnTo>
                    <a:pt x="2968" y="1228"/>
                  </a:lnTo>
                  <a:lnTo>
                    <a:pt x="2951" y="1228"/>
                  </a:lnTo>
                  <a:lnTo>
                    <a:pt x="2947" y="1230"/>
                  </a:lnTo>
                  <a:lnTo>
                    <a:pt x="2942" y="1235"/>
                  </a:lnTo>
                  <a:lnTo>
                    <a:pt x="2935" y="1242"/>
                  </a:lnTo>
                  <a:lnTo>
                    <a:pt x="2930" y="1251"/>
                  </a:lnTo>
                  <a:lnTo>
                    <a:pt x="2922" y="1258"/>
                  </a:lnTo>
                  <a:lnTo>
                    <a:pt x="2917" y="1267"/>
                  </a:lnTo>
                  <a:lnTo>
                    <a:pt x="2912" y="1272"/>
                  </a:lnTo>
                  <a:lnTo>
                    <a:pt x="2908" y="1274"/>
                  </a:lnTo>
                  <a:lnTo>
                    <a:pt x="2900" y="1263"/>
                  </a:lnTo>
                  <a:lnTo>
                    <a:pt x="2894" y="1265"/>
                  </a:lnTo>
                  <a:lnTo>
                    <a:pt x="2889" y="1270"/>
                  </a:lnTo>
                  <a:lnTo>
                    <a:pt x="2884" y="1276"/>
                  </a:lnTo>
                  <a:lnTo>
                    <a:pt x="2878" y="1283"/>
                  </a:lnTo>
                  <a:lnTo>
                    <a:pt x="2873" y="1290"/>
                  </a:lnTo>
                  <a:lnTo>
                    <a:pt x="2868" y="1295"/>
                  </a:lnTo>
                  <a:lnTo>
                    <a:pt x="2864" y="1299"/>
                  </a:lnTo>
                  <a:lnTo>
                    <a:pt x="2864" y="1300"/>
                  </a:lnTo>
                  <a:lnTo>
                    <a:pt x="2861" y="1300"/>
                  </a:lnTo>
                  <a:lnTo>
                    <a:pt x="2857" y="1300"/>
                  </a:lnTo>
                  <a:lnTo>
                    <a:pt x="2854" y="1299"/>
                  </a:lnTo>
                  <a:lnTo>
                    <a:pt x="2850" y="1297"/>
                  </a:lnTo>
                  <a:lnTo>
                    <a:pt x="2847" y="1295"/>
                  </a:lnTo>
                  <a:lnTo>
                    <a:pt x="2845" y="1293"/>
                  </a:lnTo>
                  <a:lnTo>
                    <a:pt x="2841" y="1293"/>
                  </a:lnTo>
                  <a:lnTo>
                    <a:pt x="2838" y="1292"/>
                  </a:lnTo>
                  <a:lnTo>
                    <a:pt x="2785" y="1339"/>
                  </a:lnTo>
                  <a:lnTo>
                    <a:pt x="2781" y="1338"/>
                  </a:lnTo>
                  <a:lnTo>
                    <a:pt x="2778" y="1338"/>
                  </a:lnTo>
                  <a:lnTo>
                    <a:pt x="2772" y="1336"/>
                  </a:lnTo>
                  <a:lnTo>
                    <a:pt x="2767" y="1334"/>
                  </a:lnTo>
                  <a:lnTo>
                    <a:pt x="2764" y="1332"/>
                  </a:lnTo>
                  <a:lnTo>
                    <a:pt x="2758" y="1331"/>
                  </a:lnTo>
                  <a:lnTo>
                    <a:pt x="2755" y="1331"/>
                  </a:lnTo>
                  <a:lnTo>
                    <a:pt x="2749" y="1329"/>
                  </a:lnTo>
                  <a:lnTo>
                    <a:pt x="2748" y="1332"/>
                  </a:lnTo>
                  <a:lnTo>
                    <a:pt x="2744" y="1334"/>
                  </a:lnTo>
                  <a:lnTo>
                    <a:pt x="2741" y="1336"/>
                  </a:lnTo>
                  <a:lnTo>
                    <a:pt x="2737" y="1338"/>
                  </a:lnTo>
                  <a:lnTo>
                    <a:pt x="2734" y="1338"/>
                  </a:lnTo>
                  <a:lnTo>
                    <a:pt x="2730" y="1339"/>
                  </a:lnTo>
                  <a:lnTo>
                    <a:pt x="2728" y="1339"/>
                  </a:lnTo>
                  <a:lnTo>
                    <a:pt x="2725" y="1339"/>
                  </a:lnTo>
                  <a:lnTo>
                    <a:pt x="2725" y="1346"/>
                  </a:lnTo>
                  <a:lnTo>
                    <a:pt x="2726" y="1353"/>
                  </a:lnTo>
                  <a:lnTo>
                    <a:pt x="2726" y="1359"/>
                  </a:lnTo>
                  <a:lnTo>
                    <a:pt x="2728" y="1366"/>
                  </a:lnTo>
                  <a:lnTo>
                    <a:pt x="2730" y="1371"/>
                  </a:lnTo>
                  <a:lnTo>
                    <a:pt x="2732" y="1376"/>
                  </a:lnTo>
                  <a:lnTo>
                    <a:pt x="2732" y="1382"/>
                  </a:lnTo>
                  <a:lnTo>
                    <a:pt x="2732" y="1385"/>
                  </a:lnTo>
                  <a:lnTo>
                    <a:pt x="2716" y="1405"/>
                  </a:lnTo>
                  <a:lnTo>
                    <a:pt x="2716" y="1410"/>
                  </a:lnTo>
                  <a:lnTo>
                    <a:pt x="2718" y="1417"/>
                  </a:lnTo>
                  <a:lnTo>
                    <a:pt x="2718" y="1424"/>
                  </a:lnTo>
                  <a:lnTo>
                    <a:pt x="2719" y="1431"/>
                  </a:lnTo>
                  <a:lnTo>
                    <a:pt x="2721" y="1437"/>
                  </a:lnTo>
                  <a:lnTo>
                    <a:pt x="2723" y="1442"/>
                  </a:lnTo>
                  <a:lnTo>
                    <a:pt x="2725" y="1447"/>
                  </a:lnTo>
                  <a:lnTo>
                    <a:pt x="2725" y="1451"/>
                  </a:lnTo>
                  <a:lnTo>
                    <a:pt x="2721" y="1458"/>
                  </a:lnTo>
                  <a:lnTo>
                    <a:pt x="2718" y="1467"/>
                  </a:lnTo>
                  <a:lnTo>
                    <a:pt x="2716" y="1474"/>
                  </a:lnTo>
                  <a:lnTo>
                    <a:pt x="2712" y="1482"/>
                  </a:lnTo>
                  <a:lnTo>
                    <a:pt x="2711" y="1491"/>
                  </a:lnTo>
                  <a:lnTo>
                    <a:pt x="2709" y="1500"/>
                  </a:lnTo>
                  <a:lnTo>
                    <a:pt x="2707" y="1509"/>
                  </a:lnTo>
                  <a:lnTo>
                    <a:pt x="2707" y="1516"/>
                  </a:lnTo>
                  <a:lnTo>
                    <a:pt x="2728" y="1514"/>
                  </a:lnTo>
                  <a:lnTo>
                    <a:pt x="2755" y="1513"/>
                  </a:lnTo>
                  <a:lnTo>
                    <a:pt x="2781" y="1507"/>
                  </a:lnTo>
                  <a:lnTo>
                    <a:pt x="2809" y="1502"/>
                  </a:lnTo>
                  <a:lnTo>
                    <a:pt x="2836" y="1493"/>
                  </a:lnTo>
                  <a:lnTo>
                    <a:pt x="2861" y="1484"/>
                  </a:lnTo>
                  <a:lnTo>
                    <a:pt x="2873" y="1479"/>
                  </a:lnTo>
                  <a:lnTo>
                    <a:pt x="2882" y="1472"/>
                  </a:lnTo>
                  <a:lnTo>
                    <a:pt x="2891" y="1467"/>
                  </a:lnTo>
                  <a:lnTo>
                    <a:pt x="2900" y="1460"/>
                  </a:lnTo>
                  <a:lnTo>
                    <a:pt x="2933" y="1460"/>
                  </a:lnTo>
                  <a:lnTo>
                    <a:pt x="2951" y="1477"/>
                  </a:lnTo>
                  <a:lnTo>
                    <a:pt x="2947" y="1481"/>
                  </a:lnTo>
                  <a:lnTo>
                    <a:pt x="2944" y="1484"/>
                  </a:lnTo>
                  <a:lnTo>
                    <a:pt x="2942" y="1490"/>
                  </a:lnTo>
                  <a:lnTo>
                    <a:pt x="2938" y="1493"/>
                  </a:lnTo>
                  <a:lnTo>
                    <a:pt x="2937" y="1498"/>
                  </a:lnTo>
                  <a:lnTo>
                    <a:pt x="2935" y="1504"/>
                  </a:lnTo>
                  <a:lnTo>
                    <a:pt x="2933" y="1509"/>
                  </a:lnTo>
                  <a:lnTo>
                    <a:pt x="2933" y="1516"/>
                  </a:lnTo>
                  <a:lnTo>
                    <a:pt x="2942" y="1511"/>
                  </a:lnTo>
                  <a:lnTo>
                    <a:pt x="2952" y="1504"/>
                  </a:lnTo>
                  <a:lnTo>
                    <a:pt x="2967" y="1497"/>
                  </a:lnTo>
                  <a:lnTo>
                    <a:pt x="2981" y="1490"/>
                  </a:lnTo>
                  <a:lnTo>
                    <a:pt x="2997" y="1484"/>
                  </a:lnTo>
                  <a:lnTo>
                    <a:pt x="3009" y="1479"/>
                  </a:lnTo>
                  <a:lnTo>
                    <a:pt x="3021" y="1477"/>
                  </a:lnTo>
                  <a:lnTo>
                    <a:pt x="3028" y="1477"/>
                  </a:lnTo>
                  <a:lnTo>
                    <a:pt x="3023" y="1482"/>
                  </a:lnTo>
                  <a:lnTo>
                    <a:pt x="3016" y="1488"/>
                  </a:lnTo>
                  <a:lnTo>
                    <a:pt x="3007" y="1493"/>
                  </a:lnTo>
                  <a:lnTo>
                    <a:pt x="3000" y="1500"/>
                  </a:lnTo>
                  <a:lnTo>
                    <a:pt x="2993" y="1505"/>
                  </a:lnTo>
                  <a:lnTo>
                    <a:pt x="2991" y="1511"/>
                  </a:lnTo>
                  <a:lnTo>
                    <a:pt x="2991" y="1513"/>
                  </a:lnTo>
                  <a:lnTo>
                    <a:pt x="2993" y="1514"/>
                  </a:lnTo>
                  <a:lnTo>
                    <a:pt x="2998" y="1516"/>
                  </a:lnTo>
                  <a:lnTo>
                    <a:pt x="3004" y="1516"/>
                  </a:lnTo>
                  <a:lnTo>
                    <a:pt x="2997" y="1516"/>
                  </a:lnTo>
                  <a:lnTo>
                    <a:pt x="2993" y="1520"/>
                  </a:lnTo>
                  <a:lnTo>
                    <a:pt x="2990" y="1525"/>
                  </a:lnTo>
                  <a:lnTo>
                    <a:pt x="2990" y="1532"/>
                  </a:lnTo>
                  <a:lnTo>
                    <a:pt x="2988" y="1539"/>
                  </a:lnTo>
                  <a:lnTo>
                    <a:pt x="2990" y="1546"/>
                  </a:lnTo>
                  <a:lnTo>
                    <a:pt x="2991" y="1555"/>
                  </a:lnTo>
                  <a:lnTo>
                    <a:pt x="2995" y="1562"/>
                  </a:lnTo>
                  <a:lnTo>
                    <a:pt x="3055" y="1534"/>
                  </a:lnTo>
                  <a:lnTo>
                    <a:pt x="3081" y="1562"/>
                  </a:lnTo>
                  <a:lnTo>
                    <a:pt x="3254" y="1385"/>
                  </a:lnTo>
                  <a:lnTo>
                    <a:pt x="3254" y="1375"/>
                  </a:lnTo>
                  <a:lnTo>
                    <a:pt x="3253" y="1366"/>
                  </a:lnTo>
                  <a:lnTo>
                    <a:pt x="3251" y="1359"/>
                  </a:lnTo>
                  <a:lnTo>
                    <a:pt x="3247" y="1352"/>
                  </a:lnTo>
                  <a:lnTo>
                    <a:pt x="3244" y="1346"/>
                  </a:lnTo>
                  <a:lnTo>
                    <a:pt x="3240" y="1343"/>
                  </a:lnTo>
                  <a:lnTo>
                    <a:pt x="3235" y="1339"/>
                  </a:lnTo>
                  <a:lnTo>
                    <a:pt x="3228" y="1339"/>
                  </a:lnTo>
                  <a:lnTo>
                    <a:pt x="3228" y="1300"/>
                  </a:lnTo>
                  <a:lnTo>
                    <a:pt x="3226" y="1300"/>
                  </a:lnTo>
                  <a:lnTo>
                    <a:pt x="3223" y="1300"/>
                  </a:lnTo>
                  <a:lnTo>
                    <a:pt x="3219" y="1299"/>
                  </a:lnTo>
                  <a:lnTo>
                    <a:pt x="3216" y="1297"/>
                  </a:lnTo>
                  <a:lnTo>
                    <a:pt x="3212" y="1295"/>
                  </a:lnTo>
                  <a:lnTo>
                    <a:pt x="3209" y="1293"/>
                  </a:lnTo>
                  <a:lnTo>
                    <a:pt x="3205" y="1293"/>
                  </a:lnTo>
                  <a:lnTo>
                    <a:pt x="3202" y="1292"/>
                  </a:lnTo>
                  <a:lnTo>
                    <a:pt x="3203" y="1288"/>
                  </a:lnTo>
                  <a:lnTo>
                    <a:pt x="3203" y="1285"/>
                  </a:lnTo>
                  <a:lnTo>
                    <a:pt x="3205" y="1281"/>
                  </a:lnTo>
                  <a:lnTo>
                    <a:pt x="3207" y="1278"/>
                  </a:lnTo>
                  <a:lnTo>
                    <a:pt x="3209" y="1274"/>
                  </a:lnTo>
                  <a:lnTo>
                    <a:pt x="3210" y="1270"/>
                  </a:lnTo>
                  <a:lnTo>
                    <a:pt x="3210" y="1267"/>
                  </a:lnTo>
                  <a:lnTo>
                    <a:pt x="3210" y="1263"/>
                  </a:lnTo>
                  <a:lnTo>
                    <a:pt x="3210" y="1246"/>
                  </a:lnTo>
                  <a:lnTo>
                    <a:pt x="3209" y="1246"/>
                  </a:lnTo>
                  <a:lnTo>
                    <a:pt x="3205" y="1244"/>
                  </a:lnTo>
                  <a:lnTo>
                    <a:pt x="3202" y="1242"/>
                  </a:lnTo>
                  <a:lnTo>
                    <a:pt x="3198" y="1240"/>
                  </a:lnTo>
                  <a:lnTo>
                    <a:pt x="3194" y="1239"/>
                  </a:lnTo>
                  <a:lnTo>
                    <a:pt x="3193" y="1239"/>
                  </a:lnTo>
                  <a:lnTo>
                    <a:pt x="3189" y="1237"/>
                  </a:lnTo>
                  <a:lnTo>
                    <a:pt x="3186" y="1237"/>
                  </a:lnTo>
                  <a:lnTo>
                    <a:pt x="3186" y="1230"/>
                  </a:lnTo>
                  <a:lnTo>
                    <a:pt x="3187" y="1224"/>
                  </a:lnTo>
                  <a:lnTo>
                    <a:pt x="3187" y="1219"/>
                  </a:lnTo>
                  <a:lnTo>
                    <a:pt x="3189" y="1214"/>
                  </a:lnTo>
                  <a:lnTo>
                    <a:pt x="3189" y="1209"/>
                  </a:lnTo>
                  <a:lnTo>
                    <a:pt x="3189" y="1203"/>
                  </a:lnTo>
                  <a:lnTo>
                    <a:pt x="3187" y="1196"/>
                  </a:lnTo>
                  <a:lnTo>
                    <a:pt x="3186" y="1191"/>
                  </a:lnTo>
                  <a:close/>
                  <a:moveTo>
                    <a:pt x="3203" y="1636"/>
                  </a:moveTo>
                  <a:lnTo>
                    <a:pt x="3246" y="1636"/>
                  </a:lnTo>
                  <a:lnTo>
                    <a:pt x="3263" y="1619"/>
                  </a:lnTo>
                  <a:lnTo>
                    <a:pt x="3279" y="1617"/>
                  </a:lnTo>
                  <a:lnTo>
                    <a:pt x="3293" y="1613"/>
                  </a:lnTo>
                  <a:lnTo>
                    <a:pt x="3306" y="1608"/>
                  </a:lnTo>
                  <a:lnTo>
                    <a:pt x="3318" y="1601"/>
                  </a:lnTo>
                  <a:lnTo>
                    <a:pt x="3329" y="1592"/>
                  </a:lnTo>
                  <a:lnTo>
                    <a:pt x="3339" y="1583"/>
                  </a:lnTo>
                  <a:lnTo>
                    <a:pt x="3350" y="1573"/>
                  </a:lnTo>
                  <a:lnTo>
                    <a:pt x="3359" y="1562"/>
                  </a:lnTo>
                  <a:lnTo>
                    <a:pt x="3341" y="1544"/>
                  </a:lnTo>
                  <a:lnTo>
                    <a:pt x="3307" y="1581"/>
                  </a:lnTo>
                  <a:lnTo>
                    <a:pt x="3272" y="1581"/>
                  </a:lnTo>
                  <a:lnTo>
                    <a:pt x="3265" y="1589"/>
                  </a:lnTo>
                  <a:lnTo>
                    <a:pt x="3256" y="1596"/>
                  </a:lnTo>
                  <a:lnTo>
                    <a:pt x="3247" y="1603"/>
                  </a:lnTo>
                  <a:lnTo>
                    <a:pt x="3237" y="1610"/>
                  </a:lnTo>
                  <a:lnTo>
                    <a:pt x="3228" y="1617"/>
                  </a:lnTo>
                  <a:lnTo>
                    <a:pt x="3219" y="1624"/>
                  </a:lnTo>
                  <a:lnTo>
                    <a:pt x="3210" y="1629"/>
                  </a:lnTo>
                  <a:lnTo>
                    <a:pt x="3203" y="1636"/>
                  </a:lnTo>
                  <a:close/>
                  <a:moveTo>
                    <a:pt x="3376" y="1581"/>
                  </a:moveTo>
                  <a:lnTo>
                    <a:pt x="3383" y="1576"/>
                  </a:lnTo>
                  <a:lnTo>
                    <a:pt x="3390" y="1571"/>
                  </a:lnTo>
                  <a:lnTo>
                    <a:pt x="3399" y="1564"/>
                  </a:lnTo>
                  <a:lnTo>
                    <a:pt x="3406" y="1558"/>
                  </a:lnTo>
                  <a:lnTo>
                    <a:pt x="3413" y="1551"/>
                  </a:lnTo>
                  <a:lnTo>
                    <a:pt x="3421" y="1544"/>
                  </a:lnTo>
                  <a:lnTo>
                    <a:pt x="3426" y="1539"/>
                  </a:lnTo>
                  <a:lnTo>
                    <a:pt x="3429" y="1534"/>
                  </a:lnTo>
                  <a:lnTo>
                    <a:pt x="3433" y="1536"/>
                  </a:lnTo>
                  <a:lnTo>
                    <a:pt x="3436" y="1536"/>
                  </a:lnTo>
                  <a:lnTo>
                    <a:pt x="3440" y="1537"/>
                  </a:lnTo>
                  <a:lnTo>
                    <a:pt x="3442" y="1539"/>
                  </a:lnTo>
                  <a:lnTo>
                    <a:pt x="3445" y="1541"/>
                  </a:lnTo>
                  <a:lnTo>
                    <a:pt x="3449" y="1543"/>
                  </a:lnTo>
                  <a:lnTo>
                    <a:pt x="3452" y="1544"/>
                  </a:lnTo>
                  <a:lnTo>
                    <a:pt x="3456" y="1544"/>
                  </a:lnTo>
                  <a:lnTo>
                    <a:pt x="3459" y="1541"/>
                  </a:lnTo>
                  <a:lnTo>
                    <a:pt x="3463" y="1539"/>
                  </a:lnTo>
                  <a:lnTo>
                    <a:pt x="3465" y="1537"/>
                  </a:lnTo>
                  <a:lnTo>
                    <a:pt x="3468" y="1536"/>
                  </a:lnTo>
                  <a:lnTo>
                    <a:pt x="3472" y="1536"/>
                  </a:lnTo>
                  <a:lnTo>
                    <a:pt x="3475" y="1536"/>
                  </a:lnTo>
                  <a:lnTo>
                    <a:pt x="3479" y="1534"/>
                  </a:lnTo>
                  <a:lnTo>
                    <a:pt x="3482" y="1534"/>
                  </a:lnTo>
                  <a:lnTo>
                    <a:pt x="3472" y="1525"/>
                  </a:lnTo>
                  <a:lnTo>
                    <a:pt x="3465" y="1518"/>
                  </a:lnTo>
                  <a:lnTo>
                    <a:pt x="3456" y="1513"/>
                  </a:lnTo>
                  <a:lnTo>
                    <a:pt x="3449" y="1507"/>
                  </a:lnTo>
                  <a:lnTo>
                    <a:pt x="3443" y="1502"/>
                  </a:lnTo>
                  <a:lnTo>
                    <a:pt x="3438" y="1495"/>
                  </a:lnTo>
                  <a:lnTo>
                    <a:pt x="3433" y="1488"/>
                  </a:lnTo>
                  <a:lnTo>
                    <a:pt x="3429" y="1479"/>
                  </a:lnTo>
                  <a:lnTo>
                    <a:pt x="3428" y="1490"/>
                  </a:lnTo>
                  <a:lnTo>
                    <a:pt x="3424" y="1498"/>
                  </a:lnTo>
                  <a:lnTo>
                    <a:pt x="3417" y="1505"/>
                  </a:lnTo>
                  <a:lnTo>
                    <a:pt x="3410" y="1514"/>
                  </a:lnTo>
                  <a:lnTo>
                    <a:pt x="3401" y="1520"/>
                  </a:lnTo>
                  <a:lnTo>
                    <a:pt x="3392" y="1525"/>
                  </a:lnTo>
                  <a:lnTo>
                    <a:pt x="3385" y="1530"/>
                  </a:lnTo>
                  <a:lnTo>
                    <a:pt x="3376" y="1534"/>
                  </a:lnTo>
                  <a:lnTo>
                    <a:pt x="3376" y="1581"/>
                  </a:lnTo>
                  <a:close/>
                  <a:moveTo>
                    <a:pt x="851" y="297"/>
                  </a:moveTo>
                  <a:lnTo>
                    <a:pt x="847" y="297"/>
                  </a:lnTo>
                  <a:lnTo>
                    <a:pt x="842" y="295"/>
                  </a:lnTo>
                  <a:lnTo>
                    <a:pt x="837" y="291"/>
                  </a:lnTo>
                  <a:lnTo>
                    <a:pt x="830" y="288"/>
                  </a:lnTo>
                  <a:lnTo>
                    <a:pt x="824" y="284"/>
                  </a:lnTo>
                  <a:lnTo>
                    <a:pt x="817" y="283"/>
                  </a:lnTo>
                  <a:lnTo>
                    <a:pt x="812" y="281"/>
                  </a:lnTo>
                  <a:lnTo>
                    <a:pt x="808" y="279"/>
                  </a:lnTo>
                  <a:lnTo>
                    <a:pt x="808" y="272"/>
                  </a:lnTo>
                  <a:lnTo>
                    <a:pt x="807" y="267"/>
                  </a:lnTo>
                  <a:lnTo>
                    <a:pt x="805" y="261"/>
                  </a:lnTo>
                  <a:lnTo>
                    <a:pt x="805" y="256"/>
                  </a:lnTo>
                  <a:lnTo>
                    <a:pt x="803" y="251"/>
                  </a:lnTo>
                  <a:lnTo>
                    <a:pt x="801" y="245"/>
                  </a:lnTo>
                  <a:lnTo>
                    <a:pt x="800" y="240"/>
                  </a:lnTo>
                  <a:lnTo>
                    <a:pt x="800" y="233"/>
                  </a:lnTo>
                  <a:lnTo>
                    <a:pt x="803" y="228"/>
                  </a:lnTo>
                  <a:lnTo>
                    <a:pt x="808" y="222"/>
                  </a:lnTo>
                  <a:lnTo>
                    <a:pt x="812" y="217"/>
                  </a:lnTo>
                  <a:lnTo>
                    <a:pt x="817" y="210"/>
                  </a:lnTo>
                  <a:lnTo>
                    <a:pt x="823" y="203"/>
                  </a:lnTo>
                  <a:lnTo>
                    <a:pt x="826" y="196"/>
                  </a:lnTo>
                  <a:lnTo>
                    <a:pt x="831" y="191"/>
                  </a:lnTo>
                  <a:lnTo>
                    <a:pt x="835" y="185"/>
                  </a:lnTo>
                  <a:lnTo>
                    <a:pt x="817" y="168"/>
                  </a:lnTo>
                  <a:lnTo>
                    <a:pt x="817" y="164"/>
                  </a:lnTo>
                  <a:lnTo>
                    <a:pt x="819" y="161"/>
                  </a:lnTo>
                  <a:lnTo>
                    <a:pt x="821" y="157"/>
                  </a:lnTo>
                  <a:lnTo>
                    <a:pt x="823" y="154"/>
                  </a:lnTo>
                  <a:lnTo>
                    <a:pt x="823" y="150"/>
                  </a:lnTo>
                  <a:lnTo>
                    <a:pt x="824" y="147"/>
                  </a:lnTo>
                  <a:lnTo>
                    <a:pt x="826" y="143"/>
                  </a:lnTo>
                  <a:lnTo>
                    <a:pt x="826" y="139"/>
                  </a:lnTo>
                  <a:lnTo>
                    <a:pt x="782" y="93"/>
                  </a:lnTo>
                  <a:lnTo>
                    <a:pt x="777" y="93"/>
                  </a:lnTo>
                  <a:lnTo>
                    <a:pt x="770" y="92"/>
                  </a:lnTo>
                  <a:lnTo>
                    <a:pt x="763" y="90"/>
                  </a:lnTo>
                  <a:lnTo>
                    <a:pt x="757" y="88"/>
                  </a:lnTo>
                  <a:lnTo>
                    <a:pt x="752" y="86"/>
                  </a:lnTo>
                  <a:lnTo>
                    <a:pt x="747" y="85"/>
                  </a:lnTo>
                  <a:lnTo>
                    <a:pt x="741" y="85"/>
                  </a:lnTo>
                  <a:lnTo>
                    <a:pt x="738" y="83"/>
                  </a:lnTo>
                  <a:lnTo>
                    <a:pt x="748" y="74"/>
                  </a:lnTo>
                  <a:lnTo>
                    <a:pt x="761" y="65"/>
                  </a:lnTo>
                  <a:lnTo>
                    <a:pt x="773" y="58"/>
                  </a:lnTo>
                  <a:lnTo>
                    <a:pt x="787" y="51"/>
                  </a:lnTo>
                  <a:lnTo>
                    <a:pt x="800" y="44"/>
                  </a:lnTo>
                  <a:lnTo>
                    <a:pt x="812" y="37"/>
                  </a:lnTo>
                  <a:lnTo>
                    <a:pt x="824" y="28"/>
                  </a:lnTo>
                  <a:lnTo>
                    <a:pt x="835" y="17"/>
                  </a:lnTo>
                  <a:lnTo>
                    <a:pt x="838" y="19"/>
                  </a:lnTo>
                  <a:lnTo>
                    <a:pt x="840" y="19"/>
                  </a:lnTo>
                  <a:lnTo>
                    <a:pt x="844" y="21"/>
                  </a:lnTo>
                  <a:lnTo>
                    <a:pt x="847" y="23"/>
                  </a:lnTo>
                  <a:lnTo>
                    <a:pt x="851" y="25"/>
                  </a:lnTo>
                  <a:lnTo>
                    <a:pt x="854" y="26"/>
                  </a:lnTo>
                  <a:lnTo>
                    <a:pt x="856" y="28"/>
                  </a:lnTo>
                  <a:lnTo>
                    <a:pt x="860" y="28"/>
                  </a:lnTo>
                  <a:lnTo>
                    <a:pt x="886" y="0"/>
                  </a:lnTo>
                  <a:lnTo>
                    <a:pt x="904" y="17"/>
                  </a:lnTo>
                  <a:lnTo>
                    <a:pt x="909" y="17"/>
                  </a:lnTo>
                  <a:lnTo>
                    <a:pt x="916" y="17"/>
                  </a:lnTo>
                  <a:lnTo>
                    <a:pt x="923" y="16"/>
                  </a:lnTo>
                  <a:lnTo>
                    <a:pt x="929" y="14"/>
                  </a:lnTo>
                  <a:lnTo>
                    <a:pt x="934" y="12"/>
                  </a:lnTo>
                  <a:lnTo>
                    <a:pt x="939" y="10"/>
                  </a:lnTo>
                  <a:lnTo>
                    <a:pt x="943" y="9"/>
                  </a:lnTo>
                  <a:lnTo>
                    <a:pt x="946" y="9"/>
                  </a:lnTo>
                  <a:lnTo>
                    <a:pt x="946" y="37"/>
                  </a:lnTo>
                  <a:lnTo>
                    <a:pt x="957" y="37"/>
                  </a:lnTo>
                  <a:lnTo>
                    <a:pt x="964" y="37"/>
                  </a:lnTo>
                  <a:lnTo>
                    <a:pt x="969" y="37"/>
                  </a:lnTo>
                  <a:lnTo>
                    <a:pt x="974" y="35"/>
                  </a:lnTo>
                  <a:lnTo>
                    <a:pt x="978" y="33"/>
                  </a:lnTo>
                  <a:lnTo>
                    <a:pt x="980" y="30"/>
                  </a:lnTo>
                  <a:lnTo>
                    <a:pt x="982" y="25"/>
                  </a:lnTo>
                  <a:lnTo>
                    <a:pt x="982" y="17"/>
                  </a:lnTo>
                  <a:lnTo>
                    <a:pt x="985" y="19"/>
                  </a:lnTo>
                  <a:lnTo>
                    <a:pt x="989" y="19"/>
                  </a:lnTo>
                  <a:lnTo>
                    <a:pt x="992" y="21"/>
                  </a:lnTo>
                  <a:lnTo>
                    <a:pt x="994" y="23"/>
                  </a:lnTo>
                  <a:lnTo>
                    <a:pt x="997" y="25"/>
                  </a:lnTo>
                  <a:lnTo>
                    <a:pt x="1001" y="26"/>
                  </a:lnTo>
                  <a:lnTo>
                    <a:pt x="1005" y="28"/>
                  </a:lnTo>
                  <a:lnTo>
                    <a:pt x="1008" y="28"/>
                  </a:lnTo>
                  <a:lnTo>
                    <a:pt x="1015" y="21"/>
                  </a:lnTo>
                  <a:lnTo>
                    <a:pt x="1024" y="16"/>
                  </a:lnTo>
                  <a:lnTo>
                    <a:pt x="1033" y="10"/>
                  </a:lnTo>
                  <a:lnTo>
                    <a:pt x="1043" y="9"/>
                  </a:lnTo>
                  <a:lnTo>
                    <a:pt x="1052" y="7"/>
                  </a:lnTo>
                  <a:lnTo>
                    <a:pt x="1063" y="5"/>
                  </a:lnTo>
                  <a:lnTo>
                    <a:pt x="1070" y="7"/>
                  </a:lnTo>
                  <a:lnTo>
                    <a:pt x="1079" y="9"/>
                  </a:lnTo>
                  <a:lnTo>
                    <a:pt x="1086" y="7"/>
                  </a:lnTo>
                  <a:lnTo>
                    <a:pt x="1095" y="3"/>
                  </a:lnTo>
                  <a:lnTo>
                    <a:pt x="1105" y="2"/>
                  </a:lnTo>
                  <a:lnTo>
                    <a:pt x="1118" y="2"/>
                  </a:lnTo>
                  <a:lnTo>
                    <a:pt x="1128" y="2"/>
                  </a:lnTo>
                  <a:lnTo>
                    <a:pt x="1139" y="0"/>
                  </a:lnTo>
                  <a:lnTo>
                    <a:pt x="1148" y="0"/>
                  </a:lnTo>
                  <a:lnTo>
                    <a:pt x="1156" y="0"/>
                  </a:lnTo>
                  <a:lnTo>
                    <a:pt x="1174" y="17"/>
                  </a:lnTo>
                  <a:lnTo>
                    <a:pt x="1121" y="17"/>
                  </a:lnTo>
                  <a:lnTo>
                    <a:pt x="1121" y="37"/>
                  </a:lnTo>
                  <a:lnTo>
                    <a:pt x="1126" y="39"/>
                  </a:lnTo>
                  <a:lnTo>
                    <a:pt x="1137" y="40"/>
                  </a:lnTo>
                  <a:lnTo>
                    <a:pt x="1148" y="39"/>
                  </a:lnTo>
                  <a:lnTo>
                    <a:pt x="1162" y="37"/>
                  </a:lnTo>
                  <a:lnTo>
                    <a:pt x="1176" y="33"/>
                  </a:lnTo>
                  <a:lnTo>
                    <a:pt x="1188" y="30"/>
                  </a:lnTo>
                  <a:lnTo>
                    <a:pt x="1201" y="28"/>
                  </a:lnTo>
                  <a:lnTo>
                    <a:pt x="1208" y="28"/>
                  </a:lnTo>
                  <a:lnTo>
                    <a:pt x="1197" y="33"/>
                  </a:lnTo>
                  <a:lnTo>
                    <a:pt x="1186" y="40"/>
                  </a:lnTo>
                  <a:lnTo>
                    <a:pt x="1176" y="51"/>
                  </a:lnTo>
                  <a:lnTo>
                    <a:pt x="1165" y="63"/>
                  </a:lnTo>
                  <a:lnTo>
                    <a:pt x="1158" y="78"/>
                  </a:lnTo>
                  <a:lnTo>
                    <a:pt x="1153" y="92"/>
                  </a:lnTo>
                  <a:lnTo>
                    <a:pt x="1153" y="99"/>
                  </a:lnTo>
                  <a:lnTo>
                    <a:pt x="1153" y="106"/>
                  </a:lnTo>
                  <a:lnTo>
                    <a:pt x="1153" y="113"/>
                  </a:lnTo>
                  <a:lnTo>
                    <a:pt x="1156" y="120"/>
                  </a:lnTo>
                  <a:lnTo>
                    <a:pt x="1139" y="139"/>
                  </a:lnTo>
                  <a:lnTo>
                    <a:pt x="1135" y="139"/>
                  </a:lnTo>
                  <a:lnTo>
                    <a:pt x="1132" y="138"/>
                  </a:lnTo>
                  <a:lnTo>
                    <a:pt x="1128" y="136"/>
                  </a:lnTo>
                  <a:lnTo>
                    <a:pt x="1126" y="134"/>
                  </a:lnTo>
                  <a:lnTo>
                    <a:pt x="1123" y="132"/>
                  </a:lnTo>
                  <a:lnTo>
                    <a:pt x="1119" y="131"/>
                  </a:lnTo>
                  <a:lnTo>
                    <a:pt x="1116" y="131"/>
                  </a:lnTo>
                  <a:lnTo>
                    <a:pt x="1112" y="131"/>
                  </a:lnTo>
                  <a:lnTo>
                    <a:pt x="1112" y="168"/>
                  </a:lnTo>
                  <a:lnTo>
                    <a:pt x="1103" y="168"/>
                  </a:lnTo>
                  <a:lnTo>
                    <a:pt x="1096" y="166"/>
                  </a:lnTo>
                  <a:lnTo>
                    <a:pt x="1089" y="166"/>
                  </a:lnTo>
                  <a:lnTo>
                    <a:pt x="1084" y="164"/>
                  </a:lnTo>
                  <a:lnTo>
                    <a:pt x="1077" y="164"/>
                  </a:lnTo>
                  <a:lnTo>
                    <a:pt x="1072" y="164"/>
                  </a:lnTo>
                  <a:lnTo>
                    <a:pt x="1066" y="164"/>
                  </a:lnTo>
                  <a:lnTo>
                    <a:pt x="1061" y="168"/>
                  </a:lnTo>
                  <a:lnTo>
                    <a:pt x="1061" y="171"/>
                  </a:lnTo>
                  <a:lnTo>
                    <a:pt x="1063" y="175"/>
                  </a:lnTo>
                  <a:lnTo>
                    <a:pt x="1066" y="177"/>
                  </a:lnTo>
                  <a:lnTo>
                    <a:pt x="1070" y="180"/>
                  </a:lnTo>
                  <a:lnTo>
                    <a:pt x="1075" y="182"/>
                  </a:lnTo>
                  <a:lnTo>
                    <a:pt x="1079" y="184"/>
                  </a:lnTo>
                  <a:lnTo>
                    <a:pt x="1082" y="185"/>
                  </a:lnTo>
                  <a:lnTo>
                    <a:pt x="1088" y="185"/>
                  </a:lnTo>
                  <a:lnTo>
                    <a:pt x="1079" y="192"/>
                  </a:lnTo>
                  <a:lnTo>
                    <a:pt x="1056" y="205"/>
                  </a:lnTo>
                  <a:lnTo>
                    <a:pt x="1024" y="219"/>
                  </a:lnTo>
                  <a:lnTo>
                    <a:pt x="987" y="237"/>
                  </a:lnTo>
                  <a:lnTo>
                    <a:pt x="950" y="253"/>
                  </a:lnTo>
                  <a:lnTo>
                    <a:pt x="914" y="267"/>
                  </a:lnTo>
                  <a:lnTo>
                    <a:pt x="884" y="276"/>
                  </a:lnTo>
                  <a:lnTo>
                    <a:pt x="869" y="279"/>
                  </a:lnTo>
                  <a:lnTo>
                    <a:pt x="869" y="283"/>
                  </a:lnTo>
                  <a:lnTo>
                    <a:pt x="867" y="286"/>
                  </a:lnTo>
                  <a:lnTo>
                    <a:pt x="865" y="290"/>
                  </a:lnTo>
                  <a:lnTo>
                    <a:pt x="863" y="291"/>
                  </a:lnTo>
                  <a:lnTo>
                    <a:pt x="861" y="293"/>
                  </a:lnTo>
                  <a:lnTo>
                    <a:pt x="858" y="295"/>
                  </a:lnTo>
                  <a:lnTo>
                    <a:pt x="854" y="297"/>
                  </a:lnTo>
                  <a:lnTo>
                    <a:pt x="851" y="297"/>
                  </a:lnTo>
                  <a:close/>
                  <a:moveTo>
                    <a:pt x="1165" y="242"/>
                  </a:moveTo>
                  <a:lnTo>
                    <a:pt x="1155" y="238"/>
                  </a:lnTo>
                  <a:lnTo>
                    <a:pt x="1144" y="237"/>
                  </a:lnTo>
                  <a:lnTo>
                    <a:pt x="1132" y="235"/>
                  </a:lnTo>
                  <a:lnTo>
                    <a:pt x="1118" y="235"/>
                  </a:lnTo>
                  <a:lnTo>
                    <a:pt x="1105" y="235"/>
                  </a:lnTo>
                  <a:lnTo>
                    <a:pt x="1093" y="237"/>
                  </a:lnTo>
                  <a:lnTo>
                    <a:pt x="1080" y="238"/>
                  </a:lnTo>
                  <a:lnTo>
                    <a:pt x="1070" y="242"/>
                  </a:lnTo>
                  <a:lnTo>
                    <a:pt x="1088" y="260"/>
                  </a:lnTo>
                  <a:lnTo>
                    <a:pt x="1098" y="260"/>
                  </a:lnTo>
                  <a:lnTo>
                    <a:pt x="1109" y="260"/>
                  </a:lnTo>
                  <a:lnTo>
                    <a:pt x="1119" y="258"/>
                  </a:lnTo>
                  <a:lnTo>
                    <a:pt x="1130" y="258"/>
                  </a:lnTo>
                  <a:lnTo>
                    <a:pt x="1140" y="256"/>
                  </a:lnTo>
                  <a:lnTo>
                    <a:pt x="1149" y="253"/>
                  </a:lnTo>
                  <a:lnTo>
                    <a:pt x="1158" y="247"/>
                  </a:lnTo>
                  <a:lnTo>
                    <a:pt x="1165" y="242"/>
                  </a:lnTo>
                  <a:close/>
                  <a:moveTo>
                    <a:pt x="1983" y="475"/>
                  </a:moveTo>
                  <a:lnTo>
                    <a:pt x="1976" y="479"/>
                  </a:lnTo>
                  <a:lnTo>
                    <a:pt x="1969" y="481"/>
                  </a:lnTo>
                  <a:lnTo>
                    <a:pt x="1963" y="484"/>
                  </a:lnTo>
                  <a:lnTo>
                    <a:pt x="1962" y="488"/>
                  </a:lnTo>
                  <a:lnTo>
                    <a:pt x="1960" y="493"/>
                  </a:lnTo>
                  <a:lnTo>
                    <a:pt x="1958" y="500"/>
                  </a:lnTo>
                  <a:lnTo>
                    <a:pt x="1958" y="509"/>
                  </a:lnTo>
                  <a:lnTo>
                    <a:pt x="1958" y="521"/>
                  </a:lnTo>
                  <a:lnTo>
                    <a:pt x="1969" y="519"/>
                  </a:lnTo>
                  <a:lnTo>
                    <a:pt x="1976" y="518"/>
                  </a:lnTo>
                  <a:lnTo>
                    <a:pt x="1981" y="512"/>
                  </a:lnTo>
                  <a:lnTo>
                    <a:pt x="1983" y="505"/>
                  </a:lnTo>
                  <a:lnTo>
                    <a:pt x="1985" y="498"/>
                  </a:lnTo>
                  <a:lnTo>
                    <a:pt x="1985" y="491"/>
                  </a:lnTo>
                  <a:lnTo>
                    <a:pt x="1983" y="482"/>
                  </a:lnTo>
                  <a:lnTo>
                    <a:pt x="1983" y="475"/>
                  </a:lnTo>
                  <a:close/>
                  <a:moveTo>
                    <a:pt x="1879" y="495"/>
                  </a:moveTo>
                  <a:lnTo>
                    <a:pt x="1882" y="493"/>
                  </a:lnTo>
                  <a:lnTo>
                    <a:pt x="1886" y="493"/>
                  </a:lnTo>
                  <a:lnTo>
                    <a:pt x="1888" y="491"/>
                  </a:lnTo>
                  <a:lnTo>
                    <a:pt x="1891" y="488"/>
                  </a:lnTo>
                  <a:lnTo>
                    <a:pt x="1893" y="486"/>
                  </a:lnTo>
                  <a:lnTo>
                    <a:pt x="1895" y="482"/>
                  </a:lnTo>
                  <a:lnTo>
                    <a:pt x="1896" y="479"/>
                  </a:lnTo>
                  <a:lnTo>
                    <a:pt x="1896" y="475"/>
                  </a:lnTo>
                  <a:lnTo>
                    <a:pt x="1886" y="475"/>
                  </a:lnTo>
                  <a:lnTo>
                    <a:pt x="1875" y="475"/>
                  </a:lnTo>
                  <a:lnTo>
                    <a:pt x="1863" y="477"/>
                  </a:lnTo>
                  <a:lnTo>
                    <a:pt x="1852" y="481"/>
                  </a:lnTo>
                  <a:lnTo>
                    <a:pt x="1842" y="484"/>
                  </a:lnTo>
                  <a:lnTo>
                    <a:pt x="1835" y="491"/>
                  </a:lnTo>
                  <a:lnTo>
                    <a:pt x="1831" y="495"/>
                  </a:lnTo>
                  <a:lnTo>
                    <a:pt x="1829" y="500"/>
                  </a:lnTo>
                  <a:lnTo>
                    <a:pt x="1828" y="505"/>
                  </a:lnTo>
                  <a:lnTo>
                    <a:pt x="1828" y="512"/>
                  </a:lnTo>
                  <a:lnTo>
                    <a:pt x="1833" y="512"/>
                  </a:lnTo>
                  <a:lnTo>
                    <a:pt x="1840" y="516"/>
                  </a:lnTo>
                  <a:lnTo>
                    <a:pt x="1847" y="518"/>
                  </a:lnTo>
                  <a:lnTo>
                    <a:pt x="1852" y="523"/>
                  </a:lnTo>
                  <a:lnTo>
                    <a:pt x="1858" y="526"/>
                  </a:lnTo>
                  <a:lnTo>
                    <a:pt x="1863" y="532"/>
                  </a:lnTo>
                  <a:lnTo>
                    <a:pt x="1866" y="537"/>
                  </a:lnTo>
                  <a:lnTo>
                    <a:pt x="1870" y="541"/>
                  </a:lnTo>
                  <a:lnTo>
                    <a:pt x="1870" y="595"/>
                  </a:lnTo>
                  <a:lnTo>
                    <a:pt x="1877" y="597"/>
                  </a:lnTo>
                  <a:lnTo>
                    <a:pt x="1884" y="599"/>
                  </a:lnTo>
                  <a:lnTo>
                    <a:pt x="1889" y="602"/>
                  </a:lnTo>
                  <a:lnTo>
                    <a:pt x="1895" y="606"/>
                  </a:lnTo>
                  <a:lnTo>
                    <a:pt x="1900" y="611"/>
                  </a:lnTo>
                  <a:lnTo>
                    <a:pt x="1905" y="615"/>
                  </a:lnTo>
                  <a:lnTo>
                    <a:pt x="1911" y="620"/>
                  </a:lnTo>
                  <a:lnTo>
                    <a:pt x="1914" y="624"/>
                  </a:lnTo>
                  <a:lnTo>
                    <a:pt x="1941" y="595"/>
                  </a:lnTo>
                  <a:lnTo>
                    <a:pt x="1923" y="578"/>
                  </a:lnTo>
                  <a:lnTo>
                    <a:pt x="1923" y="574"/>
                  </a:lnTo>
                  <a:lnTo>
                    <a:pt x="1925" y="571"/>
                  </a:lnTo>
                  <a:lnTo>
                    <a:pt x="1925" y="567"/>
                  </a:lnTo>
                  <a:lnTo>
                    <a:pt x="1926" y="564"/>
                  </a:lnTo>
                  <a:lnTo>
                    <a:pt x="1928" y="560"/>
                  </a:lnTo>
                  <a:lnTo>
                    <a:pt x="1930" y="556"/>
                  </a:lnTo>
                  <a:lnTo>
                    <a:pt x="1932" y="553"/>
                  </a:lnTo>
                  <a:lnTo>
                    <a:pt x="1932" y="549"/>
                  </a:lnTo>
                  <a:lnTo>
                    <a:pt x="1926" y="546"/>
                  </a:lnTo>
                  <a:lnTo>
                    <a:pt x="1921" y="541"/>
                  </a:lnTo>
                  <a:lnTo>
                    <a:pt x="1916" y="535"/>
                  </a:lnTo>
                  <a:lnTo>
                    <a:pt x="1909" y="530"/>
                  </a:lnTo>
                  <a:lnTo>
                    <a:pt x="1903" y="526"/>
                  </a:lnTo>
                  <a:lnTo>
                    <a:pt x="1896" y="521"/>
                  </a:lnTo>
                  <a:lnTo>
                    <a:pt x="1891" y="516"/>
                  </a:lnTo>
                  <a:lnTo>
                    <a:pt x="1888" y="512"/>
                  </a:lnTo>
                  <a:lnTo>
                    <a:pt x="1888" y="509"/>
                  </a:lnTo>
                  <a:lnTo>
                    <a:pt x="1889" y="505"/>
                  </a:lnTo>
                  <a:lnTo>
                    <a:pt x="1889" y="502"/>
                  </a:lnTo>
                  <a:lnTo>
                    <a:pt x="1889" y="500"/>
                  </a:lnTo>
                  <a:lnTo>
                    <a:pt x="1889" y="496"/>
                  </a:lnTo>
                  <a:lnTo>
                    <a:pt x="1888" y="495"/>
                  </a:lnTo>
                  <a:lnTo>
                    <a:pt x="1884" y="495"/>
                  </a:lnTo>
                  <a:lnTo>
                    <a:pt x="1879" y="495"/>
                  </a:lnTo>
                  <a:close/>
                  <a:moveTo>
                    <a:pt x="1997" y="723"/>
                  </a:moveTo>
                  <a:lnTo>
                    <a:pt x="1997" y="726"/>
                  </a:lnTo>
                  <a:lnTo>
                    <a:pt x="1997" y="728"/>
                  </a:lnTo>
                  <a:lnTo>
                    <a:pt x="1999" y="730"/>
                  </a:lnTo>
                  <a:lnTo>
                    <a:pt x="2001" y="731"/>
                  </a:lnTo>
                  <a:lnTo>
                    <a:pt x="2002" y="731"/>
                  </a:lnTo>
                  <a:lnTo>
                    <a:pt x="2004" y="733"/>
                  </a:lnTo>
                  <a:lnTo>
                    <a:pt x="2004" y="735"/>
                  </a:lnTo>
                  <a:lnTo>
                    <a:pt x="2006" y="739"/>
                  </a:lnTo>
                  <a:lnTo>
                    <a:pt x="2008" y="739"/>
                  </a:lnTo>
                  <a:lnTo>
                    <a:pt x="2011" y="740"/>
                  </a:lnTo>
                  <a:lnTo>
                    <a:pt x="2013" y="740"/>
                  </a:lnTo>
                  <a:lnTo>
                    <a:pt x="2016" y="742"/>
                  </a:lnTo>
                  <a:lnTo>
                    <a:pt x="2018" y="742"/>
                  </a:lnTo>
                  <a:lnTo>
                    <a:pt x="2022" y="744"/>
                  </a:lnTo>
                  <a:lnTo>
                    <a:pt x="2024" y="744"/>
                  </a:lnTo>
                  <a:lnTo>
                    <a:pt x="2027" y="744"/>
                  </a:lnTo>
                  <a:lnTo>
                    <a:pt x="2061" y="744"/>
                  </a:lnTo>
                  <a:lnTo>
                    <a:pt x="2052" y="753"/>
                  </a:lnTo>
                  <a:lnTo>
                    <a:pt x="2045" y="760"/>
                  </a:lnTo>
                  <a:lnTo>
                    <a:pt x="2038" y="769"/>
                  </a:lnTo>
                  <a:lnTo>
                    <a:pt x="2031" y="779"/>
                  </a:lnTo>
                  <a:lnTo>
                    <a:pt x="2025" y="788"/>
                  </a:lnTo>
                  <a:lnTo>
                    <a:pt x="2018" y="799"/>
                  </a:lnTo>
                  <a:lnTo>
                    <a:pt x="2009" y="809"/>
                  </a:lnTo>
                  <a:lnTo>
                    <a:pt x="2001" y="820"/>
                  </a:lnTo>
                  <a:lnTo>
                    <a:pt x="1965" y="820"/>
                  </a:lnTo>
                  <a:lnTo>
                    <a:pt x="1965" y="823"/>
                  </a:lnTo>
                  <a:lnTo>
                    <a:pt x="1965" y="827"/>
                  </a:lnTo>
                  <a:lnTo>
                    <a:pt x="1963" y="830"/>
                  </a:lnTo>
                  <a:lnTo>
                    <a:pt x="1962" y="834"/>
                  </a:lnTo>
                  <a:lnTo>
                    <a:pt x="1960" y="837"/>
                  </a:lnTo>
                  <a:lnTo>
                    <a:pt x="1958" y="841"/>
                  </a:lnTo>
                  <a:lnTo>
                    <a:pt x="1958" y="843"/>
                  </a:lnTo>
                  <a:lnTo>
                    <a:pt x="1958" y="846"/>
                  </a:lnTo>
                  <a:lnTo>
                    <a:pt x="1948" y="848"/>
                  </a:lnTo>
                  <a:lnTo>
                    <a:pt x="1937" y="852"/>
                  </a:lnTo>
                  <a:lnTo>
                    <a:pt x="1925" y="857"/>
                  </a:lnTo>
                  <a:lnTo>
                    <a:pt x="1914" y="862"/>
                  </a:lnTo>
                  <a:lnTo>
                    <a:pt x="1902" y="869"/>
                  </a:lnTo>
                  <a:lnTo>
                    <a:pt x="1891" y="875"/>
                  </a:lnTo>
                  <a:lnTo>
                    <a:pt x="1880" y="880"/>
                  </a:lnTo>
                  <a:lnTo>
                    <a:pt x="1870" y="885"/>
                  </a:lnTo>
                  <a:lnTo>
                    <a:pt x="1866" y="880"/>
                  </a:lnTo>
                  <a:lnTo>
                    <a:pt x="1861" y="876"/>
                  </a:lnTo>
                  <a:lnTo>
                    <a:pt x="1854" y="871"/>
                  </a:lnTo>
                  <a:lnTo>
                    <a:pt x="1849" y="868"/>
                  </a:lnTo>
                  <a:lnTo>
                    <a:pt x="1842" y="862"/>
                  </a:lnTo>
                  <a:lnTo>
                    <a:pt x="1836" y="859"/>
                  </a:lnTo>
                  <a:lnTo>
                    <a:pt x="1831" y="857"/>
                  </a:lnTo>
                  <a:lnTo>
                    <a:pt x="1828" y="857"/>
                  </a:lnTo>
                  <a:lnTo>
                    <a:pt x="1828" y="820"/>
                  </a:lnTo>
                  <a:lnTo>
                    <a:pt x="1824" y="816"/>
                  </a:lnTo>
                  <a:lnTo>
                    <a:pt x="1819" y="811"/>
                  </a:lnTo>
                  <a:lnTo>
                    <a:pt x="1815" y="806"/>
                  </a:lnTo>
                  <a:lnTo>
                    <a:pt x="1810" y="799"/>
                  </a:lnTo>
                  <a:lnTo>
                    <a:pt x="1806" y="793"/>
                  </a:lnTo>
                  <a:lnTo>
                    <a:pt x="1803" y="786"/>
                  </a:lnTo>
                  <a:lnTo>
                    <a:pt x="1801" y="779"/>
                  </a:lnTo>
                  <a:lnTo>
                    <a:pt x="1801" y="774"/>
                  </a:lnTo>
                  <a:lnTo>
                    <a:pt x="1796" y="774"/>
                  </a:lnTo>
                  <a:lnTo>
                    <a:pt x="1792" y="774"/>
                  </a:lnTo>
                  <a:lnTo>
                    <a:pt x="1789" y="772"/>
                  </a:lnTo>
                  <a:lnTo>
                    <a:pt x="1785" y="770"/>
                  </a:lnTo>
                  <a:lnTo>
                    <a:pt x="1780" y="765"/>
                  </a:lnTo>
                  <a:lnTo>
                    <a:pt x="1775" y="756"/>
                  </a:lnTo>
                  <a:lnTo>
                    <a:pt x="1769" y="747"/>
                  </a:lnTo>
                  <a:lnTo>
                    <a:pt x="1764" y="739"/>
                  </a:lnTo>
                  <a:lnTo>
                    <a:pt x="1757" y="731"/>
                  </a:lnTo>
                  <a:lnTo>
                    <a:pt x="1748" y="726"/>
                  </a:lnTo>
                  <a:lnTo>
                    <a:pt x="1716" y="726"/>
                  </a:lnTo>
                  <a:lnTo>
                    <a:pt x="1709" y="712"/>
                  </a:lnTo>
                  <a:lnTo>
                    <a:pt x="1702" y="700"/>
                  </a:lnTo>
                  <a:lnTo>
                    <a:pt x="1697" y="689"/>
                  </a:lnTo>
                  <a:lnTo>
                    <a:pt x="1692" y="678"/>
                  </a:lnTo>
                  <a:lnTo>
                    <a:pt x="1686" y="670"/>
                  </a:lnTo>
                  <a:lnTo>
                    <a:pt x="1681" y="663"/>
                  </a:lnTo>
                  <a:lnTo>
                    <a:pt x="1672" y="657"/>
                  </a:lnTo>
                  <a:lnTo>
                    <a:pt x="1663" y="654"/>
                  </a:lnTo>
                  <a:lnTo>
                    <a:pt x="1669" y="654"/>
                  </a:lnTo>
                  <a:lnTo>
                    <a:pt x="1674" y="650"/>
                  </a:lnTo>
                  <a:lnTo>
                    <a:pt x="1679" y="647"/>
                  </a:lnTo>
                  <a:lnTo>
                    <a:pt x="1683" y="643"/>
                  </a:lnTo>
                  <a:lnTo>
                    <a:pt x="1686" y="638"/>
                  </a:lnTo>
                  <a:lnTo>
                    <a:pt x="1690" y="632"/>
                  </a:lnTo>
                  <a:lnTo>
                    <a:pt x="1693" y="627"/>
                  </a:lnTo>
                  <a:lnTo>
                    <a:pt x="1697" y="624"/>
                  </a:lnTo>
                  <a:lnTo>
                    <a:pt x="1695" y="620"/>
                  </a:lnTo>
                  <a:lnTo>
                    <a:pt x="1695" y="617"/>
                  </a:lnTo>
                  <a:lnTo>
                    <a:pt x="1693" y="613"/>
                  </a:lnTo>
                  <a:lnTo>
                    <a:pt x="1692" y="610"/>
                  </a:lnTo>
                  <a:lnTo>
                    <a:pt x="1690" y="606"/>
                  </a:lnTo>
                  <a:lnTo>
                    <a:pt x="1688" y="602"/>
                  </a:lnTo>
                  <a:lnTo>
                    <a:pt x="1688" y="599"/>
                  </a:lnTo>
                  <a:lnTo>
                    <a:pt x="1688" y="595"/>
                  </a:lnTo>
                  <a:lnTo>
                    <a:pt x="1714" y="567"/>
                  </a:lnTo>
                  <a:lnTo>
                    <a:pt x="1707" y="567"/>
                  </a:lnTo>
                  <a:lnTo>
                    <a:pt x="1700" y="567"/>
                  </a:lnTo>
                  <a:lnTo>
                    <a:pt x="1695" y="565"/>
                  </a:lnTo>
                  <a:lnTo>
                    <a:pt x="1688" y="564"/>
                  </a:lnTo>
                  <a:lnTo>
                    <a:pt x="1683" y="562"/>
                  </a:lnTo>
                  <a:lnTo>
                    <a:pt x="1677" y="560"/>
                  </a:lnTo>
                  <a:lnTo>
                    <a:pt x="1674" y="560"/>
                  </a:lnTo>
                  <a:lnTo>
                    <a:pt x="1670" y="560"/>
                  </a:lnTo>
                  <a:lnTo>
                    <a:pt x="1653" y="560"/>
                  </a:lnTo>
                  <a:lnTo>
                    <a:pt x="1626" y="587"/>
                  </a:lnTo>
                  <a:lnTo>
                    <a:pt x="1624" y="585"/>
                  </a:lnTo>
                  <a:lnTo>
                    <a:pt x="1621" y="583"/>
                  </a:lnTo>
                  <a:lnTo>
                    <a:pt x="1616" y="578"/>
                  </a:lnTo>
                  <a:lnTo>
                    <a:pt x="1609" y="572"/>
                  </a:lnTo>
                  <a:lnTo>
                    <a:pt x="1603" y="565"/>
                  </a:lnTo>
                  <a:lnTo>
                    <a:pt x="1598" y="560"/>
                  </a:lnTo>
                  <a:lnTo>
                    <a:pt x="1593" y="553"/>
                  </a:lnTo>
                  <a:lnTo>
                    <a:pt x="1591" y="549"/>
                  </a:lnTo>
                  <a:lnTo>
                    <a:pt x="1591" y="532"/>
                  </a:lnTo>
                  <a:lnTo>
                    <a:pt x="1617" y="519"/>
                  </a:lnTo>
                  <a:lnTo>
                    <a:pt x="1639" y="511"/>
                  </a:lnTo>
                  <a:lnTo>
                    <a:pt x="1660" y="505"/>
                  </a:lnTo>
                  <a:lnTo>
                    <a:pt x="1677" y="503"/>
                  </a:lnTo>
                  <a:lnTo>
                    <a:pt x="1693" y="502"/>
                  </a:lnTo>
                  <a:lnTo>
                    <a:pt x="1707" y="502"/>
                  </a:lnTo>
                  <a:lnTo>
                    <a:pt x="1720" y="502"/>
                  </a:lnTo>
                  <a:lnTo>
                    <a:pt x="1732" y="502"/>
                  </a:lnTo>
                  <a:lnTo>
                    <a:pt x="1729" y="505"/>
                  </a:lnTo>
                  <a:lnTo>
                    <a:pt x="1730" y="509"/>
                  </a:lnTo>
                  <a:lnTo>
                    <a:pt x="1732" y="512"/>
                  </a:lnTo>
                  <a:lnTo>
                    <a:pt x="1737" y="516"/>
                  </a:lnTo>
                  <a:lnTo>
                    <a:pt x="1743" y="521"/>
                  </a:lnTo>
                  <a:lnTo>
                    <a:pt x="1748" y="525"/>
                  </a:lnTo>
                  <a:lnTo>
                    <a:pt x="1753" y="528"/>
                  </a:lnTo>
                  <a:lnTo>
                    <a:pt x="1757" y="532"/>
                  </a:lnTo>
                  <a:lnTo>
                    <a:pt x="1757" y="528"/>
                  </a:lnTo>
                  <a:lnTo>
                    <a:pt x="1759" y="525"/>
                  </a:lnTo>
                  <a:lnTo>
                    <a:pt x="1760" y="521"/>
                  </a:lnTo>
                  <a:lnTo>
                    <a:pt x="1762" y="516"/>
                  </a:lnTo>
                  <a:lnTo>
                    <a:pt x="1764" y="512"/>
                  </a:lnTo>
                  <a:lnTo>
                    <a:pt x="1764" y="509"/>
                  </a:lnTo>
                  <a:lnTo>
                    <a:pt x="1766" y="505"/>
                  </a:lnTo>
                  <a:lnTo>
                    <a:pt x="1766" y="502"/>
                  </a:lnTo>
                  <a:lnTo>
                    <a:pt x="1759" y="498"/>
                  </a:lnTo>
                  <a:lnTo>
                    <a:pt x="1748" y="489"/>
                  </a:lnTo>
                  <a:lnTo>
                    <a:pt x="1736" y="479"/>
                  </a:lnTo>
                  <a:lnTo>
                    <a:pt x="1723" y="466"/>
                  </a:lnTo>
                  <a:lnTo>
                    <a:pt x="1711" y="454"/>
                  </a:lnTo>
                  <a:lnTo>
                    <a:pt x="1700" y="449"/>
                  </a:lnTo>
                  <a:lnTo>
                    <a:pt x="1697" y="447"/>
                  </a:lnTo>
                  <a:lnTo>
                    <a:pt x="1693" y="447"/>
                  </a:lnTo>
                  <a:lnTo>
                    <a:pt x="1690" y="450"/>
                  </a:lnTo>
                  <a:lnTo>
                    <a:pt x="1688" y="456"/>
                  </a:lnTo>
                  <a:lnTo>
                    <a:pt x="1697" y="466"/>
                  </a:lnTo>
                  <a:lnTo>
                    <a:pt x="1693" y="468"/>
                  </a:lnTo>
                  <a:lnTo>
                    <a:pt x="1692" y="470"/>
                  </a:lnTo>
                  <a:lnTo>
                    <a:pt x="1688" y="472"/>
                  </a:lnTo>
                  <a:lnTo>
                    <a:pt x="1684" y="472"/>
                  </a:lnTo>
                  <a:lnTo>
                    <a:pt x="1676" y="472"/>
                  </a:lnTo>
                  <a:lnTo>
                    <a:pt x="1665" y="468"/>
                  </a:lnTo>
                  <a:lnTo>
                    <a:pt x="1656" y="465"/>
                  </a:lnTo>
                  <a:lnTo>
                    <a:pt x="1647" y="461"/>
                  </a:lnTo>
                  <a:lnTo>
                    <a:pt x="1640" y="458"/>
                  </a:lnTo>
                  <a:lnTo>
                    <a:pt x="1635" y="456"/>
                  </a:lnTo>
                  <a:lnTo>
                    <a:pt x="1635" y="463"/>
                  </a:lnTo>
                  <a:lnTo>
                    <a:pt x="1633" y="468"/>
                  </a:lnTo>
                  <a:lnTo>
                    <a:pt x="1631" y="472"/>
                  </a:lnTo>
                  <a:lnTo>
                    <a:pt x="1628" y="473"/>
                  </a:lnTo>
                  <a:lnTo>
                    <a:pt x="1624" y="477"/>
                  </a:lnTo>
                  <a:lnTo>
                    <a:pt x="1621" y="479"/>
                  </a:lnTo>
                  <a:lnTo>
                    <a:pt x="1616" y="481"/>
                  </a:lnTo>
                  <a:lnTo>
                    <a:pt x="1609" y="484"/>
                  </a:lnTo>
                  <a:lnTo>
                    <a:pt x="1609" y="489"/>
                  </a:lnTo>
                  <a:lnTo>
                    <a:pt x="1609" y="493"/>
                  </a:lnTo>
                  <a:lnTo>
                    <a:pt x="1610" y="496"/>
                  </a:lnTo>
                  <a:lnTo>
                    <a:pt x="1610" y="498"/>
                  </a:lnTo>
                  <a:lnTo>
                    <a:pt x="1612" y="500"/>
                  </a:lnTo>
                  <a:lnTo>
                    <a:pt x="1612" y="502"/>
                  </a:lnTo>
                  <a:lnTo>
                    <a:pt x="1612" y="505"/>
                  </a:lnTo>
                  <a:lnTo>
                    <a:pt x="1612" y="511"/>
                  </a:lnTo>
                  <a:lnTo>
                    <a:pt x="1614" y="512"/>
                  </a:lnTo>
                  <a:lnTo>
                    <a:pt x="1614" y="514"/>
                  </a:lnTo>
                  <a:lnTo>
                    <a:pt x="1614" y="516"/>
                  </a:lnTo>
                  <a:lnTo>
                    <a:pt x="1610" y="518"/>
                  </a:lnTo>
                  <a:lnTo>
                    <a:pt x="1607" y="519"/>
                  </a:lnTo>
                  <a:lnTo>
                    <a:pt x="1603" y="519"/>
                  </a:lnTo>
                  <a:lnTo>
                    <a:pt x="1600" y="519"/>
                  </a:lnTo>
                  <a:lnTo>
                    <a:pt x="1596" y="516"/>
                  </a:lnTo>
                  <a:lnTo>
                    <a:pt x="1591" y="519"/>
                  </a:lnTo>
                  <a:lnTo>
                    <a:pt x="1589" y="521"/>
                  </a:lnTo>
                  <a:lnTo>
                    <a:pt x="1587" y="523"/>
                  </a:lnTo>
                  <a:lnTo>
                    <a:pt x="1586" y="521"/>
                  </a:lnTo>
                  <a:lnTo>
                    <a:pt x="1582" y="521"/>
                  </a:lnTo>
                  <a:lnTo>
                    <a:pt x="1573" y="521"/>
                  </a:lnTo>
                  <a:lnTo>
                    <a:pt x="1557" y="541"/>
                  </a:lnTo>
                  <a:lnTo>
                    <a:pt x="1557" y="544"/>
                  </a:lnTo>
                  <a:lnTo>
                    <a:pt x="1559" y="549"/>
                  </a:lnTo>
                  <a:lnTo>
                    <a:pt x="1559" y="553"/>
                  </a:lnTo>
                  <a:lnTo>
                    <a:pt x="1561" y="560"/>
                  </a:lnTo>
                  <a:lnTo>
                    <a:pt x="1563" y="565"/>
                  </a:lnTo>
                  <a:lnTo>
                    <a:pt x="1564" y="572"/>
                  </a:lnTo>
                  <a:lnTo>
                    <a:pt x="1564" y="579"/>
                  </a:lnTo>
                  <a:lnTo>
                    <a:pt x="1564" y="587"/>
                  </a:lnTo>
                  <a:lnTo>
                    <a:pt x="1559" y="585"/>
                  </a:lnTo>
                  <a:lnTo>
                    <a:pt x="1554" y="581"/>
                  </a:lnTo>
                  <a:lnTo>
                    <a:pt x="1548" y="574"/>
                  </a:lnTo>
                  <a:lnTo>
                    <a:pt x="1543" y="567"/>
                  </a:lnTo>
                  <a:lnTo>
                    <a:pt x="1536" y="558"/>
                  </a:lnTo>
                  <a:lnTo>
                    <a:pt x="1531" y="551"/>
                  </a:lnTo>
                  <a:lnTo>
                    <a:pt x="1522" y="544"/>
                  </a:lnTo>
                  <a:lnTo>
                    <a:pt x="1513" y="541"/>
                  </a:lnTo>
                  <a:lnTo>
                    <a:pt x="1513" y="535"/>
                  </a:lnTo>
                  <a:lnTo>
                    <a:pt x="1513" y="530"/>
                  </a:lnTo>
                  <a:lnTo>
                    <a:pt x="1511" y="525"/>
                  </a:lnTo>
                  <a:lnTo>
                    <a:pt x="1506" y="518"/>
                  </a:lnTo>
                  <a:lnTo>
                    <a:pt x="1497" y="507"/>
                  </a:lnTo>
                  <a:lnTo>
                    <a:pt x="1483" y="498"/>
                  </a:lnTo>
                  <a:lnTo>
                    <a:pt x="1469" y="491"/>
                  </a:lnTo>
                  <a:lnTo>
                    <a:pt x="1455" y="486"/>
                  </a:lnTo>
                  <a:lnTo>
                    <a:pt x="1450" y="484"/>
                  </a:lnTo>
                  <a:lnTo>
                    <a:pt x="1444" y="482"/>
                  </a:lnTo>
                  <a:lnTo>
                    <a:pt x="1439" y="484"/>
                  </a:lnTo>
                  <a:lnTo>
                    <a:pt x="1435" y="484"/>
                  </a:lnTo>
                  <a:lnTo>
                    <a:pt x="1439" y="488"/>
                  </a:lnTo>
                  <a:lnTo>
                    <a:pt x="1442" y="493"/>
                  </a:lnTo>
                  <a:lnTo>
                    <a:pt x="1446" y="496"/>
                  </a:lnTo>
                  <a:lnTo>
                    <a:pt x="1450" y="500"/>
                  </a:lnTo>
                  <a:lnTo>
                    <a:pt x="1453" y="503"/>
                  </a:lnTo>
                  <a:lnTo>
                    <a:pt x="1458" y="505"/>
                  </a:lnTo>
                  <a:lnTo>
                    <a:pt x="1464" y="505"/>
                  </a:lnTo>
                  <a:lnTo>
                    <a:pt x="1469" y="502"/>
                  </a:lnTo>
                  <a:lnTo>
                    <a:pt x="1471" y="509"/>
                  </a:lnTo>
                  <a:lnTo>
                    <a:pt x="1471" y="516"/>
                  </a:lnTo>
                  <a:lnTo>
                    <a:pt x="1473" y="521"/>
                  </a:lnTo>
                  <a:lnTo>
                    <a:pt x="1474" y="525"/>
                  </a:lnTo>
                  <a:lnTo>
                    <a:pt x="1478" y="530"/>
                  </a:lnTo>
                  <a:lnTo>
                    <a:pt x="1481" y="534"/>
                  </a:lnTo>
                  <a:lnTo>
                    <a:pt x="1485" y="537"/>
                  </a:lnTo>
                  <a:lnTo>
                    <a:pt x="1487" y="541"/>
                  </a:lnTo>
                  <a:lnTo>
                    <a:pt x="1487" y="544"/>
                  </a:lnTo>
                  <a:lnTo>
                    <a:pt x="1487" y="548"/>
                  </a:lnTo>
                  <a:lnTo>
                    <a:pt x="1485" y="551"/>
                  </a:lnTo>
                  <a:lnTo>
                    <a:pt x="1483" y="555"/>
                  </a:lnTo>
                  <a:lnTo>
                    <a:pt x="1481" y="558"/>
                  </a:lnTo>
                  <a:lnTo>
                    <a:pt x="1480" y="562"/>
                  </a:lnTo>
                  <a:lnTo>
                    <a:pt x="1480" y="565"/>
                  </a:lnTo>
                  <a:lnTo>
                    <a:pt x="1478" y="567"/>
                  </a:lnTo>
                  <a:lnTo>
                    <a:pt x="1478" y="565"/>
                  </a:lnTo>
                  <a:lnTo>
                    <a:pt x="1478" y="562"/>
                  </a:lnTo>
                  <a:lnTo>
                    <a:pt x="1476" y="558"/>
                  </a:lnTo>
                  <a:lnTo>
                    <a:pt x="1474" y="555"/>
                  </a:lnTo>
                  <a:lnTo>
                    <a:pt x="1473" y="551"/>
                  </a:lnTo>
                  <a:lnTo>
                    <a:pt x="1471" y="548"/>
                  </a:lnTo>
                  <a:lnTo>
                    <a:pt x="1471" y="544"/>
                  </a:lnTo>
                  <a:lnTo>
                    <a:pt x="1469" y="541"/>
                  </a:lnTo>
                  <a:lnTo>
                    <a:pt x="1464" y="539"/>
                  </a:lnTo>
                  <a:lnTo>
                    <a:pt x="1457" y="537"/>
                  </a:lnTo>
                  <a:lnTo>
                    <a:pt x="1451" y="534"/>
                  </a:lnTo>
                  <a:lnTo>
                    <a:pt x="1446" y="528"/>
                  </a:lnTo>
                  <a:lnTo>
                    <a:pt x="1441" y="523"/>
                  </a:lnTo>
                  <a:lnTo>
                    <a:pt x="1437" y="516"/>
                  </a:lnTo>
                  <a:lnTo>
                    <a:pt x="1435" y="509"/>
                  </a:lnTo>
                  <a:lnTo>
                    <a:pt x="1435" y="502"/>
                  </a:lnTo>
                  <a:lnTo>
                    <a:pt x="1428" y="502"/>
                  </a:lnTo>
                  <a:lnTo>
                    <a:pt x="1423" y="502"/>
                  </a:lnTo>
                  <a:lnTo>
                    <a:pt x="1418" y="500"/>
                  </a:lnTo>
                  <a:lnTo>
                    <a:pt x="1414" y="496"/>
                  </a:lnTo>
                  <a:lnTo>
                    <a:pt x="1411" y="495"/>
                  </a:lnTo>
                  <a:lnTo>
                    <a:pt x="1407" y="491"/>
                  </a:lnTo>
                  <a:lnTo>
                    <a:pt x="1404" y="488"/>
                  </a:lnTo>
                  <a:lnTo>
                    <a:pt x="1400" y="484"/>
                  </a:lnTo>
                  <a:lnTo>
                    <a:pt x="1397" y="486"/>
                  </a:lnTo>
                  <a:lnTo>
                    <a:pt x="1393" y="486"/>
                  </a:lnTo>
                  <a:lnTo>
                    <a:pt x="1390" y="488"/>
                  </a:lnTo>
                  <a:lnTo>
                    <a:pt x="1388" y="489"/>
                  </a:lnTo>
                  <a:lnTo>
                    <a:pt x="1384" y="491"/>
                  </a:lnTo>
                  <a:lnTo>
                    <a:pt x="1381" y="493"/>
                  </a:lnTo>
                  <a:lnTo>
                    <a:pt x="1377" y="493"/>
                  </a:lnTo>
                  <a:lnTo>
                    <a:pt x="1375" y="495"/>
                  </a:lnTo>
                  <a:lnTo>
                    <a:pt x="1367" y="484"/>
                  </a:lnTo>
                  <a:lnTo>
                    <a:pt x="1356" y="486"/>
                  </a:lnTo>
                  <a:lnTo>
                    <a:pt x="1347" y="491"/>
                  </a:lnTo>
                  <a:lnTo>
                    <a:pt x="1337" y="500"/>
                  </a:lnTo>
                  <a:lnTo>
                    <a:pt x="1326" y="507"/>
                  </a:lnTo>
                  <a:lnTo>
                    <a:pt x="1317" y="516"/>
                  </a:lnTo>
                  <a:lnTo>
                    <a:pt x="1307" y="523"/>
                  </a:lnTo>
                  <a:lnTo>
                    <a:pt x="1298" y="528"/>
                  </a:lnTo>
                  <a:lnTo>
                    <a:pt x="1287" y="532"/>
                  </a:lnTo>
                  <a:lnTo>
                    <a:pt x="1287" y="567"/>
                  </a:lnTo>
                  <a:lnTo>
                    <a:pt x="1275" y="569"/>
                  </a:lnTo>
                  <a:lnTo>
                    <a:pt x="1261" y="569"/>
                  </a:lnTo>
                  <a:lnTo>
                    <a:pt x="1245" y="571"/>
                  </a:lnTo>
                  <a:lnTo>
                    <a:pt x="1231" y="572"/>
                  </a:lnTo>
                  <a:lnTo>
                    <a:pt x="1216" y="574"/>
                  </a:lnTo>
                  <a:lnTo>
                    <a:pt x="1202" y="576"/>
                  </a:lnTo>
                  <a:lnTo>
                    <a:pt x="1188" y="578"/>
                  </a:lnTo>
                  <a:lnTo>
                    <a:pt x="1174" y="578"/>
                  </a:lnTo>
                  <a:lnTo>
                    <a:pt x="1174" y="572"/>
                  </a:lnTo>
                  <a:lnTo>
                    <a:pt x="1174" y="567"/>
                  </a:lnTo>
                  <a:lnTo>
                    <a:pt x="1174" y="562"/>
                  </a:lnTo>
                  <a:lnTo>
                    <a:pt x="1176" y="556"/>
                  </a:lnTo>
                  <a:lnTo>
                    <a:pt x="1176" y="551"/>
                  </a:lnTo>
                  <a:lnTo>
                    <a:pt x="1178" y="548"/>
                  </a:lnTo>
                  <a:lnTo>
                    <a:pt x="1179" y="548"/>
                  </a:lnTo>
                  <a:lnTo>
                    <a:pt x="1183" y="549"/>
                  </a:lnTo>
                  <a:lnTo>
                    <a:pt x="1179" y="542"/>
                  </a:lnTo>
                  <a:lnTo>
                    <a:pt x="1178" y="539"/>
                  </a:lnTo>
                  <a:lnTo>
                    <a:pt x="1178" y="534"/>
                  </a:lnTo>
                  <a:lnTo>
                    <a:pt x="1176" y="530"/>
                  </a:lnTo>
                  <a:lnTo>
                    <a:pt x="1178" y="526"/>
                  </a:lnTo>
                  <a:lnTo>
                    <a:pt x="1178" y="523"/>
                  </a:lnTo>
                  <a:lnTo>
                    <a:pt x="1179" y="518"/>
                  </a:lnTo>
                  <a:lnTo>
                    <a:pt x="1183" y="512"/>
                  </a:lnTo>
                  <a:lnTo>
                    <a:pt x="1183" y="509"/>
                  </a:lnTo>
                  <a:lnTo>
                    <a:pt x="1181" y="505"/>
                  </a:lnTo>
                  <a:lnTo>
                    <a:pt x="1179" y="502"/>
                  </a:lnTo>
                  <a:lnTo>
                    <a:pt x="1179" y="498"/>
                  </a:lnTo>
                  <a:lnTo>
                    <a:pt x="1178" y="495"/>
                  </a:lnTo>
                  <a:lnTo>
                    <a:pt x="1176" y="491"/>
                  </a:lnTo>
                  <a:lnTo>
                    <a:pt x="1174" y="488"/>
                  </a:lnTo>
                  <a:lnTo>
                    <a:pt x="1174" y="484"/>
                  </a:lnTo>
                  <a:lnTo>
                    <a:pt x="1185" y="486"/>
                  </a:lnTo>
                  <a:lnTo>
                    <a:pt x="1197" y="488"/>
                  </a:lnTo>
                  <a:lnTo>
                    <a:pt x="1209" y="489"/>
                  </a:lnTo>
                  <a:lnTo>
                    <a:pt x="1222" y="493"/>
                  </a:lnTo>
                  <a:lnTo>
                    <a:pt x="1236" y="495"/>
                  </a:lnTo>
                  <a:lnTo>
                    <a:pt x="1248" y="496"/>
                  </a:lnTo>
                  <a:lnTo>
                    <a:pt x="1259" y="496"/>
                  </a:lnTo>
                  <a:lnTo>
                    <a:pt x="1269" y="495"/>
                  </a:lnTo>
                  <a:lnTo>
                    <a:pt x="1268" y="488"/>
                  </a:lnTo>
                  <a:lnTo>
                    <a:pt x="1266" y="481"/>
                  </a:lnTo>
                  <a:lnTo>
                    <a:pt x="1266" y="475"/>
                  </a:lnTo>
                  <a:lnTo>
                    <a:pt x="1266" y="470"/>
                  </a:lnTo>
                  <a:lnTo>
                    <a:pt x="1268" y="463"/>
                  </a:lnTo>
                  <a:lnTo>
                    <a:pt x="1269" y="456"/>
                  </a:lnTo>
                  <a:lnTo>
                    <a:pt x="1269" y="447"/>
                  </a:lnTo>
                  <a:lnTo>
                    <a:pt x="1269" y="438"/>
                  </a:lnTo>
                  <a:lnTo>
                    <a:pt x="1266" y="438"/>
                  </a:lnTo>
                  <a:lnTo>
                    <a:pt x="1264" y="436"/>
                  </a:lnTo>
                  <a:lnTo>
                    <a:pt x="1261" y="435"/>
                  </a:lnTo>
                  <a:lnTo>
                    <a:pt x="1257" y="433"/>
                  </a:lnTo>
                  <a:lnTo>
                    <a:pt x="1254" y="431"/>
                  </a:lnTo>
                  <a:lnTo>
                    <a:pt x="1250" y="431"/>
                  </a:lnTo>
                  <a:lnTo>
                    <a:pt x="1248" y="429"/>
                  </a:lnTo>
                  <a:lnTo>
                    <a:pt x="1245" y="429"/>
                  </a:lnTo>
                  <a:lnTo>
                    <a:pt x="1252" y="427"/>
                  </a:lnTo>
                  <a:lnTo>
                    <a:pt x="1259" y="427"/>
                  </a:lnTo>
                  <a:lnTo>
                    <a:pt x="1266" y="426"/>
                  </a:lnTo>
                  <a:lnTo>
                    <a:pt x="1275" y="424"/>
                  </a:lnTo>
                  <a:lnTo>
                    <a:pt x="1282" y="422"/>
                  </a:lnTo>
                  <a:lnTo>
                    <a:pt x="1291" y="420"/>
                  </a:lnTo>
                  <a:lnTo>
                    <a:pt x="1298" y="420"/>
                  </a:lnTo>
                  <a:lnTo>
                    <a:pt x="1305" y="419"/>
                  </a:lnTo>
                  <a:lnTo>
                    <a:pt x="1349" y="373"/>
                  </a:lnTo>
                  <a:lnTo>
                    <a:pt x="1352" y="373"/>
                  </a:lnTo>
                  <a:lnTo>
                    <a:pt x="1356" y="373"/>
                  </a:lnTo>
                  <a:lnTo>
                    <a:pt x="1361" y="373"/>
                  </a:lnTo>
                  <a:lnTo>
                    <a:pt x="1367" y="371"/>
                  </a:lnTo>
                  <a:lnTo>
                    <a:pt x="1374" y="371"/>
                  </a:lnTo>
                  <a:lnTo>
                    <a:pt x="1379" y="369"/>
                  </a:lnTo>
                  <a:lnTo>
                    <a:pt x="1384" y="367"/>
                  </a:lnTo>
                  <a:lnTo>
                    <a:pt x="1391" y="364"/>
                  </a:lnTo>
                  <a:lnTo>
                    <a:pt x="1386" y="357"/>
                  </a:lnTo>
                  <a:lnTo>
                    <a:pt x="1382" y="351"/>
                  </a:lnTo>
                  <a:lnTo>
                    <a:pt x="1381" y="346"/>
                  </a:lnTo>
                  <a:lnTo>
                    <a:pt x="1381" y="341"/>
                  </a:lnTo>
                  <a:lnTo>
                    <a:pt x="1382" y="337"/>
                  </a:lnTo>
                  <a:lnTo>
                    <a:pt x="1386" y="334"/>
                  </a:lnTo>
                  <a:lnTo>
                    <a:pt x="1391" y="330"/>
                  </a:lnTo>
                  <a:lnTo>
                    <a:pt x="1400" y="327"/>
                  </a:lnTo>
                  <a:lnTo>
                    <a:pt x="1400" y="332"/>
                  </a:lnTo>
                  <a:lnTo>
                    <a:pt x="1402" y="339"/>
                  </a:lnTo>
                  <a:lnTo>
                    <a:pt x="1404" y="344"/>
                  </a:lnTo>
                  <a:lnTo>
                    <a:pt x="1405" y="348"/>
                  </a:lnTo>
                  <a:lnTo>
                    <a:pt x="1407" y="353"/>
                  </a:lnTo>
                  <a:lnTo>
                    <a:pt x="1411" y="357"/>
                  </a:lnTo>
                  <a:lnTo>
                    <a:pt x="1414" y="360"/>
                  </a:lnTo>
                  <a:lnTo>
                    <a:pt x="1418" y="364"/>
                  </a:lnTo>
                  <a:lnTo>
                    <a:pt x="1423" y="360"/>
                  </a:lnTo>
                  <a:lnTo>
                    <a:pt x="1427" y="359"/>
                  </a:lnTo>
                  <a:lnTo>
                    <a:pt x="1428" y="359"/>
                  </a:lnTo>
                  <a:lnTo>
                    <a:pt x="1430" y="359"/>
                  </a:lnTo>
                  <a:lnTo>
                    <a:pt x="1432" y="359"/>
                  </a:lnTo>
                  <a:lnTo>
                    <a:pt x="1435" y="359"/>
                  </a:lnTo>
                  <a:lnTo>
                    <a:pt x="1439" y="357"/>
                  </a:lnTo>
                  <a:lnTo>
                    <a:pt x="1444" y="353"/>
                  </a:lnTo>
                  <a:lnTo>
                    <a:pt x="1444" y="355"/>
                  </a:lnTo>
                  <a:lnTo>
                    <a:pt x="1446" y="357"/>
                  </a:lnTo>
                  <a:lnTo>
                    <a:pt x="1450" y="360"/>
                  </a:lnTo>
                  <a:lnTo>
                    <a:pt x="1453" y="364"/>
                  </a:lnTo>
                  <a:lnTo>
                    <a:pt x="1458" y="367"/>
                  </a:lnTo>
                  <a:lnTo>
                    <a:pt x="1462" y="369"/>
                  </a:lnTo>
                  <a:lnTo>
                    <a:pt x="1465" y="373"/>
                  </a:lnTo>
                  <a:lnTo>
                    <a:pt x="1469" y="373"/>
                  </a:lnTo>
                  <a:lnTo>
                    <a:pt x="1480" y="367"/>
                  </a:lnTo>
                  <a:lnTo>
                    <a:pt x="1490" y="362"/>
                  </a:lnTo>
                  <a:lnTo>
                    <a:pt x="1501" y="353"/>
                  </a:lnTo>
                  <a:lnTo>
                    <a:pt x="1513" y="344"/>
                  </a:lnTo>
                  <a:lnTo>
                    <a:pt x="1524" y="336"/>
                  </a:lnTo>
                  <a:lnTo>
                    <a:pt x="1536" y="329"/>
                  </a:lnTo>
                  <a:lnTo>
                    <a:pt x="1547" y="321"/>
                  </a:lnTo>
                  <a:lnTo>
                    <a:pt x="1557" y="318"/>
                  </a:lnTo>
                  <a:lnTo>
                    <a:pt x="1556" y="311"/>
                  </a:lnTo>
                  <a:lnTo>
                    <a:pt x="1556" y="304"/>
                  </a:lnTo>
                  <a:lnTo>
                    <a:pt x="1559" y="300"/>
                  </a:lnTo>
                  <a:lnTo>
                    <a:pt x="1564" y="295"/>
                  </a:lnTo>
                  <a:lnTo>
                    <a:pt x="1571" y="291"/>
                  </a:lnTo>
                  <a:lnTo>
                    <a:pt x="1577" y="286"/>
                  </a:lnTo>
                  <a:lnTo>
                    <a:pt x="1586" y="284"/>
                  </a:lnTo>
                  <a:lnTo>
                    <a:pt x="1591" y="281"/>
                  </a:lnTo>
                  <a:lnTo>
                    <a:pt x="1582" y="281"/>
                  </a:lnTo>
                  <a:lnTo>
                    <a:pt x="1571" y="281"/>
                  </a:lnTo>
                  <a:lnTo>
                    <a:pt x="1559" y="279"/>
                  </a:lnTo>
                  <a:lnTo>
                    <a:pt x="1548" y="279"/>
                  </a:lnTo>
                  <a:lnTo>
                    <a:pt x="1538" y="277"/>
                  </a:lnTo>
                  <a:lnTo>
                    <a:pt x="1529" y="276"/>
                  </a:lnTo>
                  <a:lnTo>
                    <a:pt x="1520" y="274"/>
                  </a:lnTo>
                  <a:lnTo>
                    <a:pt x="1513" y="270"/>
                  </a:lnTo>
                  <a:lnTo>
                    <a:pt x="1548" y="233"/>
                  </a:lnTo>
                  <a:lnTo>
                    <a:pt x="1545" y="233"/>
                  </a:lnTo>
                  <a:lnTo>
                    <a:pt x="1541" y="231"/>
                  </a:lnTo>
                  <a:lnTo>
                    <a:pt x="1538" y="230"/>
                  </a:lnTo>
                  <a:lnTo>
                    <a:pt x="1534" y="228"/>
                  </a:lnTo>
                  <a:lnTo>
                    <a:pt x="1533" y="226"/>
                  </a:lnTo>
                  <a:lnTo>
                    <a:pt x="1529" y="224"/>
                  </a:lnTo>
                  <a:lnTo>
                    <a:pt x="1526" y="224"/>
                  </a:lnTo>
                  <a:lnTo>
                    <a:pt x="1522" y="224"/>
                  </a:lnTo>
                  <a:lnTo>
                    <a:pt x="1469" y="281"/>
                  </a:lnTo>
                  <a:lnTo>
                    <a:pt x="1469" y="284"/>
                  </a:lnTo>
                  <a:lnTo>
                    <a:pt x="1469" y="288"/>
                  </a:lnTo>
                  <a:lnTo>
                    <a:pt x="1469" y="293"/>
                  </a:lnTo>
                  <a:lnTo>
                    <a:pt x="1469" y="298"/>
                  </a:lnTo>
                  <a:lnTo>
                    <a:pt x="1467" y="304"/>
                  </a:lnTo>
                  <a:lnTo>
                    <a:pt x="1465" y="309"/>
                  </a:lnTo>
                  <a:lnTo>
                    <a:pt x="1464" y="313"/>
                  </a:lnTo>
                  <a:lnTo>
                    <a:pt x="1460" y="318"/>
                  </a:lnTo>
                  <a:lnTo>
                    <a:pt x="1462" y="316"/>
                  </a:lnTo>
                  <a:lnTo>
                    <a:pt x="1464" y="316"/>
                  </a:lnTo>
                  <a:lnTo>
                    <a:pt x="1462" y="320"/>
                  </a:lnTo>
                  <a:lnTo>
                    <a:pt x="1460" y="325"/>
                  </a:lnTo>
                  <a:lnTo>
                    <a:pt x="1457" y="332"/>
                  </a:lnTo>
                  <a:lnTo>
                    <a:pt x="1451" y="339"/>
                  </a:lnTo>
                  <a:lnTo>
                    <a:pt x="1444" y="346"/>
                  </a:lnTo>
                  <a:lnTo>
                    <a:pt x="1435" y="351"/>
                  </a:lnTo>
                  <a:lnTo>
                    <a:pt x="1427" y="353"/>
                  </a:lnTo>
                  <a:lnTo>
                    <a:pt x="1428" y="344"/>
                  </a:lnTo>
                  <a:lnTo>
                    <a:pt x="1430" y="337"/>
                  </a:lnTo>
                  <a:lnTo>
                    <a:pt x="1428" y="332"/>
                  </a:lnTo>
                  <a:lnTo>
                    <a:pt x="1427" y="327"/>
                  </a:lnTo>
                  <a:lnTo>
                    <a:pt x="1425" y="323"/>
                  </a:lnTo>
                  <a:lnTo>
                    <a:pt x="1420" y="320"/>
                  </a:lnTo>
                  <a:lnTo>
                    <a:pt x="1414" y="314"/>
                  </a:lnTo>
                  <a:lnTo>
                    <a:pt x="1409" y="307"/>
                  </a:lnTo>
                  <a:lnTo>
                    <a:pt x="1409" y="302"/>
                  </a:lnTo>
                  <a:lnTo>
                    <a:pt x="1411" y="297"/>
                  </a:lnTo>
                  <a:lnTo>
                    <a:pt x="1411" y="293"/>
                  </a:lnTo>
                  <a:lnTo>
                    <a:pt x="1412" y="290"/>
                  </a:lnTo>
                  <a:lnTo>
                    <a:pt x="1412" y="284"/>
                  </a:lnTo>
                  <a:lnTo>
                    <a:pt x="1412" y="281"/>
                  </a:lnTo>
                  <a:lnTo>
                    <a:pt x="1411" y="276"/>
                  </a:lnTo>
                  <a:lnTo>
                    <a:pt x="1409" y="270"/>
                  </a:lnTo>
                  <a:lnTo>
                    <a:pt x="1405" y="277"/>
                  </a:lnTo>
                  <a:lnTo>
                    <a:pt x="1402" y="284"/>
                  </a:lnTo>
                  <a:lnTo>
                    <a:pt x="1398" y="290"/>
                  </a:lnTo>
                  <a:lnTo>
                    <a:pt x="1393" y="297"/>
                  </a:lnTo>
                  <a:lnTo>
                    <a:pt x="1388" y="300"/>
                  </a:lnTo>
                  <a:lnTo>
                    <a:pt x="1382" y="304"/>
                  </a:lnTo>
                  <a:lnTo>
                    <a:pt x="1375" y="307"/>
                  </a:lnTo>
                  <a:lnTo>
                    <a:pt x="1367" y="307"/>
                  </a:lnTo>
                  <a:lnTo>
                    <a:pt x="1365" y="304"/>
                  </a:lnTo>
                  <a:lnTo>
                    <a:pt x="1363" y="298"/>
                  </a:lnTo>
                  <a:lnTo>
                    <a:pt x="1361" y="295"/>
                  </a:lnTo>
                  <a:lnTo>
                    <a:pt x="1358" y="290"/>
                  </a:lnTo>
                  <a:lnTo>
                    <a:pt x="1354" y="284"/>
                  </a:lnTo>
                  <a:lnTo>
                    <a:pt x="1351" y="279"/>
                  </a:lnTo>
                  <a:lnTo>
                    <a:pt x="1349" y="274"/>
                  </a:lnTo>
                  <a:lnTo>
                    <a:pt x="1349" y="270"/>
                  </a:lnTo>
                  <a:lnTo>
                    <a:pt x="1354" y="261"/>
                  </a:lnTo>
                  <a:lnTo>
                    <a:pt x="1361" y="256"/>
                  </a:lnTo>
                  <a:lnTo>
                    <a:pt x="1368" y="251"/>
                  </a:lnTo>
                  <a:lnTo>
                    <a:pt x="1374" y="249"/>
                  </a:lnTo>
                  <a:lnTo>
                    <a:pt x="1381" y="247"/>
                  </a:lnTo>
                  <a:lnTo>
                    <a:pt x="1388" y="247"/>
                  </a:lnTo>
                  <a:lnTo>
                    <a:pt x="1393" y="245"/>
                  </a:lnTo>
                  <a:lnTo>
                    <a:pt x="1400" y="242"/>
                  </a:lnTo>
                  <a:lnTo>
                    <a:pt x="1409" y="233"/>
                  </a:lnTo>
                  <a:lnTo>
                    <a:pt x="1416" y="221"/>
                  </a:lnTo>
                  <a:lnTo>
                    <a:pt x="1425" y="208"/>
                  </a:lnTo>
                  <a:lnTo>
                    <a:pt x="1434" y="198"/>
                  </a:lnTo>
                  <a:lnTo>
                    <a:pt x="1444" y="187"/>
                  </a:lnTo>
                  <a:lnTo>
                    <a:pt x="1455" y="178"/>
                  </a:lnTo>
                  <a:lnTo>
                    <a:pt x="1465" y="169"/>
                  </a:lnTo>
                  <a:lnTo>
                    <a:pt x="1478" y="159"/>
                  </a:lnTo>
                  <a:lnTo>
                    <a:pt x="1487" y="150"/>
                  </a:lnTo>
                  <a:lnTo>
                    <a:pt x="1573" y="150"/>
                  </a:lnTo>
                  <a:lnTo>
                    <a:pt x="1591" y="168"/>
                  </a:lnTo>
                  <a:lnTo>
                    <a:pt x="1626" y="168"/>
                  </a:lnTo>
                  <a:lnTo>
                    <a:pt x="1633" y="175"/>
                  </a:lnTo>
                  <a:lnTo>
                    <a:pt x="1640" y="180"/>
                  </a:lnTo>
                  <a:lnTo>
                    <a:pt x="1646" y="185"/>
                  </a:lnTo>
                  <a:lnTo>
                    <a:pt x="1653" y="187"/>
                  </a:lnTo>
                  <a:lnTo>
                    <a:pt x="1660" y="191"/>
                  </a:lnTo>
                  <a:lnTo>
                    <a:pt x="1665" y="191"/>
                  </a:lnTo>
                  <a:lnTo>
                    <a:pt x="1672" y="189"/>
                  </a:lnTo>
                  <a:lnTo>
                    <a:pt x="1679" y="187"/>
                  </a:lnTo>
                  <a:lnTo>
                    <a:pt x="1697" y="205"/>
                  </a:lnTo>
                  <a:lnTo>
                    <a:pt x="1679" y="224"/>
                  </a:lnTo>
                  <a:lnTo>
                    <a:pt x="1644" y="224"/>
                  </a:lnTo>
                  <a:lnTo>
                    <a:pt x="1626" y="205"/>
                  </a:lnTo>
                  <a:lnTo>
                    <a:pt x="1617" y="215"/>
                  </a:lnTo>
                  <a:lnTo>
                    <a:pt x="1653" y="253"/>
                  </a:lnTo>
                  <a:lnTo>
                    <a:pt x="1670" y="253"/>
                  </a:lnTo>
                  <a:lnTo>
                    <a:pt x="1674" y="251"/>
                  </a:lnTo>
                  <a:lnTo>
                    <a:pt x="1681" y="245"/>
                  </a:lnTo>
                  <a:lnTo>
                    <a:pt x="1688" y="240"/>
                  </a:lnTo>
                  <a:lnTo>
                    <a:pt x="1695" y="233"/>
                  </a:lnTo>
                  <a:lnTo>
                    <a:pt x="1702" y="226"/>
                  </a:lnTo>
                  <a:lnTo>
                    <a:pt x="1707" y="221"/>
                  </a:lnTo>
                  <a:lnTo>
                    <a:pt x="1713" y="217"/>
                  </a:lnTo>
                  <a:lnTo>
                    <a:pt x="1714" y="215"/>
                  </a:lnTo>
                  <a:lnTo>
                    <a:pt x="1732" y="215"/>
                  </a:lnTo>
                  <a:lnTo>
                    <a:pt x="1757" y="187"/>
                  </a:lnTo>
                  <a:lnTo>
                    <a:pt x="1775" y="205"/>
                  </a:lnTo>
                  <a:lnTo>
                    <a:pt x="1801" y="177"/>
                  </a:lnTo>
                  <a:lnTo>
                    <a:pt x="1819" y="196"/>
                  </a:lnTo>
                  <a:lnTo>
                    <a:pt x="1824" y="192"/>
                  </a:lnTo>
                  <a:lnTo>
                    <a:pt x="1831" y="191"/>
                  </a:lnTo>
                  <a:lnTo>
                    <a:pt x="1838" y="189"/>
                  </a:lnTo>
                  <a:lnTo>
                    <a:pt x="1843" y="187"/>
                  </a:lnTo>
                  <a:lnTo>
                    <a:pt x="1850" y="185"/>
                  </a:lnTo>
                  <a:lnTo>
                    <a:pt x="1858" y="184"/>
                  </a:lnTo>
                  <a:lnTo>
                    <a:pt x="1863" y="180"/>
                  </a:lnTo>
                  <a:lnTo>
                    <a:pt x="1870" y="177"/>
                  </a:lnTo>
                  <a:lnTo>
                    <a:pt x="1845" y="150"/>
                  </a:lnTo>
                  <a:lnTo>
                    <a:pt x="1854" y="154"/>
                  </a:lnTo>
                  <a:lnTo>
                    <a:pt x="1865" y="157"/>
                  </a:lnTo>
                  <a:lnTo>
                    <a:pt x="1873" y="161"/>
                  </a:lnTo>
                  <a:lnTo>
                    <a:pt x="1884" y="162"/>
                  </a:lnTo>
                  <a:lnTo>
                    <a:pt x="1895" y="166"/>
                  </a:lnTo>
                  <a:lnTo>
                    <a:pt x="1907" y="168"/>
                  </a:lnTo>
                  <a:lnTo>
                    <a:pt x="1919" y="168"/>
                  </a:lnTo>
                  <a:lnTo>
                    <a:pt x="1932" y="168"/>
                  </a:lnTo>
                  <a:lnTo>
                    <a:pt x="1932" y="164"/>
                  </a:lnTo>
                  <a:lnTo>
                    <a:pt x="1933" y="161"/>
                  </a:lnTo>
                  <a:lnTo>
                    <a:pt x="1933" y="157"/>
                  </a:lnTo>
                  <a:lnTo>
                    <a:pt x="1935" y="154"/>
                  </a:lnTo>
                  <a:lnTo>
                    <a:pt x="1937" y="150"/>
                  </a:lnTo>
                  <a:lnTo>
                    <a:pt x="1939" y="147"/>
                  </a:lnTo>
                  <a:lnTo>
                    <a:pt x="1941" y="143"/>
                  </a:lnTo>
                  <a:lnTo>
                    <a:pt x="1941" y="139"/>
                  </a:lnTo>
                  <a:lnTo>
                    <a:pt x="1983" y="187"/>
                  </a:lnTo>
                  <a:lnTo>
                    <a:pt x="1983" y="191"/>
                  </a:lnTo>
                  <a:lnTo>
                    <a:pt x="1983" y="194"/>
                  </a:lnTo>
                  <a:lnTo>
                    <a:pt x="1981" y="198"/>
                  </a:lnTo>
                  <a:lnTo>
                    <a:pt x="1979" y="201"/>
                  </a:lnTo>
                  <a:lnTo>
                    <a:pt x="1978" y="205"/>
                  </a:lnTo>
                  <a:lnTo>
                    <a:pt x="1976" y="208"/>
                  </a:lnTo>
                  <a:lnTo>
                    <a:pt x="1976" y="212"/>
                  </a:lnTo>
                  <a:lnTo>
                    <a:pt x="1974" y="215"/>
                  </a:lnTo>
                  <a:lnTo>
                    <a:pt x="2009" y="215"/>
                  </a:lnTo>
                  <a:lnTo>
                    <a:pt x="2009" y="177"/>
                  </a:lnTo>
                  <a:lnTo>
                    <a:pt x="2016" y="184"/>
                  </a:lnTo>
                  <a:lnTo>
                    <a:pt x="2024" y="189"/>
                  </a:lnTo>
                  <a:lnTo>
                    <a:pt x="2032" y="192"/>
                  </a:lnTo>
                  <a:lnTo>
                    <a:pt x="2039" y="194"/>
                  </a:lnTo>
                  <a:lnTo>
                    <a:pt x="2048" y="198"/>
                  </a:lnTo>
                  <a:lnTo>
                    <a:pt x="2057" y="200"/>
                  </a:lnTo>
                  <a:lnTo>
                    <a:pt x="2064" y="203"/>
                  </a:lnTo>
                  <a:lnTo>
                    <a:pt x="2071" y="205"/>
                  </a:lnTo>
                  <a:lnTo>
                    <a:pt x="2071" y="201"/>
                  </a:lnTo>
                  <a:lnTo>
                    <a:pt x="2069" y="198"/>
                  </a:lnTo>
                  <a:lnTo>
                    <a:pt x="2068" y="194"/>
                  </a:lnTo>
                  <a:lnTo>
                    <a:pt x="2066" y="191"/>
                  </a:lnTo>
                  <a:lnTo>
                    <a:pt x="2064" y="187"/>
                  </a:lnTo>
                  <a:lnTo>
                    <a:pt x="2062" y="184"/>
                  </a:lnTo>
                  <a:lnTo>
                    <a:pt x="2062" y="180"/>
                  </a:lnTo>
                  <a:lnTo>
                    <a:pt x="2061" y="177"/>
                  </a:lnTo>
                  <a:lnTo>
                    <a:pt x="2045" y="177"/>
                  </a:lnTo>
                  <a:lnTo>
                    <a:pt x="2036" y="187"/>
                  </a:lnTo>
                  <a:lnTo>
                    <a:pt x="2018" y="187"/>
                  </a:lnTo>
                  <a:lnTo>
                    <a:pt x="1992" y="159"/>
                  </a:lnTo>
                  <a:lnTo>
                    <a:pt x="2002" y="157"/>
                  </a:lnTo>
                  <a:lnTo>
                    <a:pt x="2011" y="155"/>
                  </a:lnTo>
                  <a:lnTo>
                    <a:pt x="2022" y="155"/>
                  </a:lnTo>
                  <a:lnTo>
                    <a:pt x="2031" y="154"/>
                  </a:lnTo>
                  <a:lnTo>
                    <a:pt x="2041" y="154"/>
                  </a:lnTo>
                  <a:lnTo>
                    <a:pt x="2052" y="154"/>
                  </a:lnTo>
                  <a:lnTo>
                    <a:pt x="2061" y="152"/>
                  </a:lnTo>
                  <a:lnTo>
                    <a:pt x="2071" y="150"/>
                  </a:lnTo>
                  <a:lnTo>
                    <a:pt x="2068" y="150"/>
                  </a:lnTo>
                  <a:lnTo>
                    <a:pt x="2064" y="148"/>
                  </a:lnTo>
                  <a:lnTo>
                    <a:pt x="2061" y="147"/>
                  </a:lnTo>
                  <a:lnTo>
                    <a:pt x="2057" y="145"/>
                  </a:lnTo>
                  <a:lnTo>
                    <a:pt x="2054" y="143"/>
                  </a:lnTo>
                  <a:lnTo>
                    <a:pt x="2052" y="141"/>
                  </a:lnTo>
                  <a:lnTo>
                    <a:pt x="2048" y="141"/>
                  </a:lnTo>
                  <a:lnTo>
                    <a:pt x="2045" y="139"/>
                  </a:lnTo>
                  <a:lnTo>
                    <a:pt x="2048" y="136"/>
                  </a:lnTo>
                  <a:lnTo>
                    <a:pt x="2052" y="131"/>
                  </a:lnTo>
                  <a:lnTo>
                    <a:pt x="2057" y="124"/>
                  </a:lnTo>
                  <a:lnTo>
                    <a:pt x="2061" y="116"/>
                  </a:lnTo>
                  <a:lnTo>
                    <a:pt x="2064" y="109"/>
                  </a:lnTo>
                  <a:lnTo>
                    <a:pt x="2068" y="104"/>
                  </a:lnTo>
                  <a:lnTo>
                    <a:pt x="2069" y="99"/>
                  </a:lnTo>
                  <a:lnTo>
                    <a:pt x="2071" y="93"/>
                  </a:lnTo>
                  <a:lnTo>
                    <a:pt x="2078" y="93"/>
                  </a:lnTo>
                  <a:lnTo>
                    <a:pt x="2085" y="93"/>
                  </a:lnTo>
                  <a:lnTo>
                    <a:pt x="2092" y="95"/>
                  </a:lnTo>
                  <a:lnTo>
                    <a:pt x="2101" y="95"/>
                  </a:lnTo>
                  <a:lnTo>
                    <a:pt x="2108" y="97"/>
                  </a:lnTo>
                  <a:lnTo>
                    <a:pt x="2117" y="97"/>
                  </a:lnTo>
                  <a:lnTo>
                    <a:pt x="2124" y="101"/>
                  </a:lnTo>
                  <a:lnTo>
                    <a:pt x="2131" y="104"/>
                  </a:lnTo>
                  <a:lnTo>
                    <a:pt x="2135" y="102"/>
                  </a:lnTo>
                  <a:lnTo>
                    <a:pt x="2138" y="102"/>
                  </a:lnTo>
                  <a:lnTo>
                    <a:pt x="2142" y="101"/>
                  </a:lnTo>
                  <a:lnTo>
                    <a:pt x="2144" y="99"/>
                  </a:lnTo>
                  <a:lnTo>
                    <a:pt x="2147" y="97"/>
                  </a:lnTo>
                  <a:lnTo>
                    <a:pt x="2151" y="95"/>
                  </a:lnTo>
                  <a:lnTo>
                    <a:pt x="2154" y="93"/>
                  </a:lnTo>
                  <a:lnTo>
                    <a:pt x="2158" y="93"/>
                  </a:lnTo>
                  <a:lnTo>
                    <a:pt x="2158" y="90"/>
                  </a:lnTo>
                  <a:lnTo>
                    <a:pt x="2158" y="86"/>
                  </a:lnTo>
                  <a:lnTo>
                    <a:pt x="2158" y="83"/>
                  </a:lnTo>
                  <a:lnTo>
                    <a:pt x="2160" y="79"/>
                  </a:lnTo>
                  <a:lnTo>
                    <a:pt x="2160" y="76"/>
                  </a:lnTo>
                  <a:lnTo>
                    <a:pt x="2161" y="72"/>
                  </a:lnTo>
                  <a:lnTo>
                    <a:pt x="2163" y="69"/>
                  </a:lnTo>
                  <a:lnTo>
                    <a:pt x="2167" y="65"/>
                  </a:lnTo>
                  <a:lnTo>
                    <a:pt x="2211" y="93"/>
                  </a:lnTo>
                  <a:lnTo>
                    <a:pt x="2202" y="85"/>
                  </a:lnTo>
                  <a:lnTo>
                    <a:pt x="2220" y="85"/>
                  </a:lnTo>
                  <a:lnTo>
                    <a:pt x="2202" y="85"/>
                  </a:lnTo>
                  <a:lnTo>
                    <a:pt x="2209" y="85"/>
                  </a:lnTo>
                  <a:lnTo>
                    <a:pt x="2218" y="85"/>
                  </a:lnTo>
                  <a:lnTo>
                    <a:pt x="2228" y="85"/>
                  </a:lnTo>
                  <a:lnTo>
                    <a:pt x="2241" y="83"/>
                  </a:lnTo>
                  <a:lnTo>
                    <a:pt x="2251" y="83"/>
                  </a:lnTo>
                  <a:lnTo>
                    <a:pt x="2262" y="81"/>
                  </a:lnTo>
                  <a:lnTo>
                    <a:pt x="2273" y="78"/>
                  </a:lnTo>
                  <a:lnTo>
                    <a:pt x="2280" y="76"/>
                  </a:lnTo>
                  <a:lnTo>
                    <a:pt x="2280" y="79"/>
                  </a:lnTo>
                  <a:lnTo>
                    <a:pt x="2278" y="83"/>
                  </a:lnTo>
                  <a:lnTo>
                    <a:pt x="2276" y="86"/>
                  </a:lnTo>
                  <a:lnTo>
                    <a:pt x="2276" y="90"/>
                  </a:lnTo>
                  <a:lnTo>
                    <a:pt x="2274" y="93"/>
                  </a:lnTo>
                  <a:lnTo>
                    <a:pt x="2273" y="97"/>
                  </a:lnTo>
                  <a:lnTo>
                    <a:pt x="2271" y="101"/>
                  </a:lnTo>
                  <a:lnTo>
                    <a:pt x="2271" y="104"/>
                  </a:lnTo>
                  <a:lnTo>
                    <a:pt x="2288" y="122"/>
                  </a:lnTo>
                  <a:lnTo>
                    <a:pt x="2281" y="125"/>
                  </a:lnTo>
                  <a:lnTo>
                    <a:pt x="2274" y="131"/>
                  </a:lnTo>
                  <a:lnTo>
                    <a:pt x="2265" y="136"/>
                  </a:lnTo>
                  <a:lnTo>
                    <a:pt x="2258" y="141"/>
                  </a:lnTo>
                  <a:lnTo>
                    <a:pt x="2250" y="148"/>
                  </a:lnTo>
                  <a:lnTo>
                    <a:pt x="2243" y="155"/>
                  </a:lnTo>
                  <a:lnTo>
                    <a:pt x="2234" y="162"/>
                  </a:lnTo>
                  <a:lnTo>
                    <a:pt x="2228" y="168"/>
                  </a:lnTo>
                  <a:lnTo>
                    <a:pt x="2235" y="161"/>
                  </a:lnTo>
                  <a:lnTo>
                    <a:pt x="2246" y="154"/>
                  </a:lnTo>
                  <a:lnTo>
                    <a:pt x="2257" y="150"/>
                  </a:lnTo>
                  <a:lnTo>
                    <a:pt x="2269" y="147"/>
                  </a:lnTo>
                  <a:lnTo>
                    <a:pt x="2281" y="143"/>
                  </a:lnTo>
                  <a:lnTo>
                    <a:pt x="2294" y="141"/>
                  </a:lnTo>
                  <a:lnTo>
                    <a:pt x="2308" y="141"/>
                  </a:lnTo>
                  <a:lnTo>
                    <a:pt x="2320" y="141"/>
                  </a:lnTo>
                  <a:lnTo>
                    <a:pt x="2348" y="143"/>
                  </a:lnTo>
                  <a:lnTo>
                    <a:pt x="2377" y="147"/>
                  </a:lnTo>
                  <a:lnTo>
                    <a:pt x="2403" y="148"/>
                  </a:lnTo>
                  <a:lnTo>
                    <a:pt x="2428" y="150"/>
                  </a:lnTo>
                  <a:lnTo>
                    <a:pt x="2454" y="177"/>
                  </a:lnTo>
                  <a:lnTo>
                    <a:pt x="2470" y="171"/>
                  </a:lnTo>
                  <a:lnTo>
                    <a:pt x="2486" y="168"/>
                  </a:lnTo>
                  <a:lnTo>
                    <a:pt x="2506" y="168"/>
                  </a:lnTo>
                  <a:lnTo>
                    <a:pt x="2527" y="169"/>
                  </a:lnTo>
                  <a:lnTo>
                    <a:pt x="2569" y="175"/>
                  </a:lnTo>
                  <a:lnTo>
                    <a:pt x="2615" y="185"/>
                  </a:lnTo>
                  <a:lnTo>
                    <a:pt x="2663" y="198"/>
                  </a:lnTo>
                  <a:lnTo>
                    <a:pt x="2707" y="208"/>
                  </a:lnTo>
                  <a:lnTo>
                    <a:pt x="2728" y="212"/>
                  </a:lnTo>
                  <a:lnTo>
                    <a:pt x="2749" y="214"/>
                  </a:lnTo>
                  <a:lnTo>
                    <a:pt x="2767" y="215"/>
                  </a:lnTo>
                  <a:lnTo>
                    <a:pt x="2785" y="215"/>
                  </a:lnTo>
                  <a:lnTo>
                    <a:pt x="2792" y="215"/>
                  </a:lnTo>
                  <a:lnTo>
                    <a:pt x="2797" y="214"/>
                  </a:lnTo>
                  <a:lnTo>
                    <a:pt x="2804" y="212"/>
                  </a:lnTo>
                  <a:lnTo>
                    <a:pt x="2811" y="212"/>
                  </a:lnTo>
                  <a:lnTo>
                    <a:pt x="2817" y="210"/>
                  </a:lnTo>
                  <a:lnTo>
                    <a:pt x="2824" y="210"/>
                  </a:lnTo>
                  <a:lnTo>
                    <a:pt x="2831" y="212"/>
                  </a:lnTo>
                  <a:lnTo>
                    <a:pt x="2838" y="215"/>
                  </a:lnTo>
                  <a:lnTo>
                    <a:pt x="2839" y="215"/>
                  </a:lnTo>
                  <a:lnTo>
                    <a:pt x="2843" y="214"/>
                  </a:lnTo>
                  <a:lnTo>
                    <a:pt x="2847" y="212"/>
                  </a:lnTo>
                  <a:lnTo>
                    <a:pt x="2850" y="210"/>
                  </a:lnTo>
                  <a:lnTo>
                    <a:pt x="2854" y="208"/>
                  </a:lnTo>
                  <a:lnTo>
                    <a:pt x="2857" y="207"/>
                  </a:lnTo>
                  <a:lnTo>
                    <a:pt x="2859" y="207"/>
                  </a:lnTo>
                  <a:lnTo>
                    <a:pt x="2862" y="205"/>
                  </a:lnTo>
                  <a:lnTo>
                    <a:pt x="2880" y="224"/>
                  </a:lnTo>
                  <a:lnTo>
                    <a:pt x="2889" y="222"/>
                  </a:lnTo>
                  <a:lnTo>
                    <a:pt x="2898" y="222"/>
                  </a:lnTo>
                  <a:lnTo>
                    <a:pt x="2903" y="221"/>
                  </a:lnTo>
                  <a:lnTo>
                    <a:pt x="2910" y="221"/>
                  </a:lnTo>
                  <a:lnTo>
                    <a:pt x="2915" y="219"/>
                  </a:lnTo>
                  <a:lnTo>
                    <a:pt x="2921" y="221"/>
                  </a:lnTo>
                  <a:lnTo>
                    <a:pt x="2926" y="221"/>
                  </a:lnTo>
                  <a:lnTo>
                    <a:pt x="2933" y="224"/>
                  </a:lnTo>
                  <a:lnTo>
                    <a:pt x="2951" y="205"/>
                  </a:lnTo>
                  <a:lnTo>
                    <a:pt x="2933" y="205"/>
                  </a:lnTo>
                  <a:lnTo>
                    <a:pt x="2945" y="207"/>
                  </a:lnTo>
                  <a:lnTo>
                    <a:pt x="2960" y="208"/>
                  </a:lnTo>
                  <a:lnTo>
                    <a:pt x="2972" y="212"/>
                  </a:lnTo>
                  <a:lnTo>
                    <a:pt x="2984" y="214"/>
                  </a:lnTo>
                  <a:lnTo>
                    <a:pt x="2998" y="217"/>
                  </a:lnTo>
                  <a:lnTo>
                    <a:pt x="3011" y="221"/>
                  </a:lnTo>
                  <a:lnTo>
                    <a:pt x="3025" y="222"/>
                  </a:lnTo>
                  <a:lnTo>
                    <a:pt x="3037" y="224"/>
                  </a:lnTo>
                  <a:lnTo>
                    <a:pt x="3055" y="242"/>
                  </a:lnTo>
                  <a:lnTo>
                    <a:pt x="3062" y="242"/>
                  </a:lnTo>
                  <a:lnTo>
                    <a:pt x="3069" y="242"/>
                  </a:lnTo>
                  <a:lnTo>
                    <a:pt x="3076" y="244"/>
                  </a:lnTo>
                  <a:lnTo>
                    <a:pt x="3085" y="244"/>
                  </a:lnTo>
                  <a:lnTo>
                    <a:pt x="3094" y="245"/>
                  </a:lnTo>
                  <a:lnTo>
                    <a:pt x="3101" y="247"/>
                  </a:lnTo>
                  <a:lnTo>
                    <a:pt x="3108" y="249"/>
                  </a:lnTo>
                  <a:lnTo>
                    <a:pt x="3115" y="253"/>
                  </a:lnTo>
                  <a:lnTo>
                    <a:pt x="3113" y="258"/>
                  </a:lnTo>
                  <a:lnTo>
                    <a:pt x="3111" y="261"/>
                  </a:lnTo>
                  <a:lnTo>
                    <a:pt x="3111" y="263"/>
                  </a:lnTo>
                  <a:lnTo>
                    <a:pt x="3111" y="265"/>
                  </a:lnTo>
                  <a:lnTo>
                    <a:pt x="3111" y="268"/>
                  </a:lnTo>
                  <a:lnTo>
                    <a:pt x="3110" y="270"/>
                  </a:lnTo>
                  <a:lnTo>
                    <a:pt x="3110" y="274"/>
                  </a:lnTo>
                  <a:lnTo>
                    <a:pt x="3106" y="281"/>
                  </a:lnTo>
                  <a:lnTo>
                    <a:pt x="3088" y="261"/>
                  </a:lnTo>
                  <a:lnTo>
                    <a:pt x="3037" y="261"/>
                  </a:lnTo>
                  <a:lnTo>
                    <a:pt x="3037" y="258"/>
                  </a:lnTo>
                  <a:lnTo>
                    <a:pt x="3036" y="253"/>
                  </a:lnTo>
                  <a:lnTo>
                    <a:pt x="3032" y="249"/>
                  </a:lnTo>
                  <a:lnTo>
                    <a:pt x="3028" y="244"/>
                  </a:lnTo>
                  <a:lnTo>
                    <a:pt x="3025" y="240"/>
                  </a:lnTo>
                  <a:lnTo>
                    <a:pt x="3023" y="237"/>
                  </a:lnTo>
                  <a:lnTo>
                    <a:pt x="3021" y="233"/>
                  </a:lnTo>
                  <a:lnTo>
                    <a:pt x="3020" y="233"/>
                  </a:lnTo>
                  <a:lnTo>
                    <a:pt x="3020" y="237"/>
                  </a:lnTo>
                  <a:lnTo>
                    <a:pt x="3020" y="240"/>
                  </a:lnTo>
                  <a:lnTo>
                    <a:pt x="3020" y="245"/>
                  </a:lnTo>
                  <a:lnTo>
                    <a:pt x="3021" y="249"/>
                  </a:lnTo>
                  <a:lnTo>
                    <a:pt x="3028" y="260"/>
                  </a:lnTo>
                  <a:lnTo>
                    <a:pt x="3037" y="268"/>
                  </a:lnTo>
                  <a:lnTo>
                    <a:pt x="3048" y="276"/>
                  </a:lnTo>
                  <a:lnTo>
                    <a:pt x="3058" y="283"/>
                  </a:lnTo>
                  <a:lnTo>
                    <a:pt x="3071" y="288"/>
                  </a:lnTo>
                  <a:lnTo>
                    <a:pt x="3081" y="290"/>
                  </a:lnTo>
                  <a:lnTo>
                    <a:pt x="3080" y="293"/>
                  </a:lnTo>
                  <a:lnTo>
                    <a:pt x="3078" y="297"/>
                  </a:lnTo>
                  <a:lnTo>
                    <a:pt x="3076" y="302"/>
                  </a:lnTo>
                  <a:lnTo>
                    <a:pt x="3073" y="307"/>
                  </a:lnTo>
                  <a:lnTo>
                    <a:pt x="3069" y="311"/>
                  </a:lnTo>
                  <a:lnTo>
                    <a:pt x="3066" y="314"/>
                  </a:lnTo>
                  <a:lnTo>
                    <a:pt x="3064" y="316"/>
                  </a:lnTo>
                  <a:lnTo>
                    <a:pt x="3064" y="318"/>
                  </a:lnTo>
                  <a:lnTo>
                    <a:pt x="3060" y="318"/>
                  </a:lnTo>
                  <a:lnTo>
                    <a:pt x="3057" y="318"/>
                  </a:lnTo>
                  <a:lnTo>
                    <a:pt x="3053" y="320"/>
                  </a:lnTo>
                  <a:lnTo>
                    <a:pt x="3050" y="321"/>
                  </a:lnTo>
                  <a:lnTo>
                    <a:pt x="3046" y="323"/>
                  </a:lnTo>
                  <a:lnTo>
                    <a:pt x="3044" y="325"/>
                  </a:lnTo>
                  <a:lnTo>
                    <a:pt x="3041" y="327"/>
                  </a:lnTo>
                  <a:lnTo>
                    <a:pt x="3037" y="327"/>
                  </a:lnTo>
                  <a:lnTo>
                    <a:pt x="3032" y="327"/>
                  </a:lnTo>
                  <a:lnTo>
                    <a:pt x="3025" y="325"/>
                  </a:lnTo>
                  <a:lnTo>
                    <a:pt x="3021" y="323"/>
                  </a:lnTo>
                  <a:lnTo>
                    <a:pt x="3016" y="323"/>
                  </a:lnTo>
                  <a:lnTo>
                    <a:pt x="3011" y="323"/>
                  </a:lnTo>
                  <a:lnTo>
                    <a:pt x="3005" y="323"/>
                  </a:lnTo>
                  <a:lnTo>
                    <a:pt x="3000" y="323"/>
                  </a:lnTo>
                  <a:lnTo>
                    <a:pt x="2993" y="327"/>
                  </a:lnTo>
                  <a:lnTo>
                    <a:pt x="2995" y="336"/>
                  </a:lnTo>
                  <a:lnTo>
                    <a:pt x="2998" y="344"/>
                  </a:lnTo>
                  <a:lnTo>
                    <a:pt x="3002" y="351"/>
                  </a:lnTo>
                  <a:lnTo>
                    <a:pt x="3009" y="357"/>
                  </a:lnTo>
                  <a:lnTo>
                    <a:pt x="3016" y="362"/>
                  </a:lnTo>
                  <a:lnTo>
                    <a:pt x="3023" y="366"/>
                  </a:lnTo>
                  <a:lnTo>
                    <a:pt x="3030" y="369"/>
                  </a:lnTo>
                  <a:lnTo>
                    <a:pt x="3037" y="373"/>
                  </a:lnTo>
                  <a:lnTo>
                    <a:pt x="3037" y="380"/>
                  </a:lnTo>
                  <a:lnTo>
                    <a:pt x="3039" y="389"/>
                  </a:lnTo>
                  <a:lnTo>
                    <a:pt x="3041" y="396"/>
                  </a:lnTo>
                  <a:lnTo>
                    <a:pt x="3041" y="405"/>
                  </a:lnTo>
                  <a:lnTo>
                    <a:pt x="3043" y="413"/>
                  </a:lnTo>
                  <a:lnTo>
                    <a:pt x="3044" y="422"/>
                  </a:lnTo>
                  <a:lnTo>
                    <a:pt x="3046" y="431"/>
                  </a:lnTo>
                  <a:lnTo>
                    <a:pt x="3046" y="438"/>
                  </a:lnTo>
                  <a:lnTo>
                    <a:pt x="3036" y="427"/>
                  </a:lnTo>
                  <a:lnTo>
                    <a:pt x="3023" y="420"/>
                  </a:lnTo>
                  <a:lnTo>
                    <a:pt x="3011" y="412"/>
                  </a:lnTo>
                  <a:lnTo>
                    <a:pt x="2998" y="405"/>
                  </a:lnTo>
                  <a:lnTo>
                    <a:pt x="2984" y="397"/>
                  </a:lnTo>
                  <a:lnTo>
                    <a:pt x="2972" y="390"/>
                  </a:lnTo>
                  <a:lnTo>
                    <a:pt x="2961" y="383"/>
                  </a:lnTo>
                  <a:lnTo>
                    <a:pt x="2951" y="373"/>
                  </a:lnTo>
                  <a:lnTo>
                    <a:pt x="2951" y="369"/>
                  </a:lnTo>
                  <a:lnTo>
                    <a:pt x="2951" y="366"/>
                  </a:lnTo>
                  <a:lnTo>
                    <a:pt x="2952" y="362"/>
                  </a:lnTo>
                  <a:lnTo>
                    <a:pt x="2954" y="359"/>
                  </a:lnTo>
                  <a:lnTo>
                    <a:pt x="2956" y="355"/>
                  </a:lnTo>
                  <a:lnTo>
                    <a:pt x="2958" y="351"/>
                  </a:lnTo>
                  <a:lnTo>
                    <a:pt x="2958" y="348"/>
                  </a:lnTo>
                  <a:lnTo>
                    <a:pt x="2960" y="344"/>
                  </a:lnTo>
                  <a:lnTo>
                    <a:pt x="2958" y="341"/>
                  </a:lnTo>
                  <a:lnTo>
                    <a:pt x="2956" y="334"/>
                  </a:lnTo>
                  <a:lnTo>
                    <a:pt x="2952" y="329"/>
                  </a:lnTo>
                  <a:lnTo>
                    <a:pt x="2951" y="320"/>
                  </a:lnTo>
                  <a:lnTo>
                    <a:pt x="2947" y="313"/>
                  </a:lnTo>
                  <a:lnTo>
                    <a:pt x="2944" y="304"/>
                  </a:lnTo>
                  <a:lnTo>
                    <a:pt x="2942" y="297"/>
                  </a:lnTo>
                  <a:lnTo>
                    <a:pt x="2942" y="290"/>
                  </a:lnTo>
                  <a:lnTo>
                    <a:pt x="2935" y="291"/>
                  </a:lnTo>
                  <a:lnTo>
                    <a:pt x="2931" y="293"/>
                  </a:lnTo>
                  <a:lnTo>
                    <a:pt x="2928" y="293"/>
                  </a:lnTo>
                  <a:lnTo>
                    <a:pt x="2924" y="293"/>
                  </a:lnTo>
                  <a:lnTo>
                    <a:pt x="2921" y="291"/>
                  </a:lnTo>
                  <a:lnTo>
                    <a:pt x="2917" y="290"/>
                  </a:lnTo>
                  <a:lnTo>
                    <a:pt x="2912" y="290"/>
                  </a:lnTo>
                  <a:lnTo>
                    <a:pt x="2907" y="290"/>
                  </a:lnTo>
                  <a:lnTo>
                    <a:pt x="2903" y="297"/>
                  </a:lnTo>
                  <a:lnTo>
                    <a:pt x="2898" y="304"/>
                  </a:lnTo>
                  <a:lnTo>
                    <a:pt x="2894" y="313"/>
                  </a:lnTo>
                  <a:lnTo>
                    <a:pt x="2887" y="321"/>
                  </a:lnTo>
                  <a:lnTo>
                    <a:pt x="2882" y="330"/>
                  </a:lnTo>
                  <a:lnTo>
                    <a:pt x="2877" y="339"/>
                  </a:lnTo>
                  <a:lnTo>
                    <a:pt x="2869" y="346"/>
                  </a:lnTo>
                  <a:lnTo>
                    <a:pt x="2862" y="353"/>
                  </a:lnTo>
                  <a:lnTo>
                    <a:pt x="2854" y="353"/>
                  </a:lnTo>
                  <a:lnTo>
                    <a:pt x="2847" y="351"/>
                  </a:lnTo>
                  <a:lnTo>
                    <a:pt x="2841" y="350"/>
                  </a:lnTo>
                  <a:lnTo>
                    <a:pt x="2836" y="346"/>
                  </a:lnTo>
                  <a:lnTo>
                    <a:pt x="2832" y="343"/>
                  </a:lnTo>
                  <a:lnTo>
                    <a:pt x="2831" y="339"/>
                  </a:lnTo>
                  <a:lnTo>
                    <a:pt x="2829" y="332"/>
                  </a:lnTo>
                  <a:lnTo>
                    <a:pt x="2829" y="327"/>
                  </a:lnTo>
                  <a:lnTo>
                    <a:pt x="2811" y="344"/>
                  </a:lnTo>
                  <a:lnTo>
                    <a:pt x="2794" y="327"/>
                  </a:lnTo>
                  <a:lnTo>
                    <a:pt x="2790" y="330"/>
                  </a:lnTo>
                  <a:lnTo>
                    <a:pt x="2785" y="336"/>
                  </a:lnTo>
                  <a:lnTo>
                    <a:pt x="2778" y="343"/>
                  </a:lnTo>
                  <a:lnTo>
                    <a:pt x="2772" y="350"/>
                  </a:lnTo>
                  <a:lnTo>
                    <a:pt x="2767" y="359"/>
                  </a:lnTo>
                  <a:lnTo>
                    <a:pt x="2762" y="367"/>
                  </a:lnTo>
                  <a:lnTo>
                    <a:pt x="2760" y="374"/>
                  </a:lnTo>
                  <a:lnTo>
                    <a:pt x="2758" y="382"/>
                  </a:lnTo>
                  <a:lnTo>
                    <a:pt x="2762" y="382"/>
                  </a:lnTo>
                  <a:lnTo>
                    <a:pt x="2767" y="385"/>
                  </a:lnTo>
                  <a:lnTo>
                    <a:pt x="2771" y="387"/>
                  </a:lnTo>
                  <a:lnTo>
                    <a:pt x="2776" y="390"/>
                  </a:lnTo>
                  <a:lnTo>
                    <a:pt x="2781" y="394"/>
                  </a:lnTo>
                  <a:lnTo>
                    <a:pt x="2785" y="397"/>
                  </a:lnTo>
                  <a:lnTo>
                    <a:pt x="2790" y="399"/>
                  </a:lnTo>
                  <a:lnTo>
                    <a:pt x="2794" y="401"/>
                  </a:lnTo>
                  <a:lnTo>
                    <a:pt x="2802" y="390"/>
                  </a:lnTo>
                  <a:lnTo>
                    <a:pt x="2809" y="392"/>
                  </a:lnTo>
                  <a:lnTo>
                    <a:pt x="2817" y="396"/>
                  </a:lnTo>
                  <a:lnTo>
                    <a:pt x="2824" y="401"/>
                  </a:lnTo>
                  <a:lnTo>
                    <a:pt x="2831" y="406"/>
                  </a:lnTo>
                  <a:lnTo>
                    <a:pt x="2838" y="413"/>
                  </a:lnTo>
                  <a:lnTo>
                    <a:pt x="2845" y="419"/>
                  </a:lnTo>
                  <a:lnTo>
                    <a:pt x="2850" y="424"/>
                  </a:lnTo>
                  <a:lnTo>
                    <a:pt x="2855" y="429"/>
                  </a:lnTo>
                  <a:lnTo>
                    <a:pt x="2855" y="466"/>
                  </a:lnTo>
                  <a:lnTo>
                    <a:pt x="2857" y="470"/>
                  </a:lnTo>
                  <a:lnTo>
                    <a:pt x="2862" y="473"/>
                  </a:lnTo>
                  <a:lnTo>
                    <a:pt x="2866" y="477"/>
                  </a:lnTo>
                  <a:lnTo>
                    <a:pt x="2871" y="481"/>
                  </a:lnTo>
                  <a:lnTo>
                    <a:pt x="2877" y="484"/>
                  </a:lnTo>
                  <a:lnTo>
                    <a:pt x="2882" y="488"/>
                  </a:lnTo>
                  <a:lnTo>
                    <a:pt x="2885" y="491"/>
                  </a:lnTo>
                  <a:lnTo>
                    <a:pt x="2889" y="495"/>
                  </a:lnTo>
                  <a:lnTo>
                    <a:pt x="2889" y="498"/>
                  </a:lnTo>
                  <a:lnTo>
                    <a:pt x="2887" y="503"/>
                  </a:lnTo>
                  <a:lnTo>
                    <a:pt x="2884" y="511"/>
                  </a:lnTo>
                  <a:lnTo>
                    <a:pt x="2880" y="518"/>
                  </a:lnTo>
                  <a:lnTo>
                    <a:pt x="2877" y="523"/>
                  </a:lnTo>
                  <a:lnTo>
                    <a:pt x="2875" y="530"/>
                  </a:lnTo>
                  <a:lnTo>
                    <a:pt x="2873" y="535"/>
                  </a:lnTo>
                  <a:lnTo>
                    <a:pt x="2871" y="541"/>
                  </a:lnTo>
                  <a:lnTo>
                    <a:pt x="2868" y="541"/>
                  </a:lnTo>
                  <a:lnTo>
                    <a:pt x="2864" y="539"/>
                  </a:lnTo>
                  <a:lnTo>
                    <a:pt x="2859" y="539"/>
                  </a:lnTo>
                  <a:lnTo>
                    <a:pt x="2855" y="537"/>
                  </a:lnTo>
                  <a:lnTo>
                    <a:pt x="2852" y="539"/>
                  </a:lnTo>
                  <a:lnTo>
                    <a:pt x="2848" y="541"/>
                  </a:lnTo>
                  <a:lnTo>
                    <a:pt x="2847" y="544"/>
                  </a:lnTo>
                  <a:lnTo>
                    <a:pt x="2847" y="549"/>
                  </a:lnTo>
                  <a:lnTo>
                    <a:pt x="2847" y="567"/>
                  </a:lnTo>
                  <a:lnTo>
                    <a:pt x="2848" y="579"/>
                  </a:lnTo>
                  <a:lnTo>
                    <a:pt x="2852" y="590"/>
                  </a:lnTo>
                  <a:lnTo>
                    <a:pt x="2859" y="602"/>
                  </a:lnTo>
                  <a:lnTo>
                    <a:pt x="2868" y="615"/>
                  </a:lnTo>
                  <a:lnTo>
                    <a:pt x="2875" y="627"/>
                  </a:lnTo>
                  <a:lnTo>
                    <a:pt x="2882" y="638"/>
                  </a:lnTo>
                  <a:lnTo>
                    <a:pt x="2887" y="650"/>
                  </a:lnTo>
                  <a:lnTo>
                    <a:pt x="2889" y="661"/>
                  </a:lnTo>
                  <a:lnTo>
                    <a:pt x="2880" y="661"/>
                  </a:lnTo>
                  <a:lnTo>
                    <a:pt x="2875" y="659"/>
                  </a:lnTo>
                  <a:lnTo>
                    <a:pt x="2871" y="657"/>
                  </a:lnTo>
                  <a:lnTo>
                    <a:pt x="2869" y="654"/>
                  </a:lnTo>
                  <a:lnTo>
                    <a:pt x="2868" y="650"/>
                  </a:lnTo>
                  <a:lnTo>
                    <a:pt x="2866" y="645"/>
                  </a:lnTo>
                  <a:lnTo>
                    <a:pt x="2866" y="640"/>
                  </a:lnTo>
                  <a:lnTo>
                    <a:pt x="2862" y="632"/>
                  </a:lnTo>
                  <a:lnTo>
                    <a:pt x="2855" y="624"/>
                  </a:lnTo>
                  <a:lnTo>
                    <a:pt x="2845" y="620"/>
                  </a:lnTo>
                  <a:lnTo>
                    <a:pt x="2836" y="613"/>
                  </a:lnTo>
                  <a:lnTo>
                    <a:pt x="2829" y="606"/>
                  </a:lnTo>
                  <a:lnTo>
                    <a:pt x="2820" y="599"/>
                  </a:lnTo>
                  <a:lnTo>
                    <a:pt x="2813" y="592"/>
                  </a:lnTo>
                  <a:lnTo>
                    <a:pt x="2808" y="583"/>
                  </a:lnTo>
                  <a:lnTo>
                    <a:pt x="2801" y="576"/>
                  </a:lnTo>
                  <a:lnTo>
                    <a:pt x="2794" y="567"/>
                  </a:lnTo>
                  <a:lnTo>
                    <a:pt x="2786" y="571"/>
                  </a:lnTo>
                  <a:lnTo>
                    <a:pt x="2779" y="574"/>
                  </a:lnTo>
                  <a:lnTo>
                    <a:pt x="2771" y="579"/>
                  </a:lnTo>
                  <a:lnTo>
                    <a:pt x="2762" y="583"/>
                  </a:lnTo>
                  <a:lnTo>
                    <a:pt x="2755" y="588"/>
                  </a:lnTo>
                  <a:lnTo>
                    <a:pt x="2746" y="594"/>
                  </a:lnTo>
                  <a:lnTo>
                    <a:pt x="2739" y="599"/>
                  </a:lnTo>
                  <a:lnTo>
                    <a:pt x="2732" y="606"/>
                  </a:lnTo>
                  <a:lnTo>
                    <a:pt x="2739" y="606"/>
                  </a:lnTo>
                  <a:lnTo>
                    <a:pt x="2744" y="608"/>
                  </a:lnTo>
                  <a:lnTo>
                    <a:pt x="2751" y="608"/>
                  </a:lnTo>
                  <a:lnTo>
                    <a:pt x="2756" y="610"/>
                  </a:lnTo>
                  <a:lnTo>
                    <a:pt x="2764" y="611"/>
                  </a:lnTo>
                  <a:lnTo>
                    <a:pt x="2767" y="613"/>
                  </a:lnTo>
                  <a:lnTo>
                    <a:pt x="2772" y="613"/>
                  </a:lnTo>
                  <a:lnTo>
                    <a:pt x="2776" y="615"/>
                  </a:lnTo>
                  <a:lnTo>
                    <a:pt x="2776" y="620"/>
                  </a:lnTo>
                  <a:lnTo>
                    <a:pt x="2776" y="625"/>
                  </a:lnTo>
                  <a:lnTo>
                    <a:pt x="2778" y="631"/>
                  </a:lnTo>
                  <a:lnTo>
                    <a:pt x="2781" y="636"/>
                  </a:lnTo>
                  <a:lnTo>
                    <a:pt x="2788" y="647"/>
                  </a:lnTo>
                  <a:lnTo>
                    <a:pt x="2799" y="657"/>
                  </a:lnTo>
                  <a:lnTo>
                    <a:pt x="2809" y="670"/>
                  </a:lnTo>
                  <a:lnTo>
                    <a:pt x="2818" y="682"/>
                  </a:lnTo>
                  <a:lnTo>
                    <a:pt x="2822" y="687"/>
                  </a:lnTo>
                  <a:lnTo>
                    <a:pt x="2825" y="694"/>
                  </a:lnTo>
                  <a:lnTo>
                    <a:pt x="2827" y="700"/>
                  </a:lnTo>
                  <a:lnTo>
                    <a:pt x="2829" y="707"/>
                  </a:lnTo>
                  <a:lnTo>
                    <a:pt x="2832" y="708"/>
                  </a:lnTo>
                  <a:lnTo>
                    <a:pt x="2836" y="710"/>
                  </a:lnTo>
                  <a:lnTo>
                    <a:pt x="2839" y="712"/>
                  </a:lnTo>
                  <a:lnTo>
                    <a:pt x="2845" y="716"/>
                  </a:lnTo>
                  <a:lnTo>
                    <a:pt x="2848" y="719"/>
                  </a:lnTo>
                  <a:lnTo>
                    <a:pt x="2852" y="723"/>
                  </a:lnTo>
                  <a:lnTo>
                    <a:pt x="2854" y="724"/>
                  </a:lnTo>
                  <a:lnTo>
                    <a:pt x="2855" y="726"/>
                  </a:lnTo>
                  <a:lnTo>
                    <a:pt x="2854" y="730"/>
                  </a:lnTo>
                  <a:lnTo>
                    <a:pt x="2854" y="735"/>
                  </a:lnTo>
                  <a:lnTo>
                    <a:pt x="2852" y="740"/>
                  </a:lnTo>
                  <a:lnTo>
                    <a:pt x="2850" y="746"/>
                  </a:lnTo>
                  <a:lnTo>
                    <a:pt x="2848" y="753"/>
                  </a:lnTo>
                  <a:lnTo>
                    <a:pt x="2847" y="760"/>
                  </a:lnTo>
                  <a:lnTo>
                    <a:pt x="2847" y="767"/>
                  </a:lnTo>
                  <a:lnTo>
                    <a:pt x="2847" y="774"/>
                  </a:lnTo>
                  <a:lnTo>
                    <a:pt x="2829" y="792"/>
                  </a:lnTo>
                  <a:lnTo>
                    <a:pt x="2794" y="792"/>
                  </a:lnTo>
                  <a:lnTo>
                    <a:pt x="2788" y="797"/>
                  </a:lnTo>
                  <a:lnTo>
                    <a:pt x="2783" y="800"/>
                  </a:lnTo>
                  <a:lnTo>
                    <a:pt x="2779" y="802"/>
                  </a:lnTo>
                  <a:lnTo>
                    <a:pt x="2776" y="802"/>
                  </a:lnTo>
                  <a:lnTo>
                    <a:pt x="2772" y="802"/>
                  </a:lnTo>
                  <a:lnTo>
                    <a:pt x="2769" y="802"/>
                  </a:lnTo>
                  <a:lnTo>
                    <a:pt x="2764" y="800"/>
                  </a:lnTo>
                  <a:lnTo>
                    <a:pt x="2758" y="800"/>
                  </a:lnTo>
                  <a:lnTo>
                    <a:pt x="2776" y="781"/>
                  </a:lnTo>
                  <a:lnTo>
                    <a:pt x="2771" y="784"/>
                  </a:lnTo>
                  <a:lnTo>
                    <a:pt x="2767" y="786"/>
                  </a:lnTo>
                  <a:lnTo>
                    <a:pt x="2764" y="786"/>
                  </a:lnTo>
                  <a:lnTo>
                    <a:pt x="2762" y="788"/>
                  </a:lnTo>
                  <a:lnTo>
                    <a:pt x="2758" y="792"/>
                  </a:lnTo>
                  <a:lnTo>
                    <a:pt x="2755" y="795"/>
                  </a:lnTo>
                  <a:lnTo>
                    <a:pt x="2749" y="800"/>
                  </a:lnTo>
                  <a:lnTo>
                    <a:pt x="2742" y="797"/>
                  </a:lnTo>
                  <a:lnTo>
                    <a:pt x="2737" y="795"/>
                  </a:lnTo>
                  <a:lnTo>
                    <a:pt x="2730" y="793"/>
                  </a:lnTo>
                  <a:lnTo>
                    <a:pt x="2723" y="793"/>
                  </a:lnTo>
                  <a:lnTo>
                    <a:pt x="2718" y="793"/>
                  </a:lnTo>
                  <a:lnTo>
                    <a:pt x="2711" y="795"/>
                  </a:lnTo>
                  <a:lnTo>
                    <a:pt x="2703" y="797"/>
                  </a:lnTo>
                  <a:lnTo>
                    <a:pt x="2698" y="800"/>
                  </a:lnTo>
                  <a:lnTo>
                    <a:pt x="2700" y="807"/>
                  </a:lnTo>
                  <a:lnTo>
                    <a:pt x="2702" y="816"/>
                  </a:lnTo>
                  <a:lnTo>
                    <a:pt x="2707" y="823"/>
                  </a:lnTo>
                  <a:lnTo>
                    <a:pt x="2712" y="832"/>
                  </a:lnTo>
                  <a:lnTo>
                    <a:pt x="2718" y="839"/>
                  </a:lnTo>
                  <a:lnTo>
                    <a:pt x="2723" y="846"/>
                  </a:lnTo>
                  <a:lnTo>
                    <a:pt x="2728" y="852"/>
                  </a:lnTo>
                  <a:lnTo>
                    <a:pt x="2732" y="857"/>
                  </a:lnTo>
                  <a:lnTo>
                    <a:pt x="2732" y="860"/>
                  </a:lnTo>
                  <a:lnTo>
                    <a:pt x="2730" y="864"/>
                  </a:lnTo>
                  <a:lnTo>
                    <a:pt x="2730" y="868"/>
                  </a:lnTo>
                  <a:lnTo>
                    <a:pt x="2728" y="871"/>
                  </a:lnTo>
                  <a:lnTo>
                    <a:pt x="2726" y="875"/>
                  </a:lnTo>
                  <a:lnTo>
                    <a:pt x="2725" y="878"/>
                  </a:lnTo>
                  <a:lnTo>
                    <a:pt x="2725" y="882"/>
                  </a:lnTo>
                  <a:lnTo>
                    <a:pt x="2723" y="885"/>
                  </a:lnTo>
                  <a:lnTo>
                    <a:pt x="2726" y="889"/>
                  </a:lnTo>
                  <a:lnTo>
                    <a:pt x="2732" y="892"/>
                  </a:lnTo>
                  <a:lnTo>
                    <a:pt x="2735" y="898"/>
                  </a:lnTo>
                  <a:lnTo>
                    <a:pt x="2739" y="905"/>
                  </a:lnTo>
                  <a:lnTo>
                    <a:pt x="2744" y="910"/>
                  </a:lnTo>
                  <a:lnTo>
                    <a:pt x="2746" y="917"/>
                  </a:lnTo>
                  <a:lnTo>
                    <a:pt x="2749" y="924"/>
                  </a:lnTo>
                  <a:lnTo>
                    <a:pt x="2749" y="931"/>
                  </a:lnTo>
                  <a:lnTo>
                    <a:pt x="2744" y="931"/>
                  </a:lnTo>
                  <a:lnTo>
                    <a:pt x="2739" y="933"/>
                  </a:lnTo>
                  <a:lnTo>
                    <a:pt x="2735" y="935"/>
                  </a:lnTo>
                  <a:lnTo>
                    <a:pt x="2734" y="938"/>
                  </a:lnTo>
                  <a:lnTo>
                    <a:pt x="2730" y="942"/>
                  </a:lnTo>
                  <a:lnTo>
                    <a:pt x="2728" y="947"/>
                  </a:lnTo>
                  <a:lnTo>
                    <a:pt x="2726" y="952"/>
                  </a:lnTo>
                  <a:lnTo>
                    <a:pt x="2723" y="958"/>
                  </a:lnTo>
                  <a:lnTo>
                    <a:pt x="2718" y="956"/>
                  </a:lnTo>
                  <a:lnTo>
                    <a:pt x="2707" y="949"/>
                  </a:lnTo>
                  <a:lnTo>
                    <a:pt x="2691" y="940"/>
                  </a:lnTo>
                  <a:lnTo>
                    <a:pt x="2675" y="929"/>
                  </a:lnTo>
                  <a:lnTo>
                    <a:pt x="2659" y="919"/>
                  </a:lnTo>
                  <a:lnTo>
                    <a:pt x="2645" y="908"/>
                  </a:lnTo>
                  <a:lnTo>
                    <a:pt x="2635" y="899"/>
                  </a:lnTo>
                  <a:lnTo>
                    <a:pt x="2628" y="894"/>
                  </a:lnTo>
                  <a:lnTo>
                    <a:pt x="2624" y="903"/>
                  </a:lnTo>
                  <a:lnTo>
                    <a:pt x="2624" y="913"/>
                  </a:lnTo>
                  <a:lnTo>
                    <a:pt x="2624" y="924"/>
                  </a:lnTo>
                  <a:lnTo>
                    <a:pt x="2628" y="933"/>
                  </a:lnTo>
                  <a:lnTo>
                    <a:pt x="2638" y="951"/>
                  </a:lnTo>
                  <a:lnTo>
                    <a:pt x="2654" y="968"/>
                  </a:lnTo>
                  <a:lnTo>
                    <a:pt x="2668" y="986"/>
                  </a:lnTo>
                  <a:lnTo>
                    <a:pt x="2684" y="1004"/>
                  </a:lnTo>
                  <a:lnTo>
                    <a:pt x="2689" y="1012"/>
                  </a:lnTo>
                  <a:lnTo>
                    <a:pt x="2695" y="1023"/>
                  </a:lnTo>
                  <a:lnTo>
                    <a:pt x="2696" y="1032"/>
                  </a:lnTo>
                  <a:lnTo>
                    <a:pt x="2698" y="1042"/>
                  </a:lnTo>
                  <a:lnTo>
                    <a:pt x="2688" y="1041"/>
                  </a:lnTo>
                  <a:lnTo>
                    <a:pt x="2677" y="1039"/>
                  </a:lnTo>
                  <a:lnTo>
                    <a:pt x="2666" y="1034"/>
                  </a:lnTo>
                  <a:lnTo>
                    <a:pt x="2658" y="1027"/>
                  </a:lnTo>
                  <a:lnTo>
                    <a:pt x="2647" y="1018"/>
                  </a:lnTo>
                  <a:lnTo>
                    <a:pt x="2636" y="1007"/>
                  </a:lnTo>
                  <a:lnTo>
                    <a:pt x="2628" y="997"/>
                  </a:lnTo>
                  <a:lnTo>
                    <a:pt x="2619" y="986"/>
                  </a:lnTo>
                  <a:lnTo>
                    <a:pt x="2612" y="974"/>
                  </a:lnTo>
                  <a:lnTo>
                    <a:pt x="2605" y="961"/>
                  </a:lnTo>
                  <a:lnTo>
                    <a:pt x="2599" y="949"/>
                  </a:lnTo>
                  <a:lnTo>
                    <a:pt x="2594" y="936"/>
                  </a:lnTo>
                  <a:lnTo>
                    <a:pt x="2592" y="924"/>
                  </a:lnTo>
                  <a:lnTo>
                    <a:pt x="2590" y="913"/>
                  </a:lnTo>
                  <a:lnTo>
                    <a:pt x="2590" y="903"/>
                  </a:lnTo>
                  <a:lnTo>
                    <a:pt x="2592" y="894"/>
                  </a:lnTo>
                  <a:lnTo>
                    <a:pt x="2589" y="892"/>
                  </a:lnTo>
                  <a:lnTo>
                    <a:pt x="2587" y="892"/>
                  </a:lnTo>
                  <a:lnTo>
                    <a:pt x="2583" y="890"/>
                  </a:lnTo>
                  <a:lnTo>
                    <a:pt x="2580" y="889"/>
                  </a:lnTo>
                  <a:lnTo>
                    <a:pt x="2576" y="887"/>
                  </a:lnTo>
                  <a:lnTo>
                    <a:pt x="2573" y="885"/>
                  </a:lnTo>
                  <a:lnTo>
                    <a:pt x="2571" y="885"/>
                  </a:lnTo>
                  <a:lnTo>
                    <a:pt x="2567" y="885"/>
                  </a:lnTo>
                  <a:lnTo>
                    <a:pt x="2560" y="875"/>
                  </a:lnTo>
                  <a:lnTo>
                    <a:pt x="2550" y="859"/>
                  </a:lnTo>
                  <a:lnTo>
                    <a:pt x="2536" y="839"/>
                  </a:lnTo>
                  <a:lnTo>
                    <a:pt x="2522" y="818"/>
                  </a:lnTo>
                  <a:lnTo>
                    <a:pt x="2507" y="799"/>
                  </a:lnTo>
                  <a:lnTo>
                    <a:pt x="2495" y="784"/>
                  </a:lnTo>
                  <a:lnTo>
                    <a:pt x="2490" y="774"/>
                  </a:lnTo>
                  <a:lnTo>
                    <a:pt x="2488" y="774"/>
                  </a:lnTo>
                  <a:lnTo>
                    <a:pt x="2484" y="772"/>
                  </a:lnTo>
                  <a:lnTo>
                    <a:pt x="2483" y="772"/>
                  </a:lnTo>
                  <a:lnTo>
                    <a:pt x="2479" y="770"/>
                  </a:lnTo>
                  <a:lnTo>
                    <a:pt x="2476" y="769"/>
                  </a:lnTo>
                  <a:lnTo>
                    <a:pt x="2472" y="767"/>
                  </a:lnTo>
                  <a:lnTo>
                    <a:pt x="2469" y="765"/>
                  </a:lnTo>
                  <a:lnTo>
                    <a:pt x="2465" y="763"/>
                  </a:lnTo>
                  <a:lnTo>
                    <a:pt x="2462" y="763"/>
                  </a:lnTo>
                  <a:lnTo>
                    <a:pt x="2458" y="767"/>
                  </a:lnTo>
                  <a:lnTo>
                    <a:pt x="2454" y="769"/>
                  </a:lnTo>
                  <a:lnTo>
                    <a:pt x="2449" y="770"/>
                  </a:lnTo>
                  <a:lnTo>
                    <a:pt x="2446" y="772"/>
                  </a:lnTo>
                  <a:lnTo>
                    <a:pt x="2440" y="774"/>
                  </a:lnTo>
                  <a:lnTo>
                    <a:pt x="2435" y="776"/>
                  </a:lnTo>
                  <a:lnTo>
                    <a:pt x="2432" y="779"/>
                  </a:lnTo>
                  <a:lnTo>
                    <a:pt x="2428" y="781"/>
                  </a:lnTo>
                  <a:lnTo>
                    <a:pt x="2419" y="792"/>
                  </a:lnTo>
                  <a:lnTo>
                    <a:pt x="2419" y="809"/>
                  </a:lnTo>
                  <a:lnTo>
                    <a:pt x="2410" y="820"/>
                  </a:lnTo>
                  <a:lnTo>
                    <a:pt x="2393" y="820"/>
                  </a:lnTo>
                  <a:lnTo>
                    <a:pt x="2384" y="829"/>
                  </a:lnTo>
                  <a:lnTo>
                    <a:pt x="2380" y="836"/>
                  </a:lnTo>
                  <a:lnTo>
                    <a:pt x="2377" y="841"/>
                  </a:lnTo>
                  <a:lnTo>
                    <a:pt x="2373" y="846"/>
                  </a:lnTo>
                  <a:lnTo>
                    <a:pt x="2370" y="852"/>
                  </a:lnTo>
                  <a:lnTo>
                    <a:pt x="2366" y="857"/>
                  </a:lnTo>
                  <a:lnTo>
                    <a:pt x="2361" y="862"/>
                  </a:lnTo>
                  <a:lnTo>
                    <a:pt x="2356" y="869"/>
                  </a:lnTo>
                  <a:lnTo>
                    <a:pt x="2348" y="875"/>
                  </a:lnTo>
                  <a:lnTo>
                    <a:pt x="2352" y="882"/>
                  </a:lnTo>
                  <a:lnTo>
                    <a:pt x="2354" y="889"/>
                  </a:lnTo>
                  <a:lnTo>
                    <a:pt x="2356" y="896"/>
                  </a:lnTo>
                  <a:lnTo>
                    <a:pt x="2357" y="901"/>
                  </a:lnTo>
                  <a:lnTo>
                    <a:pt x="2357" y="908"/>
                  </a:lnTo>
                  <a:lnTo>
                    <a:pt x="2357" y="913"/>
                  </a:lnTo>
                  <a:lnTo>
                    <a:pt x="2357" y="917"/>
                  </a:lnTo>
                  <a:lnTo>
                    <a:pt x="2357" y="922"/>
                  </a:lnTo>
                  <a:lnTo>
                    <a:pt x="2333" y="951"/>
                  </a:lnTo>
                  <a:lnTo>
                    <a:pt x="2315" y="951"/>
                  </a:lnTo>
                  <a:lnTo>
                    <a:pt x="2311" y="949"/>
                  </a:lnTo>
                  <a:lnTo>
                    <a:pt x="2306" y="944"/>
                  </a:lnTo>
                  <a:lnTo>
                    <a:pt x="2303" y="938"/>
                  </a:lnTo>
                  <a:lnTo>
                    <a:pt x="2297" y="929"/>
                  </a:lnTo>
                  <a:lnTo>
                    <a:pt x="2294" y="922"/>
                  </a:lnTo>
                  <a:lnTo>
                    <a:pt x="2292" y="913"/>
                  </a:lnTo>
                  <a:lnTo>
                    <a:pt x="2288" y="908"/>
                  </a:lnTo>
                  <a:lnTo>
                    <a:pt x="2288" y="903"/>
                  </a:lnTo>
                  <a:lnTo>
                    <a:pt x="2285" y="903"/>
                  </a:lnTo>
                  <a:lnTo>
                    <a:pt x="2281" y="901"/>
                  </a:lnTo>
                  <a:lnTo>
                    <a:pt x="2278" y="899"/>
                  </a:lnTo>
                  <a:lnTo>
                    <a:pt x="2276" y="898"/>
                  </a:lnTo>
                  <a:lnTo>
                    <a:pt x="2273" y="896"/>
                  </a:lnTo>
                  <a:lnTo>
                    <a:pt x="2269" y="894"/>
                  </a:lnTo>
                  <a:lnTo>
                    <a:pt x="2265" y="894"/>
                  </a:lnTo>
                  <a:lnTo>
                    <a:pt x="2262" y="894"/>
                  </a:lnTo>
                  <a:lnTo>
                    <a:pt x="2262" y="887"/>
                  </a:lnTo>
                  <a:lnTo>
                    <a:pt x="2260" y="882"/>
                  </a:lnTo>
                  <a:lnTo>
                    <a:pt x="2260" y="876"/>
                  </a:lnTo>
                  <a:lnTo>
                    <a:pt x="2258" y="871"/>
                  </a:lnTo>
                  <a:lnTo>
                    <a:pt x="2258" y="866"/>
                  </a:lnTo>
                  <a:lnTo>
                    <a:pt x="2258" y="859"/>
                  </a:lnTo>
                  <a:lnTo>
                    <a:pt x="2260" y="853"/>
                  </a:lnTo>
                  <a:lnTo>
                    <a:pt x="2262" y="846"/>
                  </a:lnTo>
                  <a:lnTo>
                    <a:pt x="2257" y="839"/>
                  </a:lnTo>
                  <a:lnTo>
                    <a:pt x="2250" y="829"/>
                  </a:lnTo>
                  <a:lnTo>
                    <a:pt x="2246" y="816"/>
                  </a:lnTo>
                  <a:lnTo>
                    <a:pt x="2243" y="804"/>
                  </a:lnTo>
                  <a:lnTo>
                    <a:pt x="2239" y="792"/>
                  </a:lnTo>
                  <a:lnTo>
                    <a:pt x="2237" y="777"/>
                  </a:lnTo>
                  <a:lnTo>
                    <a:pt x="2235" y="765"/>
                  </a:lnTo>
                  <a:lnTo>
                    <a:pt x="2235" y="754"/>
                  </a:lnTo>
                  <a:lnTo>
                    <a:pt x="2235" y="758"/>
                  </a:lnTo>
                  <a:lnTo>
                    <a:pt x="2234" y="761"/>
                  </a:lnTo>
                  <a:lnTo>
                    <a:pt x="2234" y="765"/>
                  </a:lnTo>
                  <a:lnTo>
                    <a:pt x="2232" y="769"/>
                  </a:lnTo>
                  <a:lnTo>
                    <a:pt x="2230" y="772"/>
                  </a:lnTo>
                  <a:lnTo>
                    <a:pt x="2228" y="776"/>
                  </a:lnTo>
                  <a:lnTo>
                    <a:pt x="2228" y="779"/>
                  </a:lnTo>
                  <a:lnTo>
                    <a:pt x="2228" y="781"/>
                  </a:lnTo>
                  <a:lnTo>
                    <a:pt x="2221" y="781"/>
                  </a:lnTo>
                  <a:lnTo>
                    <a:pt x="2216" y="781"/>
                  </a:lnTo>
                  <a:lnTo>
                    <a:pt x="2211" y="779"/>
                  </a:lnTo>
                  <a:lnTo>
                    <a:pt x="2207" y="776"/>
                  </a:lnTo>
                  <a:lnTo>
                    <a:pt x="2202" y="774"/>
                  </a:lnTo>
                  <a:lnTo>
                    <a:pt x="2198" y="770"/>
                  </a:lnTo>
                  <a:lnTo>
                    <a:pt x="2195" y="767"/>
                  </a:lnTo>
                  <a:lnTo>
                    <a:pt x="2193" y="763"/>
                  </a:lnTo>
                  <a:lnTo>
                    <a:pt x="2158" y="763"/>
                  </a:lnTo>
                  <a:lnTo>
                    <a:pt x="2158" y="760"/>
                  </a:lnTo>
                  <a:lnTo>
                    <a:pt x="2160" y="756"/>
                  </a:lnTo>
                  <a:lnTo>
                    <a:pt x="2161" y="753"/>
                  </a:lnTo>
                  <a:lnTo>
                    <a:pt x="2161" y="749"/>
                  </a:lnTo>
                  <a:lnTo>
                    <a:pt x="2163" y="746"/>
                  </a:lnTo>
                  <a:lnTo>
                    <a:pt x="2165" y="742"/>
                  </a:lnTo>
                  <a:lnTo>
                    <a:pt x="2167" y="739"/>
                  </a:lnTo>
                  <a:lnTo>
                    <a:pt x="2167" y="735"/>
                  </a:lnTo>
                  <a:lnTo>
                    <a:pt x="2161" y="737"/>
                  </a:lnTo>
                  <a:lnTo>
                    <a:pt x="2156" y="737"/>
                  </a:lnTo>
                  <a:lnTo>
                    <a:pt x="2152" y="737"/>
                  </a:lnTo>
                  <a:lnTo>
                    <a:pt x="2151" y="733"/>
                  </a:lnTo>
                  <a:lnTo>
                    <a:pt x="2149" y="730"/>
                  </a:lnTo>
                  <a:lnTo>
                    <a:pt x="2149" y="724"/>
                  </a:lnTo>
                  <a:lnTo>
                    <a:pt x="2149" y="721"/>
                  </a:lnTo>
                  <a:lnTo>
                    <a:pt x="2149" y="717"/>
                  </a:lnTo>
                  <a:lnTo>
                    <a:pt x="2114" y="754"/>
                  </a:lnTo>
                  <a:lnTo>
                    <a:pt x="2110" y="753"/>
                  </a:lnTo>
                  <a:lnTo>
                    <a:pt x="2105" y="751"/>
                  </a:lnTo>
                  <a:lnTo>
                    <a:pt x="2099" y="747"/>
                  </a:lnTo>
                  <a:lnTo>
                    <a:pt x="2092" y="744"/>
                  </a:lnTo>
                  <a:lnTo>
                    <a:pt x="2085" y="739"/>
                  </a:lnTo>
                  <a:lnTo>
                    <a:pt x="2080" y="735"/>
                  </a:lnTo>
                  <a:lnTo>
                    <a:pt x="2075" y="730"/>
                  </a:lnTo>
                  <a:lnTo>
                    <a:pt x="2071" y="726"/>
                  </a:lnTo>
                  <a:lnTo>
                    <a:pt x="2064" y="728"/>
                  </a:lnTo>
                  <a:lnTo>
                    <a:pt x="2057" y="728"/>
                  </a:lnTo>
                  <a:lnTo>
                    <a:pt x="2048" y="726"/>
                  </a:lnTo>
                  <a:lnTo>
                    <a:pt x="2041" y="724"/>
                  </a:lnTo>
                  <a:lnTo>
                    <a:pt x="2034" y="719"/>
                  </a:lnTo>
                  <a:lnTo>
                    <a:pt x="2027" y="716"/>
                  </a:lnTo>
                  <a:lnTo>
                    <a:pt x="2022" y="710"/>
                  </a:lnTo>
                  <a:lnTo>
                    <a:pt x="2018" y="707"/>
                  </a:lnTo>
                  <a:lnTo>
                    <a:pt x="2011" y="714"/>
                  </a:lnTo>
                  <a:lnTo>
                    <a:pt x="2002" y="717"/>
                  </a:lnTo>
                  <a:lnTo>
                    <a:pt x="1994" y="721"/>
                  </a:lnTo>
                  <a:lnTo>
                    <a:pt x="1983" y="723"/>
                  </a:lnTo>
                  <a:lnTo>
                    <a:pt x="1974" y="723"/>
                  </a:lnTo>
                  <a:lnTo>
                    <a:pt x="1963" y="723"/>
                  </a:lnTo>
                  <a:lnTo>
                    <a:pt x="1955" y="721"/>
                  </a:lnTo>
                  <a:lnTo>
                    <a:pt x="1948" y="717"/>
                  </a:lnTo>
                  <a:lnTo>
                    <a:pt x="1941" y="707"/>
                  </a:lnTo>
                  <a:lnTo>
                    <a:pt x="1937" y="700"/>
                  </a:lnTo>
                  <a:lnTo>
                    <a:pt x="1933" y="691"/>
                  </a:lnTo>
                  <a:lnTo>
                    <a:pt x="1928" y="682"/>
                  </a:lnTo>
                  <a:lnTo>
                    <a:pt x="1923" y="675"/>
                  </a:lnTo>
                  <a:lnTo>
                    <a:pt x="1918" y="670"/>
                  </a:lnTo>
                  <a:lnTo>
                    <a:pt x="1909" y="666"/>
                  </a:lnTo>
                  <a:lnTo>
                    <a:pt x="1905" y="666"/>
                  </a:lnTo>
                  <a:lnTo>
                    <a:pt x="1900" y="666"/>
                  </a:lnTo>
                  <a:lnTo>
                    <a:pt x="1895" y="668"/>
                  </a:lnTo>
                  <a:lnTo>
                    <a:pt x="1888" y="671"/>
                  </a:lnTo>
                  <a:lnTo>
                    <a:pt x="1898" y="680"/>
                  </a:lnTo>
                  <a:lnTo>
                    <a:pt x="1907" y="691"/>
                  </a:lnTo>
                  <a:lnTo>
                    <a:pt x="1916" y="700"/>
                  </a:lnTo>
                  <a:lnTo>
                    <a:pt x="1926" y="708"/>
                  </a:lnTo>
                  <a:lnTo>
                    <a:pt x="1935" y="719"/>
                  </a:lnTo>
                  <a:lnTo>
                    <a:pt x="1942" y="730"/>
                  </a:lnTo>
                  <a:lnTo>
                    <a:pt x="1951" y="740"/>
                  </a:lnTo>
                  <a:lnTo>
                    <a:pt x="1958" y="754"/>
                  </a:lnTo>
                  <a:lnTo>
                    <a:pt x="1963" y="753"/>
                  </a:lnTo>
                  <a:lnTo>
                    <a:pt x="1969" y="751"/>
                  </a:lnTo>
                  <a:lnTo>
                    <a:pt x="1974" y="749"/>
                  </a:lnTo>
                  <a:lnTo>
                    <a:pt x="1978" y="746"/>
                  </a:lnTo>
                  <a:lnTo>
                    <a:pt x="1983" y="744"/>
                  </a:lnTo>
                  <a:lnTo>
                    <a:pt x="1986" y="740"/>
                  </a:lnTo>
                  <a:lnTo>
                    <a:pt x="1990" y="739"/>
                  </a:lnTo>
                  <a:lnTo>
                    <a:pt x="1994" y="739"/>
                  </a:lnTo>
                  <a:lnTo>
                    <a:pt x="1997" y="7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1" name="Freeform 6"/>
            <p:cNvSpPr>
              <a:spLocks noEditPoints="1"/>
            </p:cNvSpPr>
            <p:nvPr/>
          </p:nvSpPr>
          <p:spPr bwMode="auto">
            <a:xfrm>
              <a:off x="1951038" y="1871663"/>
              <a:ext cx="2263775" cy="2763837"/>
            </a:xfrm>
            <a:custGeom>
              <a:avLst/>
              <a:gdLst>
                <a:gd name="T0" fmla="*/ 2147483647 w 1426"/>
                <a:gd name="T1" fmla="*/ 2147483647 h 1741"/>
                <a:gd name="T2" fmla="*/ 2147483647 w 1426"/>
                <a:gd name="T3" fmla="*/ 2147483647 h 1741"/>
                <a:gd name="T4" fmla="*/ 2147483647 w 1426"/>
                <a:gd name="T5" fmla="*/ 2147483647 h 1741"/>
                <a:gd name="T6" fmla="*/ 2147483647 w 1426"/>
                <a:gd name="T7" fmla="*/ 2147483647 h 1741"/>
                <a:gd name="T8" fmla="*/ 2147483647 w 1426"/>
                <a:gd name="T9" fmla="*/ 2147483647 h 1741"/>
                <a:gd name="T10" fmla="*/ 2147483647 w 1426"/>
                <a:gd name="T11" fmla="*/ 2147483647 h 1741"/>
                <a:gd name="T12" fmla="*/ 2147483647 w 1426"/>
                <a:gd name="T13" fmla="*/ 2147483647 h 1741"/>
                <a:gd name="T14" fmla="*/ 2147483647 w 1426"/>
                <a:gd name="T15" fmla="*/ 2147483647 h 1741"/>
                <a:gd name="T16" fmla="*/ 2147483647 w 1426"/>
                <a:gd name="T17" fmla="*/ 2147483647 h 1741"/>
                <a:gd name="T18" fmla="*/ 2147483647 w 1426"/>
                <a:gd name="T19" fmla="*/ 2147483647 h 1741"/>
                <a:gd name="T20" fmla="*/ 2147483647 w 1426"/>
                <a:gd name="T21" fmla="*/ 2147483647 h 1741"/>
                <a:gd name="T22" fmla="*/ 2147483647 w 1426"/>
                <a:gd name="T23" fmla="*/ 2147483647 h 1741"/>
                <a:gd name="T24" fmla="*/ 2147483647 w 1426"/>
                <a:gd name="T25" fmla="*/ 2147483647 h 1741"/>
                <a:gd name="T26" fmla="*/ 2147483647 w 1426"/>
                <a:gd name="T27" fmla="*/ 2147483647 h 1741"/>
                <a:gd name="T28" fmla="*/ 2147483647 w 1426"/>
                <a:gd name="T29" fmla="*/ 2147483647 h 1741"/>
                <a:gd name="T30" fmla="*/ 2147483647 w 1426"/>
                <a:gd name="T31" fmla="*/ 2147483647 h 1741"/>
                <a:gd name="T32" fmla="*/ 2147483647 w 1426"/>
                <a:gd name="T33" fmla="*/ 2147483647 h 1741"/>
                <a:gd name="T34" fmla="*/ 2147483647 w 1426"/>
                <a:gd name="T35" fmla="*/ 2147483647 h 1741"/>
                <a:gd name="T36" fmla="*/ 2147483647 w 1426"/>
                <a:gd name="T37" fmla="*/ 2147483647 h 1741"/>
                <a:gd name="T38" fmla="*/ 2147483647 w 1426"/>
                <a:gd name="T39" fmla="*/ 2147483647 h 1741"/>
                <a:gd name="T40" fmla="*/ 2147483647 w 1426"/>
                <a:gd name="T41" fmla="*/ 2147483647 h 1741"/>
                <a:gd name="T42" fmla="*/ 2147483647 w 1426"/>
                <a:gd name="T43" fmla="*/ 2147483647 h 1741"/>
                <a:gd name="T44" fmla="*/ 2147483647 w 1426"/>
                <a:gd name="T45" fmla="*/ 2147483647 h 1741"/>
                <a:gd name="T46" fmla="*/ 2147483647 w 1426"/>
                <a:gd name="T47" fmla="*/ 2147483647 h 1741"/>
                <a:gd name="T48" fmla="*/ 2147483647 w 1426"/>
                <a:gd name="T49" fmla="*/ 2147483647 h 1741"/>
                <a:gd name="T50" fmla="*/ 2147483647 w 1426"/>
                <a:gd name="T51" fmla="*/ 2147483647 h 1741"/>
                <a:gd name="T52" fmla="*/ 2147483647 w 1426"/>
                <a:gd name="T53" fmla="*/ 2147483647 h 1741"/>
                <a:gd name="T54" fmla="*/ 2147483647 w 1426"/>
                <a:gd name="T55" fmla="*/ 2147483647 h 1741"/>
                <a:gd name="T56" fmla="*/ 2147483647 w 1426"/>
                <a:gd name="T57" fmla="*/ 2147483647 h 1741"/>
                <a:gd name="T58" fmla="*/ 2147483647 w 1426"/>
                <a:gd name="T59" fmla="*/ 2147483647 h 1741"/>
                <a:gd name="T60" fmla="*/ 2147483647 w 1426"/>
                <a:gd name="T61" fmla="*/ 2147483647 h 1741"/>
                <a:gd name="T62" fmla="*/ 2147483647 w 1426"/>
                <a:gd name="T63" fmla="*/ 2147483647 h 1741"/>
                <a:gd name="T64" fmla="*/ 2147483647 w 1426"/>
                <a:gd name="T65" fmla="*/ 2147483647 h 1741"/>
                <a:gd name="T66" fmla="*/ 2147483647 w 1426"/>
                <a:gd name="T67" fmla="*/ 2147483647 h 1741"/>
                <a:gd name="T68" fmla="*/ 2147483647 w 1426"/>
                <a:gd name="T69" fmla="*/ 2147483647 h 1741"/>
                <a:gd name="T70" fmla="*/ 2147483647 w 1426"/>
                <a:gd name="T71" fmla="*/ 2147483647 h 1741"/>
                <a:gd name="T72" fmla="*/ 2147483647 w 1426"/>
                <a:gd name="T73" fmla="*/ 2147483647 h 1741"/>
                <a:gd name="T74" fmla="*/ 2147483647 w 1426"/>
                <a:gd name="T75" fmla="*/ 2147483647 h 1741"/>
                <a:gd name="T76" fmla="*/ 2147483647 w 1426"/>
                <a:gd name="T77" fmla="*/ 2147483647 h 1741"/>
                <a:gd name="T78" fmla="*/ 2147483647 w 1426"/>
                <a:gd name="T79" fmla="*/ 2147483647 h 1741"/>
                <a:gd name="T80" fmla="*/ 2147483647 w 1426"/>
                <a:gd name="T81" fmla="*/ 2147483647 h 1741"/>
                <a:gd name="T82" fmla="*/ 2147483647 w 1426"/>
                <a:gd name="T83" fmla="*/ 2147483647 h 1741"/>
                <a:gd name="T84" fmla="*/ 2147483647 w 1426"/>
                <a:gd name="T85" fmla="*/ 2147483647 h 1741"/>
                <a:gd name="T86" fmla="*/ 2147483647 w 1426"/>
                <a:gd name="T87" fmla="*/ 2147483647 h 1741"/>
                <a:gd name="T88" fmla="*/ 2147483647 w 1426"/>
                <a:gd name="T89" fmla="*/ 2147483647 h 1741"/>
                <a:gd name="T90" fmla="*/ 2147483647 w 1426"/>
                <a:gd name="T91" fmla="*/ 2147483647 h 1741"/>
                <a:gd name="T92" fmla="*/ 2147483647 w 1426"/>
                <a:gd name="T93" fmla="*/ 2147483647 h 1741"/>
                <a:gd name="T94" fmla="*/ 2147483647 w 1426"/>
                <a:gd name="T95" fmla="*/ 2147483647 h 1741"/>
                <a:gd name="T96" fmla="*/ 2147483647 w 1426"/>
                <a:gd name="T97" fmla="*/ 2147483647 h 1741"/>
                <a:gd name="T98" fmla="*/ 2147483647 w 1426"/>
                <a:gd name="T99" fmla="*/ 2147483647 h 1741"/>
                <a:gd name="T100" fmla="*/ 2147483647 w 1426"/>
                <a:gd name="T101" fmla="*/ 2147483647 h 1741"/>
                <a:gd name="T102" fmla="*/ 2147483647 w 1426"/>
                <a:gd name="T103" fmla="*/ 2147483647 h 1741"/>
                <a:gd name="T104" fmla="*/ 2147483647 w 1426"/>
                <a:gd name="T105" fmla="*/ 2147483647 h 1741"/>
                <a:gd name="T106" fmla="*/ 2147483647 w 1426"/>
                <a:gd name="T107" fmla="*/ 2147483647 h 1741"/>
                <a:gd name="T108" fmla="*/ 2147483647 w 1426"/>
                <a:gd name="T109" fmla="*/ 2147483647 h 1741"/>
                <a:gd name="T110" fmla="*/ 2147483647 w 1426"/>
                <a:gd name="T111" fmla="*/ 2147483647 h 1741"/>
                <a:gd name="T112" fmla="*/ 2147483647 w 1426"/>
                <a:gd name="T113" fmla="*/ 2147483647 h 1741"/>
                <a:gd name="T114" fmla="*/ 2147483647 w 1426"/>
                <a:gd name="T115" fmla="*/ 2147483647 h 1741"/>
                <a:gd name="T116" fmla="*/ 2147483647 w 1426"/>
                <a:gd name="T117" fmla="*/ 2147483647 h 1741"/>
                <a:gd name="T118" fmla="*/ 2147483647 w 1426"/>
                <a:gd name="T119" fmla="*/ 2147483647 h 1741"/>
                <a:gd name="T120" fmla="*/ 2147483647 w 1426"/>
                <a:gd name="T121" fmla="*/ 2147483647 h 1741"/>
                <a:gd name="T122" fmla="*/ 2147483647 w 1426"/>
                <a:gd name="T123" fmla="*/ 2147483647 h 17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6"/>
                <a:gd name="T187" fmla="*/ 0 h 1741"/>
                <a:gd name="T188" fmla="*/ 1426 w 1426"/>
                <a:gd name="T189" fmla="*/ 1741 h 17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6" h="1741">
                  <a:moveTo>
                    <a:pt x="1078" y="1741"/>
                  </a:moveTo>
                  <a:lnTo>
                    <a:pt x="1069" y="1735"/>
                  </a:lnTo>
                  <a:lnTo>
                    <a:pt x="1058" y="1730"/>
                  </a:lnTo>
                  <a:lnTo>
                    <a:pt x="1046" y="1723"/>
                  </a:lnTo>
                  <a:lnTo>
                    <a:pt x="1034" y="1714"/>
                  </a:lnTo>
                  <a:lnTo>
                    <a:pt x="1021" y="1705"/>
                  </a:lnTo>
                  <a:lnTo>
                    <a:pt x="1012" y="1696"/>
                  </a:lnTo>
                  <a:lnTo>
                    <a:pt x="1011" y="1691"/>
                  </a:lnTo>
                  <a:lnTo>
                    <a:pt x="1009" y="1686"/>
                  </a:lnTo>
                  <a:lnTo>
                    <a:pt x="1007" y="1680"/>
                  </a:lnTo>
                  <a:lnTo>
                    <a:pt x="1009" y="1675"/>
                  </a:lnTo>
                  <a:lnTo>
                    <a:pt x="1005" y="1675"/>
                  </a:lnTo>
                  <a:lnTo>
                    <a:pt x="1000" y="1672"/>
                  </a:lnTo>
                  <a:lnTo>
                    <a:pt x="997" y="1670"/>
                  </a:lnTo>
                  <a:lnTo>
                    <a:pt x="991" y="1666"/>
                  </a:lnTo>
                  <a:lnTo>
                    <a:pt x="986" y="1663"/>
                  </a:lnTo>
                  <a:lnTo>
                    <a:pt x="981" y="1659"/>
                  </a:lnTo>
                  <a:lnTo>
                    <a:pt x="977" y="1657"/>
                  </a:lnTo>
                  <a:lnTo>
                    <a:pt x="974" y="1656"/>
                  </a:lnTo>
                  <a:lnTo>
                    <a:pt x="974" y="1620"/>
                  </a:lnTo>
                  <a:lnTo>
                    <a:pt x="963" y="1606"/>
                  </a:lnTo>
                  <a:lnTo>
                    <a:pt x="956" y="1594"/>
                  </a:lnTo>
                  <a:lnTo>
                    <a:pt x="949" y="1578"/>
                  </a:lnTo>
                  <a:lnTo>
                    <a:pt x="944" y="1564"/>
                  </a:lnTo>
                  <a:lnTo>
                    <a:pt x="938" y="1532"/>
                  </a:lnTo>
                  <a:lnTo>
                    <a:pt x="935" y="1498"/>
                  </a:lnTo>
                  <a:lnTo>
                    <a:pt x="931" y="1465"/>
                  </a:lnTo>
                  <a:lnTo>
                    <a:pt x="924" y="1433"/>
                  </a:lnTo>
                  <a:lnTo>
                    <a:pt x="921" y="1419"/>
                  </a:lnTo>
                  <a:lnTo>
                    <a:pt x="914" y="1403"/>
                  </a:lnTo>
                  <a:lnTo>
                    <a:pt x="906" y="1391"/>
                  </a:lnTo>
                  <a:lnTo>
                    <a:pt x="896" y="1378"/>
                  </a:lnTo>
                  <a:lnTo>
                    <a:pt x="896" y="1368"/>
                  </a:lnTo>
                  <a:lnTo>
                    <a:pt x="898" y="1357"/>
                  </a:lnTo>
                  <a:lnTo>
                    <a:pt x="901" y="1346"/>
                  </a:lnTo>
                  <a:lnTo>
                    <a:pt x="905" y="1336"/>
                  </a:lnTo>
                  <a:lnTo>
                    <a:pt x="906" y="1325"/>
                  </a:lnTo>
                  <a:lnTo>
                    <a:pt x="910" y="1315"/>
                  </a:lnTo>
                  <a:lnTo>
                    <a:pt x="912" y="1304"/>
                  </a:lnTo>
                  <a:lnTo>
                    <a:pt x="912" y="1293"/>
                  </a:lnTo>
                  <a:lnTo>
                    <a:pt x="898" y="1292"/>
                  </a:lnTo>
                  <a:lnTo>
                    <a:pt x="882" y="1286"/>
                  </a:lnTo>
                  <a:lnTo>
                    <a:pt x="862" y="1278"/>
                  </a:lnTo>
                  <a:lnTo>
                    <a:pt x="845" y="1267"/>
                  </a:lnTo>
                  <a:lnTo>
                    <a:pt x="825" y="1255"/>
                  </a:lnTo>
                  <a:lnTo>
                    <a:pt x="809" y="1242"/>
                  </a:lnTo>
                  <a:lnTo>
                    <a:pt x="793" y="1230"/>
                  </a:lnTo>
                  <a:lnTo>
                    <a:pt x="783" y="1219"/>
                  </a:lnTo>
                  <a:lnTo>
                    <a:pt x="783" y="1182"/>
                  </a:lnTo>
                  <a:lnTo>
                    <a:pt x="776" y="1182"/>
                  </a:lnTo>
                  <a:lnTo>
                    <a:pt x="770" y="1180"/>
                  </a:lnTo>
                  <a:lnTo>
                    <a:pt x="765" y="1179"/>
                  </a:lnTo>
                  <a:lnTo>
                    <a:pt x="760" y="1177"/>
                  </a:lnTo>
                  <a:lnTo>
                    <a:pt x="755" y="1175"/>
                  </a:lnTo>
                  <a:lnTo>
                    <a:pt x="749" y="1175"/>
                  </a:lnTo>
                  <a:lnTo>
                    <a:pt x="744" y="1173"/>
                  </a:lnTo>
                  <a:lnTo>
                    <a:pt x="739" y="1173"/>
                  </a:lnTo>
                  <a:lnTo>
                    <a:pt x="735" y="1170"/>
                  </a:lnTo>
                  <a:lnTo>
                    <a:pt x="732" y="1164"/>
                  </a:lnTo>
                  <a:lnTo>
                    <a:pt x="728" y="1159"/>
                  </a:lnTo>
                  <a:lnTo>
                    <a:pt x="725" y="1154"/>
                  </a:lnTo>
                  <a:lnTo>
                    <a:pt x="719" y="1148"/>
                  </a:lnTo>
                  <a:lnTo>
                    <a:pt x="716" y="1143"/>
                  </a:lnTo>
                  <a:lnTo>
                    <a:pt x="710" y="1140"/>
                  </a:lnTo>
                  <a:lnTo>
                    <a:pt x="703" y="1136"/>
                  </a:lnTo>
                  <a:lnTo>
                    <a:pt x="705" y="1131"/>
                  </a:lnTo>
                  <a:lnTo>
                    <a:pt x="707" y="1126"/>
                  </a:lnTo>
                  <a:lnTo>
                    <a:pt x="710" y="1120"/>
                  </a:lnTo>
                  <a:lnTo>
                    <a:pt x="714" y="1113"/>
                  </a:lnTo>
                  <a:lnTo>
                    <a:pt x="717" y="1106"/>
                  </a:lnTo>
                  <a:lnTo>
                    <a:pt x="723" y="1099"/>
                  </a:lnTo>
                  <a:lnTo>
                    <a:pt x="726" y="1094"/>
                  </a:lnTo>
                  <a:lnTo>
                    <a:pt x="730" y="1088"/>
                  </a:lnTo>
                  <a:lnTo>
                    <a:pt x="730" y="1085"/>
                  </a:lnTo>
                  <a:lnTo>
                    <a:pt x="728" y="1083"/>
                  </a:lnTo>
                  <a:lnTo>
                    <a:pt x="726" y="1080"/>
                  </a:lnTo>
                  <a:lnTo>
                    <a:pt x="725" y="1076"/>
                  </a:lnTo>
                  <a:lnTo>
                    <a:pt x="725" y="1073"/>
                  </a:lnTo>
                  <a:lnTo>
                    <a:pt x="723" y="1069"/>
                  </a:lnTo>
                  <a:lnTo>
                    <a:pt x="721" y="1065"/>
                  </a:lnTo>
                  <a:lnTo>
                    <a:pt x="721" y="1062"/>
                  </a:lnTo>
                  <a:lnTo>
                    <a:pt x="728" y="1053"/>
                  </a:lnTo>
                  <a:lnTo>
                    <a:pt x="733" y="1044"/>
                  </a:lnTo>
                  <a:lnTo>
                    <a:pt x="740" y="1034"/>
                  </a:lnTo>
                  <a:lnTo>
                    <a:pt x="748" y="1025"/>
                  </a:lnTo>
                  <a:lnTo>
                    <a:pt x="753" y="1014"/>
                  </a:lnTo>
                  <a:lnTo>
                    <a:pt x="760" y="1004"/>
                  </a:lnTo>
                  <a:lnTo>
                    <a:pt x="767" y="995"/>
                  </a:lnTo>
                  <a:lnTo>
                    <a:pt x="772" y="986"/>
                  </a:lnTo>
                  <a:lnTo>
                    <a:pt x="756" y="968"/>
                  </a:lnTo>
                  <a:lnTo>
                    <a:pt x="756" y="951"/>
                  </a:lnTo>
                  <a:lnTo>
                    <a:pt x="783" y="922"/>
                  </a:lnTo>
                  <a:lnTo>
                    <a:pt x="790" y="924"/>
                  </a:lnTo>
                  <a:lnTo>
                    <a:pt x="799" y="926"/>
                  </a:lnTo>
                  <a:lnTo>
                    <a:pt x="808" y="924"/>
                  </a:lnTo>
                  <a:lnTo>
                    <a:pt x="816" y="922"/>
                  </a:lnTo>
                  <a:lnTo>
                    <a:pt x="827" y="919"/>
                  </a:lnTo>
                  <a:lnTo>
                    <a:pt x="836" y="915"/>
                  </a:lnTo>
                  <a:lnTo>
                    <a:pt x="845" y="910"/>
                  </a:lnTo>
                  <a:lnTo>
                    <a:pt x="852" y="903"/>
                  </a:lnTo>
                  <a:lnTo>
                    <a:pt x="859" y="906"/>
                  </a:lnTo>
                  <a:lnTo>
                    <a:pt x="864" y="910"/>
                  </a:lnTo>
                  <a:lnTo>
                    <a:pt x="871" y="912"/>
                  </a:lnTo>
                  <a:lnTo>
                    <a:pt x="878" y="913"/>
                  </a:lnTo>
                  <a:lnTo>
                    <a:pt x="883" y="915"/>
                  </a:lnTo>
                  <a:lnTo>
                    <a:pt x="891" y="917"/>
                  </a:lnTo>
                  <a:lnTo>
                    <a:pt x="898" y="919"/>
                  </a:lnTo>
                  <a:lnTo>
                    <a:pt x="903" y="922"/>
                  </a:lnTo>
                  <a:lnTo>
                    <a:pt x="906" y="921"/>
                  </a:lnTo>
                  <a:lnTo>
                    <a:pt x="910" y="921"/>
                  </a:lnTo>
                  <a:lnTo>
                    <a:pt x="914" y="919"/>
                  </a:lnTo>
                  <a:lnTo>
                    <a:pt x="917" y="917"/>
                  </a:lnTo>
                  <a:lnTo>
                    <a:pt x="921" y="915"/>
                  </a:lnTo>
                  <a:lnTo>
                    <a:pt x="924" y="913"/>
                  </a:lnTo>
                  <a:lnTo>
                    <a:pt x="928" y="913"/>
                  </a:lnTo>
                  <a:lnTo>
                    <a:pt x="929" y="913"/>
                  </a:lnTo>
                  <a:lnTo>
                    <a:pt x="938" y="931"/>
                  </a:lnTo>
                  <a:lnTo>
                    <a:pt x="942" y="931"/>
                  </a:lnTo>
                  <a:lnTo>
                    <a:pt x="945" y="929"/>
                  </a:lnTo>
                  <a:lnTo>
                    <a:pt x="949" y="928"/>
                  </a:lnTo>
                  <a:lnTo>
                    <a:pt x="952" y="926"/>
                  </a:lnTo>
                  <a:lnTo>
                    <a:pt x="954" y="924"/>
                  </a:lnTo>
                  <a:lnTo>
                    <a:pt x="958" y="922"/>
                  </a:lnTo>
                  <a:lnTo>
                    <a:pt x="961" y="922"/>
                  </a:lnTo>
                  <a:lnTo>
                    <a:pt x="965" y="922"/>
                  </a:lnTo>
                  <a:lnTo>
                    <a:pt x="972" y="926"/>
                  </a:lnTo>
                  <a:lnTo>
                    <a:pt x="981" y="929"/>
                  </a:lnTo>
                  <a:lnTo>
                    <a:pt x="989" y="933"/>
                  </a:lnTo>
                  <a:lnTo>
                    <a:pt x="998" y="936"/>
                  </a:lnTo>
                  <a:lnTo>
                    <a:pt x="1007" y="940"/>
                  </a:lnTo>
                  <a:lnTo>
                    <a:pt x="1014" y="944"/>
                  </a:lnTo>
                  <a:lnTo>
                    <a:pt x="1021" y="947"/>
                  </a:lnTo>
                  <a:lnTo>
                    <a:pt x="1025" y="951"/>
                  </a:lnTo>
                  <a:lnTo>
                    <a:pt x="1034" y="959"/>
                  </a:lnTo>
                  <a:lnTo>
                    <a:pt x="1034" y="977"/>
                  </a:lnTo>
                  <a:lnTo>
                    <a:pt x="1042" y="986"/>
                  </a:lnTo>
                  <a:lnTo>
                    <a:pt x="1048" y="989"/>
                  </a:lnTo>
                  <a:lnTo>
                    <a:pt x="1055" y="993"/>
                  </a:lnTo>
                  <a:lnTo>
                    <a:pt x="1062" y="995"/>
                  </a:lnTo>
                  <a:lnTo>
                    <a:pt x="1071" y="995"/>
                  </a:lnTo>
                  <a:lnTo>
                    <a:pt x="1080" y="997"/>
                  </a:lnTo>
                  <a:lnTo>
                    <a:pt x="1088" y="997"/>
                  </a:lnTo>
                  <a:lnTo>
                    <a:pt x="1095" y="997"/>
                  </a:lnTo>
                  <a:lnTo>
                    <a:pt x="1104" y="997"/>
                  </a:lnTo>
                  <a:lnTo>
                    <a:pt x="1110" y="1004"/>
                  </a:lnTo>
                  <a:lnTo>
                    <a:pt x="1115" y="1011"/>
                  </a:lnTo>
                  <a:lnTo>
                    <a:pt x="1120" y="1018"/>
                  </a:lnTo>
                  <a:lnTo>
                    <a:pt x="1124" y="1025"/>
                  </a:lnTo>
                  <a:lnTo>
                    <a:pt x="1127" y="1032"/>
                  </a:lnTo>
                  <a:lnTo>
                    <a:pt x="1131" y="1039"/>
                  </a:lnTo>
                  <a:lnTo>
                    <a:pt x="1134" y="1046"/>
                  </a:lnTo>
                  <a:lnTo>
                    <a:pt x="1138" y="1051"/>
                  </a:lnTo>
                  <a:lnTo>
                    <a:pt x="1122" y="1071"/>
                  </a:lnTo>
                  <a:lnTo>
                    <a:pt x="1138" y="1088"/>
                  </a:lnTo>
                  <a:lnTo>
                    <a:pt x="1141" y="1085"/>
                  </a:lnTo>
                  <a:lnTo>
                    <a:pt x="1148" y="1081"/>
                  </a:lnTo>
                  <a:lnTo>
                    <a:pt x="1154" y="1076"/>
                  </a:lnTo>
                  <a:lnTo>
                    <a:pt x="1161" y="1073"/>
                  </a:lnTo>
                  <a:lnTo>
                    <a:pt x="1168" y="1067"/>
                  </a:lnTo>
                  <a:lnTo>
                    <a:pt x="1177" y="1064"/>
                  </a:lnTo>
                  <a:lnTo>
                    <a:pt x="1184" y="1062"/>
                  </a:lnTo>
                  <a:lnTo>
                    <a:pt x="1191" y="1062"/>
                  </a:lnTo>
                  <a:lnTo>
                    <a:pt x="1200" y="1071"/>
                  </a:lnTo>
                  <a:lnTo>
                    <a:pt x="1210" y="1080"/>
                  </a:lnTo>
                  <a:lnTo>
                    <a:pt x="1221" y="1088"/>
                  </a:lnTo>
                  <a:lnTo>
                    <a:pt x="1231" y="1095"/>
                  </a:lnTo>
                  <a:lnTo>
                    <a:pt x="1244" y="1101"/>
                  </a:lnTo>
                  <a:lnTo>
                    <a:pt x="1256" y="1104"/>
                  </a:lnTo>
                  <a:lnTo>
                    <a:pt x="1270" y="1106"/>
                  </a:lnTo>
                  <a:lnTo>
                    <a:pt x="1286" y="1108"/>
                  </a:lnTo>
                  <a:lnTo>
                    <a:pt x="1293" y="1115"/>
                  </a:lnTo>
                  <a:lnTo>
                    <a:pt x="1302" y="1120"/>
                  </a:lnTo>
                  <a:lnTo>
                    <a:pt x="1313" y="1126"/>
                  </a:lnTo>
                  <a:lnTo>
                    <a:pt x="1321" y="1129"/>
                  </a:lnTo>
                  <a:lnTo>
                    <a:pt x="1332" y="1131"/>
                  </a:lnTo>
                  <a:lnTo>
                    <a:pt x="1344" y="1134"/>
                  </a:lnTo>
                  <a:lnTo>
                    <a:pt x="1355" y="1134"/>
                  </a:lnTo>
                  <a:lnTo>
                    <a:pt x="1364" y="1136"/>
                  </a:lnTo>
                  <a:lnTo>
                    <a:pt x="1364" y="1156"/>
                  </a:lnTo>
                  <a:lnTo>
                    <a:pt x="1364" y="1175"/>
                  </a:lnTo>
                  <a:lnTo>
                    <a:pt x="1362" y="1191"/>
                  </a:lnTo>
                  <a:lnTo>
                    <a:pt x="1359" y="1207"/>
                  </a:lnTo>
                  <a:lnTo>
                    <a:pt x="1352" y="1221"/>
                  </a:lnTo>
                  <a:lnTo>
                    <a:pt x="1343" y="1233"/>
                  </a:lnTo>
                  <a:lnTo>
                    <a:pt x="1330" y="1246"/>
                  </a:lnTo>
                  <a:lnTo>
                    <a:pt x="1313" y="1256"/>
                  </a:lnTo>
                  <a:lnTo>
                    <a:pt x="1316" y="1267"/>
                  </a:lnTo>
                  <a:lnTo>
                    <a:pt x="1318" y="1278"/>
                  </a:lnTo>
                  <a:lnTo>
                    <a:pt x="1320" y="1288"/>
                  </a:lnTo>
                  <a:lnTo>
                    <a:pt x="1318" y="1299"/>
                  </a:lnTo>
                  <a:lnTo>
                    <a:pt x="1316" y="1309"/>
                  </a:lnTo>
                  <a:lnTo>
                    <a:pt x="1313" y="1320"/>
                  </a:lnTo>
                  <a:lnTo>
                    <a:pt x="1309" y="1329"/>
                  </a:lnTo>
                  <a:lnTo>
                    <a:pt x="1302" y="1338"/>
                  </a:lnTo>
                  <a:lnTo>
                    <a:pt x="1297" y="1346"/>
                  </a:lnTo>
                  <a:lnTo>
                    <a:pt x="1290" y="1353"/>
                  </a:lnTo>
                  <a:lnTo>
                    <a:pt x="1281" y="1361"/>
                  </a:lnTo>
                  <a:lnTo>
                    <a:pt x="1272" y="1366"/>
                  </a:lnTo>
                  <a:lnTo>
                    <a:pt x="1263" y="1371"/>
                  </a:lnTo>
                  <a:lnTo>
                    <a:pt x="1254" y="1375"/>
                  </a:lnTo>
                  <a:lnTo>
                    <a:pt x="1244" y="1376"/>
                  </a:lnTo>
                  <a:lnTo>
                    <a:pt x="1235" y="1378"/>
                  </a:lnTo>
                  <a:lnTo>
                    <a:pt x="1235" y="1385"/>
                  </a:lnTo>
                  <a:lnTo>
                    <a:pt x="1235" y="1391"/>
                  </a:lnTo>
                  <a:lnTo>
                    <a:pt x="1237" y="1398"/>
                  </a:lnTo>
                  <a:lnTo>
                    <a:pt x="1238" y="1405"/>
                  </a:lnTo>
                  <a:lnTo>
                    <a:pt x="1240" y="1410"/>
                  </a:lnTo>
                  <a:lnTo>
                    <a:pt x="1242" y="1415"/>
                  </a:lnTo>
                  <a:lnTo>
                    <a:pt x="1242" y="1421"/>
                  </a:lnTo>
                  <a:lnTo>
                    <a:pt x="1242" y="1424"/>
                  </a:lnTo>
                  <a:lnTo>
                    <a:pt x="1242" y="1428"/>
                  </a:lnTo>
                  <a:lnTo>
                    <a:pt x="1242" y="1433"/>
                  </a:lnTo>
                  <a:lnTo>
                    <a:pt x="1240" y="1438"/>
                  </a:lnTo>
                  <a:lnTo>
                    <a:pt x="1238" y="1444"/>
                  </a:lnTo>
                  <a:lnTo>
                    <a:pt x="1237" y="1451"/>
                  </a:lnTo>
                  <a:lnTo>
                    <a:pt x="1235" y="1458"/>
                  </a:lnTo>
                  <a:lnTo>
                    <a:pt x="1235" y="1463"/>
                  </a:lnTo>
                  <a:lnTo>
                    <a:pt x="1235" y="1470"/>
                  </a:lnTo>
                  <a:lnTo>
                    <a:pt x="1217" y="1490"/>
                  </a:lnTo>
                  <a:lnTo>
                    <a:pt x="1208" y="1479"/>
                  </a:lnTo>
                  <a:lnTo>
                    <a:pt x="1203" y="1481"/>
                  </a:lnTo>
                  <a:lnTo>
                    <a:pt x="1200" y="1486"/>
                  </a:lnTo>
                  <a:lnTo>
                    <a:pt x="1193" y="1491"/>
                  </a:lnTo>
                  <a:lnTo>
                    <a:pt x="1187" y="1498"/>
                  </a:lnTo>
                  <a:lnTo>
                    <a:pt x="1182" y="1505"/>
                  </a:lnTo>
                  <a:lnTo>
                    <a:pt x="1177" y="1511"/>
                  </a:lnTo>
                  <a:lnTo>
                    <a:pt x="1175" y="1516"/>
                  </a:lnTo>
                  <a:lnTo>
                    <a:pt x="1173" y="1518"/>
                  </a:lnTo>
                  <a:lnTo>
                    <a:pt x="1166" y="1518"/>
                  </a:lnTo>
                  <a:lnTo>
                    <a:pt x="1161" y="1518"/>
                  </a:lnTo>
                  <a:lnTo>
                    <a:pt x="1154" y="1520"/>
                  </a:lnTo>
                  <a:lnTo>
                    <a:pt x="1148" y="1521"/>
                  </a:lnTo>
                  <a:lnTo>
                    <a:pt x="1143" y="1523"/>
                  </a:lnTo>
                  <a:lnTo>
                    <a:pt x="1138" y="1525"/>
                  </a:lnTo>
                  <a:lnTo>
                    <a:pt x="1133" y="1525"/>
                  </a:lnTo>
                  <a:lnTo>
                    <a:pt x="1129" y="1527"/>
                  </a:lnTo>
                  <a:lnTo>
                    <a:pt x="1129" y="1530"/>
                  </a:lnTo>
                  <a:lnTo>
                    <a:pt x="1131" y="1534"/>
                  </a:lnTo>
                  <a:lnTo>
                    <a:pt x="1133" y="1537"/>
                  </a:lnTo>
                  <a:lnTo>
                    <a:pt x="1134" y="1541"/>
                  </a:lnTo>
                  <a:lnTo>
                    <a:pt x="1136" y="1544"/>
                  </a:lnTo>
                  <a:lnTo>
                    <a:pt x="1136" y="1548"/>
                  </a:lnTo>
                  <a:lnTo>
                    <a:pt x="1138" y="1551"/>
                  </a:lnTo>
                  <a:lnTo>
                    <a:pt x="1138" y="1555"/>
                  </a:lnTo>
                  <a:lnTo>
                    <a:pt x="1131" y="1555"/>
                  </a:lnTo>
                  <a:lnTo>
                    <a:pt x="1124" y="1557"/>
                  </a:lnTo>
                  <a:lnTo>
                    <a:pt x="1117" y="1558"/>
                  </a:lnTo>
                  <a:lnTo>
                    <a:pt x="1108" y="1560"/>
                  </a:lnTo>
                  <a:lnTo>
                    <a:pt x="1099" y="1562"/>
                  </a:lnTo>
                  <a:lnTo>
                    <a:pt x="1092" y="1566"/>
                  </a:lnTo>
                  <a:lnTo>
                    <a:pt x="1085" y="1569"/>
                  </a:lnTo>
                  <a:lnTo>
                    <a:pt x="1078" y="1573"/>
                  </a:lnTo>
                  <a:lnTo>
                    <a:pt x="1081" y="1573"/>
                  </a:lnTo>
                  <a:lnTo>
                    <a:pt x="1085" y="1574"/>
                  </a:lnTo>
                  <a:lnTo>
                    <a:pt x="1087" y="1574"/>
                  </a:lnTo>
                  <a:lnTo>
                    <a:pt x="1090" y="1576"/>
                  </a:lnTo>
                  <a:lnTo>
                    <a:pt x="1094" y="1578"/>
                  </a:lnTo>
                  <a:lnTo>
                    <a:pt x="1097" y="1580"/>
                  </a:lnTo>
                  <a:lnTo>
                    <a:pt x="1101" y="1581"/>
                  </a:lnTo>
                  <a:lnTo>
                    <a:pt x="1104" y="1581"/>
                  </a:lnTo>
                  <a:lnTo>
                    <a:pt x="1087" y="1601"/>
                  </a:lnTo>
                  <a:lnTo>
                    <a:pt x="1088" y="1608"/>
                  </a:lnTo>
                  <a:lnTo>
                    <a:pt x="1090" y="1615"/>
                  </a:lnTo>
                  <a:lnTo>
                    <a:pt x="1090" y="1622"/>
                  </a:lnTo>
                  <a:lnTo>
                    <a:pt x="1088" y="1629"/>
                  </a:lnTo>
                  <a:lnTo>
                    <a:pt x="1088" y="1638"/>
                  </a:lnTo>
                  <a:lnTo>
                    <a:pt x="1087" y="1647"/>
                  </a:lnTo>
                  <a:lnTo>
                    <a:pt x="1087" y="1656"/>
                  </a:lnTo>
                  <a:lnTo>
                    <a:pt x="1087" y="1666"/>
                  </a:lnTo>
                  <a:lnTo>
                    <a:pt x="1104" y="1684"/>
                  </a:lnTo>
                  <a:lnTo>
                    <a:pt x="1104" y="1703"/>
                  </a:lnTo>
                  <a:lnTo>
                    <a:pt x="1087" y="1721"/>
                  </a:lnTo>
                  <a:lnTo>
                    <a:pt x="1087" y="1728"/>
                  </a:lnTo>
                  <a:lnTo>
                    <a:pt x="1087" y="1732"/>
                  </a:lnTo>
                  <a:lnTo>
                    <a:pt x="1088" y="1735"/>
                  </a:lnTo>
                  <a:lnTo>
                    <a:pt x="1088" y="1737"/>
                  </a:lnTo>
                  <a:lnTo>
                    <a:pt x="1088" y="1739"/>
                  </a:lnTo>
                  <a:lnTo>
                    <a:pt x="1087" y="1739"/>
                  </a:lnTo>
                  <a:lnTo>
                    <a:pt x="1083" y="1741"/>
                  </a:lnTo>
                  <a:lnTo>
                    <a:pt x="1078" y="1741"/>
                  </a:lnTo>
                  <a:close/>
                  <a:moveTo>
                    <a:pt x="783" y="922"/>
                  </a:moveTo>
                  <a:lnTo>
                    <a:pt x="756" y="951"/>
                  </a:lnTo>
                  <a:lnTo>
                    <a:pt x="748" y="942"/>
                  </a:lnTo>
                  <a:lnTo>
                    <a:pt x="737" y="933"/>
                  </a:lnTo>
                  <a:lnTo>
                    <a:pt x="726" y="926"/>
                  </a:lnTo>
                  <a:lnTo>
                    <a:pt x="714" y="919"/>
                  </a:lnTo>
                  <a:lnTo>
                    <a:pt x="687" y="905"/>
                  </a:lnTo>
                  <a:lnTo>
                    <a:pt x="659" y="892"/>
                  </a:lnTo>
                  <a:lnTo>
                    <a:pt x="631" y="880"/>
                  </a:lnTo>
                  <a:lnTo>
                    <a:pt x="603" y="868"/>
                  </a:lnTo>
                  <a:lnTo>
                    <a:pt x="578" y="857"/>
                  </a:lnTo>
                  <a:lnTo>
                    <a:pt x="557" y="846"/>
                  </a:lnTo>
                  <a:lnTo>
                    <a:pt x="550" y="850"/>
                  </a:lnTo>
                  <a:lnTo>
                    <a:pt x="541" y="852"/>
                  </a:lnTo>
                  <a:lnTo>
                    <a:pt x="534" y="853"/>
                  </a:lnTo>
                  <a:lnTo>
                    <a:pt x="525" y="855"/>
                  </a:lnTo>
                  <a:lnTo>
                    <a:pt x="518" y="855"/>
                  </a:lnTo>
                  <a:lnTo>
                    <a:pt x="509" y="857"/>
                  </a:lnTo>
                  <a:lnTo>
                    <a:pt x="502" y="857"/>
                  </a:lnTo>
                  <a:lnTo>
                    <a:pt x="495" y="857"/>
                  </a:lnTo>
                  <a:lnTo>
                    <a:pt x="442" y="800"/>
                  </a:lnTo>
                  <a:lnTo>
                    <a:pt x="442" y="744"/>
                  </a:lnTo>
                  <a:lnTo>
                    <a:pt x="435" y="733"/>
                  </a:lnTo>
                  <a:lnTo>
                    <a:pt x="428" y="723"/>
                  </a:lnTo>
                  <a:lnTo>
                    <a:pt x="423" y="710"/>
                  </a:lnTo>
                  <a:lnTo>
                    <a:pt x="417" y="698"/>
                  </a:lnTo>
                  <a:lnTo>
                    <a:pt x="414" y="684"/>
                  </a:lnTo>
                  <a:lnTo>
                    <a:pt x="410" y="670"/>
                  </a:lnTo>
                  <a:lnTo>
                    <a:pt x="405" y="657"/>
                  </a:lnTo>
                  <a:lnTo>
                    <a:pt x="400" y="643"/>
                  </a:lnTo>
                  <a:lnTo>
                    <a:pt x="396" y="648"/>
                  </a:lnTo>
                  <a:lnTo>
                    <a:pt x="394" y="654"/>
                  </a:lnTo>
                  <a:lnTo>
                    <a:pt x="393" y="657"/>
                  </a:lnTo>
                  <a:lnTo>
                    <a:pt x="393" y="661"/>
                  </a:lnTo>
                  <a:lnTo>
                    <a:pt x="393" y="664"/>
                  </a:lnTo>
                  <a:lnTo>
                    <a:pt x="394" y="668"/>
                  </a:lnTo>
                  <a:lnTo>
                    <a:pt x="396" y="673"/>
                  </a:lnTo>
                  <a:lnTo>
                    <a:pt x="400" y="680"/>
                  </a:lnTo>
                  <a:lnTo>
                    <a:pt x="382" y="698"/>
                  </a:lnTo>
                  <a:lnTo>
                    <a:pt x="382" y="707"/>
                  </a:lnTo>
                  <a:lnTo>
                    <a:pt x="382" y="716"/>
                  </a:lnTo>
                  <a:lnTo>
                    <a:pt x="382" y="726"/>
                  </a:lnTo>
                  <a:lnTo>
                    <a:pt x="384" y="737"/>
                  </a:lnTo>
                  <a:lnTo>
                    <a:pt x="385" y="746"/>
                  </a:lnTo>
                  <a:lnTo>
                    <a:pt x="389" y="753"/>
                  </a:lnTo>
                  <a:lnTo>
                    <a:pt x="391" y="754"/>
                  </a:lnTo>
                  <a:lnTo>
                    <a:pt x="394" y="754"/>
                  </a:lnTo>
                  <a:lnTo>
                    <a:pt x="396" y="754"/>
                  </a:lnTo>
                  <a:lnTo>
                    <a:pt x="400" y="754"/>
                  </a:lnTo>
                  <a:lnTo>
                    <a:pt x="396" y="754"/>
                  </a:lnTo>
                  <a:lnTo>
                    <a:pt x="393" y="756"/>
                  </a:lnTo>
                  <a:lnTo>
                    <a:pt x="389" y="758"/>
                  </a:lnTo>
                  <a:lnTo>
                    <a:pt x="385" y="758"/>
                  </a:lnTo>
                  <a:lnTo>
                    <a:pt x="384" y="760"/>
                  </a:lnTo>
                  <a:lnTo>
                    <a:pt x="380" y="761"/>
                  </a:lnTo>
                  <a:lnTo>
                    <a:pt x="377" y="763"/>
                  </a:lnTo>
                  <a:lnTo>
                    <a:pt x="373" y="763"/>
                  </a:lnTo>
                  <a:lnTo>
                    <a:pt x="375" y="758"/>
                  </a:lnTo>
                  <a:lnTo>
                    <a:pt x="373" y="753"/>
                  </a:lnTo>
                  <a:lnTo>
                    <a:pt x="371" y="749"/>
                  </a:lnTo>
                  <a:lnTo>
                    <a:pt x="368" y="744"/>
                  </a:lnTo>
                  <a:lnTo>
                    <a:pt x="363" y="740"/>
                  </a:lnTo>
                  <a:lnTo>
                    <a:pt x="359" y="737"/>
                  </a:lnTo>
                  <a:lnTo>
                    <a:pt x="357" y="731"/>
                  </a:lnTo>
                  <a:lnTo>
                    <a:pt x="355" y="726"/>
                  </a:lnTo>
                  <a:lnTo>
                    <a:pt x="355" y="707"/>
                  </a:lnTo>
                  <a:lnTo>
                    <a:pt x="373" y="689"/>
                  </a:lnTo>
                  <a:lnTo>
                    <a:pt x="355" y="671"/>
                  </a:lnTo>
                  <a:lnTo>
                    <a:pt x="355" y="668"/>
                  </a:lnTo>
                  <a:lnTo>
                    <a:pt x="357" y="663"/>
                  </a:lnTo>
                  <a:lnTo>
                    <a:pt x="357" y="659"/>
                  </a:lnTo>
                  <a:lnTo>
                    <a:pt x="359" y="657"/>
                  </a:lnTo>
                  <a:lnTo>
                    <a:pt x="361" y="654"/>
                  </a:lnTo>
                  <a:lnTo>
                    <a:pt x="363" y="650"/>
                  </a:lnTo>
                  <a:lnTo>
                    <a:pt x="364" y="647"/>
                  </a:lnTo>
                  <a:lnTo>
                    <a:pt x="364" y="643"/>
                  </a:lnTo>
                  <a:lnTo>
                    <a:pt x="361" y="638"/>
                  </a:lnTo>
                  <a:lnTo>
                    <a:pt x="355" y="634"/>
                  </a:lnTo>
                  <a:lnTo>
                    <a:pt x="348" y="629"/>
                  </a:lnTo>
                  <a:lnTo>
                    <a:pt x="343" y="625"/>
                  </a:lnTo>
                  <a:lnTo>
                    <a:pt x="336" y="620"/>
                  </a:lnTo>
                  <a:lnTo>
                    <a:pt x="331" y="617"/>
                  </a:lnTo>
                  <a:lnTo>
                    <a:pt x="325" y="615"/>
                  </a:lnTo>
                  <a:lnTo>
                    <a:pt x="320" y="615"/>
                  </a:lnTo>
                  <a:lnTo>
                    <a:pt x="338" y="578"/>
                  </a:lnTo>
                  <a:lnTo>
                    <a:pt x="338" y="574"/>
                  </a:lnTo>
                  <a:lnTo>
                    <a:pt x="338" y="571"/>
                  </a:lnTo>
                  <a:lnTo>
                    <a:pt x="336" y="567"/>
                  </a:lnTo>
                  <a:lnTo>
                    <a:pt x="334" y="564"/>
                  </a:lnTo>
                  <a:lnTo>
                    <a:pt x="332" y="560"/>
                  </a:lnTo>
                  <a:lnTo>
                    <a:pt x="331" y="556"/>
                  </a:lnTo>
                  <a:lnTo>
                    <a:pt x="331" y="553"/>
                  </a:lnTo>
                  <a:lnTo>
                    <a:pt x="329" y="549"/>
                  </a:lnTo>
                  <a:lnTo>
                    <a:pt x="341" y="542"/>
                  </a:lnTo>
                  <a:lnTo>
                    <a:pt x="354" y="534"/>
                  </a:lnTo>
                  <a:lnTo>
                    <a:pt x="363" y="523"/>
                  </a:lnTo>
                  <a:lnTo>
                    <a:pt x="371" y="514"/>
                  </a:lnTo>
                  <a:lnTo>
                    <a:pt x="387" y="491"/>
                  </a:lnTo>
                  <a:lnTo>
                    <a:pt x="401" y="468"/>
                  </a:lnTo>
                  <a:lnTo>
                    <a:pt x="414" y="443"/>
                  </a:lnTo>
                  <a:lnTo>
                    <a:pt x="428" y="419"/>
                  </a:lnTo>
                  <a:lnTo>
                    <a:pt x="442" y="396"/>
                  </a:lnTo>
                  <a:lnTo>
                    <a:pt x="460" y="373"/>
                  </a:lnTo>
                  <a:lnTo>
                    <a:pt x="461" y="366"/>
                  </a:lnTo>
                  <a:lnTo>
                    <a:pt x="461" y="357"/>
                  </a:lnTo>
                  <a:lnTo>
                    <a:pt x="463" y="350"/>
                  </a:lnTo>
                  <a:lnTo>
                    <a:pt x="465" y="341"/>
                  </a:lnTo>
                  <a:lnTo>
                    <a:pt x="467" y="332"/>
                  </a:lnTo>
                  <a:lnTo>
                    <a:pt x="467" y="323"/>
                  </a:lnTo>
                  <a:lnTo>
                    <a:pt x="468" y="314"/>
                  </a:lnTo>
                  <a:lnTo>
                    <a:pt x="468" y="307"/>
                  </a:lnTo>
                  <a:lnTo>
                    <a:pt x="461" y="307"/>
                  </a:lnTo>
                  <a:lnTo>
                    <a:pt x="454" y="309"/>
                  </a:lnTo>
                  <a:lnTo>
                    <a:pt x="447" y="311"/>
                  </a:lnTo>
                  <a:lnTo>
                    <a:pt x="438" y="313"/>
                  </a:lnTo>
                  <a:lnTo>
                    <a:pt x="430" y="314"/>
                  </a:lnTo>
                  <a:lnTo>
                    <a:pt x="423" y="316"/>
                  </a:lnTo>
                  <a:lnTo>
                    <a:pt x="415" y="316"/>
                  </a:lnTo>
                  <a:lnTo>
                    <a:pt x="408" y="318"/>
                  </a:lnTo>
                  <a:lnTo>
                    <a:pt x="408" y="314"/>
                  </a:lnTo>
                  <a:lnTo>
                    <a:pt x="407" y="311"/>
                  </a:lnTo>
                  <a:lnTo>
                    <a:pt x="405" y="307"/>
                  </a:lnTo>
                  <a:lnTo>
                    <a:pt x="403" y="304"/>
                  </a:lnTo>
                  <a:lnTo>
                    <a:pt x="401" y="300"/>
                  </a:lnTo>
                  <a:lnTo>
                    <a:pt x="401" y="297"/>
                  </a:lnTo>
                  <a:lnTo>
                    <a:pt x="400" y="293"/>
                  </a:lnTo>
                  <a:lnTo>
                    <a:pt x="400" y="290"/>
                  </a:lnTo>
                  <a:lnTo>
                    <a:pt x="396" y="288"/>
                  </a:lnTo>
                  <a:lnTo>
                    <a:pt x="393" y="288"/>
                  </a:lnTo>
                  <a:lnTo>
                    <a:pt x="389" y="286"/>
                  </a:lnTo>
                  <a:lnTo>
                    <a:pt x="385" y="284"/>
                  </a:lnTo>
                  <a:lnTo>
                    <a:pt x="384" y="283"/>
                  </a:lnTo>
                  <a:lnTo>
                    <a:pt x="380" y="281"/>
                  </a:lnTo>
                  <a:lnTo>
                    <a:pt x="377" y="281"/>
                  </a:lnTo>
                  <a:lnTo>
                    <a:pt x="373" y="281"/>
                  </a:lnTo>
                  <a:lnTo>
                    <a:pt x="355" y="281"/>
                  </a:lnTo>
                  <a:lnTo>
                    <a:pt x="348" y="283"/>
                  </a:lnTo>
                  <a:lnTo>
                    <a:pt x="343" y="286"/>
                  </a:lnTo>
                  <a:lnTo>
                    <a:pt x="338" y="290"/>
                  </a:lnTo>
                  <a:lnTo>
                    <a:pt x="332" y="293"/>
                  </a:lnTo>
                  <a:lnTo>
                    <a:pt x="329" y="297"/>
                  </a:lnTo>
                  <a:lnTo>
                    <a:pt x="327" y="300"/>
                  </a:lnTo>
                  <a:lnTo>
                    <a:pt x="327" y="304"/>
                  </a:lnTo>
                  <a:lnTo>
                    <a:pt x="329" y="307"/>
                  </a:lnTo>
                  <a:lnTo>
                    <a:pt x="311" y="290"/>
                  </a:lnTo>
                  <a:lnTo>
                    <a:pt x="304" y="295"/>
                  </a:lnTo>
                  <a:lnTo>
                    <a:pt x="295" y="302"/>
                  </a:lnTo>
                  <a:lnTo>
                    <a:pt x="287" y="306"/>
                  </a:lnTo>
                  <a:lnTo>
                    <a:pt x="276" y="311"/>
                  </a:lnTo>
                  <a:lnTo>
                    <a:pt x="265" y="313"/>
                  </a:lnTo>
                  <a:lnTo>
                    <a:pt x="255" y="316"/>
                  </a:lnTo>
                  <a:lnTo>
                    <a:pt x="244" y="316"/>
                  </a:lnTo>
                  <a:lnTo>
                    <a:pt x="234" y="318"/>
                  </a:lnTo>
                  <a:lnTo>
                    <a:pt x="232" y="323"/>
                  </a:lnTo>
                  <a:lnTo>
                    <a:pt x="228" y="329"/>
                  </a:lnTo>
                  <a:lnTo>
                    <a:pt x="221" y="334"/>
                  </a:lnTo>
                  <a:lnTo>
                    <a:pt x="212" y="337"/>
                  </a:lnTo>
                  <a:lnTo>
                    <a:pt x="204" y="341"/>
                  </a:lnTo>
                  <a:lnTo>
                    <a:pt x="193" y="343"/>
                  </a:lnTo>
                  <a:lnTo>
                    <a:pt x="182" y="344"/>
                  </a:lnTo>
                  <a:lnTo>
                    <a:pt x="174" y="344"/>
                  </a:lnTo>
                  <a:lnTo>
                    <a:pt x="156" y="364"/>
                  </a:lnTo>
                  <a:lnTo>
                    <a:pt x="154" y="360"/>
                  </a:lnTo>
                  <a:lnTo>
                    <a:pt x="154" y="357"/>
                  </a:lnTo>
                  <a:lnTo>
                    <a:pt x="152" y="353"/>
                  </a:lnTo>
                  <a:lnTo>
                    <a:pt x="151" y="350"/>
                  </a:lnTo>
                  <a:lnTo>
                    <a:pt x="149" y="346"/>
                  </a:lnTo>
                  <a:lnTo>
                    <a:pt x="147" y="343"/>
                  </a:lnTo>
                  <a:lnTo>
                    <a:pt x="147" y="339"/>
                  </a:lnTo>
                  <a:lnTo>
                    <a:pt x="147" y="336"/>
                  </a:lnTo>
                  <a:lnTo>
                    <a:pt x="182" y="336"/>
                  </a:lnTo>
                  <a:lnTo>
                    <a:pt x="216" y="298"/>
                  </a:lnTo>
                  <a:lnTo>
                    <a:pt x="212" y="298"/>
                  </a:lnTo>
                  <a:lnTo>
                    <a:pt x="211" y="300"/>
                  </a:lnTo>
                  <a:lnTo>
                    <a:pt x="207" y="302"/>
                  </a:lnTo>
                  <a:lnTo>
                    <a:pt x="204" y="304"/>
                  </a:lnTo>
                  <a:lnTo>
                    <a:pt x="200" y="306"/>
                  </a:lnTo>
                  <a:lnTo>
                    <a:pt x="196" y="306"/>
                  </a:lnTo>
                  <a:lnTo>
                    <a:pt x="193" y="307"/>
                  </a:lnTo>
                  <a:lnTo>
                    <a:pt x="191" y="307"/>
                  </a:lnTo>
                  <a:lnTo>
                    <a:pt x="188" y="307"/>
                  </a:lnTo>
                  <a:lnTo>
                    <a:pt x="184" y="306"/>
                  </a:lnTo>
                  <a:lnTo>
                    <a:pt x="181" y="306"/>
                  </a:lnTo>
                  <a:lnTo>
                    <a:pt x="177" y="304"/>
                  </a:lnTo>
                  <a:lnTo>
                    <a:pt x="174" y="302"/>
                  </a:lnTo>
                  <a:lnTo>
                    <a:pt x="170" y="300"/>
                  </a:lnTo>
                  <a:lnTo>
                    <a:pt x="168" y="298"/>
                  </a:lnTo>
                  <a:lnTo>
                    <a:pt x="165" y="298"/>
                  </a:lnTo>
                  <a:lnTo>
                    <a:pt x="174" y="288"/>
                  </a:lnTo>
                  <a:lnTo>
                    <a:pt x="184" y="281"/>
                  </a:lnTo>
                  <a:lnTo>
                    <a:pt x="195" y="274"/>
                  </a:lnTo>
                  <a:lnTo>
                    <a:pt x="205" y="268"/>
                  </a:lnTo>
                  <a:lnTo>
                    <a:pt x="216" y="265"/>
                  </a:lnTo>
                  <a:lnTo>
                    <a:pt x="227" y="263"/>
                  </a:lnTo>
                  <a:lnTo>
                    <a:pt x="239" y="261"/>
                  </a:lnTo>
                  <a:lnTo>
                    <a:pt x="251" y="261"/>
                  </a:lnTo>
                  <a:lnTo>
                    <a:pt x="253" y="258"/>
                  </a:lnTo>
                  <a:lnTo>
                    <a:pt x="257" y="254"/>
                  </a:lnTo>
                  <a:lnTo>
                    <a:pt x="258" y="251"/>
                  </a:lnTo>
                  <a:lnTo>
                    <a:pt x="258" y="247"/>
                  </a:lnTo>
                  <a:lnTo>
                    <a:pt x="260" y="244"/>
                  </a:lnTo>
                  <a:lnTo>
                    <a:pt x="260" y="240"/>
                  </a:lnTo>
                  <a:lnTo>
                    <a:pt x="260" y="237"/>
                  </a:lnTo>
                  <a:lnTo>
                    <a:pt x="260" y="233"/>
                  </a:lnTo>
                  <a:lnTo>
                    <a:pt x="264" y="231"/>
                  </a:lnTo>
                  <a:lnTo>
                    <a:pt x="267" y="230"/>
                  </a:lnTo>
                  <a:lnTo>
                    <a:pt x="272" y="228"/>
                  </a:lnTo>
                  <a:lnTo>
                    <a:pt x="278" y="224"/>
                  </a:lnTo>
                  <a:lnTo>
                    <a:pt x="283" y="221"/>
                  </a:lnTo>
                  <a:lnTo>
                    <a:pt x="287" y="217"/>
                  </a:lnTo>
                  <a:lnTo>
                    <a:pt x="292" y="215"/>
                  </a:lnTo>
                  <a:lnTo>
                    <a:pt x="295" y="215"/>
                  </a:lnTo>
                  <a:lnTo>
                    <a:pt x="299" y="215"/>
                  </a:lnTo>
                  <a:lnTo>
                    <a:pt x="301" y="215"/>
                  </a:lnTo>
                  <a:lnTo>
                    <a:pt x="304" y="217"/>
                  </a:lnTo>
                  <a:lnTo>
                    <a:pt x="308" y="219"/>
                  </a:lnTo>
                  <a:lnTo>
                    <a:pt x="311" y="221"/>
                  </a:lnTo>
                  <a:lnTo>
                    <a:pt x="315" y="222"/>
                  </a:lnTo>
                  <a:lnTo>
                    <a:pt x="317" y="222"/>
                  </a:lnTo>
                  <a:lnTo>
                    <a:pt x="320" y="224"/>
                  </a:lnTo>
                  <a:lnTo>
                    <a:pt x="324" y="221"/>
                  </a:lnTo>
                  <a:lnTo>
                    <a:pt x="329" y="215"/>
                  </a:lnTo>
                  <a:lnTo>
                    <a:pt x="332" y="210"/>
                  </a:lnTo>
                  <a:lnTo>
                    <a:pt x="338" y="205"/>
                  </a:lnTo>
                  <a:lnTo>
                    <a:pt x="341" y="198"/>
                  </a:lnTo>
                  <a:lnTo>
                    <a:pt x="345" y="191"/>
                  </a:lnTo>
                  <a:lnTo>
                    <a:pt x="347" y="184"/>
                  </a:lnTo>
                  <a:lnTo>
                    <a:pt x="347" y="177"/>
                  </a:lnTo>
                  <a:lnTo>
                    <a:pt x="364" y="196"/>
                  </a:lnTo>
                  <a:lnTo>
                    <a:pt x="368" y="196"/>
                  </a:lnTo>
                  <a:lnTo>
                    <a:pt x="373" y="192"/>
                  </a:lnTo>
                  <a:lnTo>
                    <a:pt x="380" y="191"/>
                  </a:lnTo>
                  <a:lnTo>
                    <a:pt x="385" y="187"/>
                  </a:lnTo>
                  <a:lnTo>
                    <a:pt x="393" y="184"/>
                  </a:lnTo>
                  <a:lnTo>
                    <a:pt x="400" y="180"/>
                  </a:lnTo>
                  <a:lnTo>
                    <a:pt x="405" y="178"/>
                  </a:lnTo>
                  <a:lnTo>
                    <a:pt x="408" y="177"/>
                  </a:lnTo>
                  <a:lnTo>
                    <a:pt x="424" y="196"/>
                  </a:lnTo>
                  <a:lnTo>
                    <a:pt x="431" y="194"/>
                  </a:lnTo>
                  <a:lnTo>
                    <a:pt x="435" y="192"/>
                  </a:lnTo>
                  <a:lnTo>
                    <a:pt x="437" y="191"/>
                  </a:lnTo>
                  <a:lnTo>
                    <a:pt x="438" y="191"/>
                  </a:lnTo>
                  <a:lnTo>
                    <a:pt x="440" y="191"/>
                  </a:lnTo>
                  <a:lnTo>
                    <a:pt x="442" y="191"/>
                  </a:lnTo>
                  <a:lnTo>
                    <a:pt x="446" y="189"/>
                  </a:lnTo>
                  <a:lnTo>
                    <a:pt x="451" y="187"/>
                  </a:lnTo>
                  <a:lnTo>
                    <a:pt x="456" y="187"/>
                  </a:lnTo>
                  <a:lnTo>
                    <a:pt x="460" y="189"/>
                  </a:lnTo>
                  <a:lnTo>
                    <a:pt x="463" y="192"/>
                  </a:lnTo>
                  <a:lnTo>
                    <a:pt x="468" y="196"/>
                  </a:lnTo>
                  <a:lnTo>
                    <a:pt x="472" y="200"/>
                  </a:lnTo>
                  <a:lnTo>
                    <a:pt x="476" y="203"/>
                  </a:lnTo>
                  <a:lnTo>
                    <a:pt x="477" y="205"/>
                  </a:lnTo>
                  <a:lnTo>
                    <a:pt x="486" y="201"/>
                  </a:lnTo>
                  <a:lnTo>
                    <a:pt x="495" y="198"/>
                  </a:lnTo>
                  <a:lnTo>
                    <a:pt x="506" y="192"/>
                  </a:lnTo>
                  <a:lnTo>
                    <a:pt x="518" y="187"/>
                  </a:lnTo>
                  <a:lnTo>
                    <a:pt x="530" y="184"/>
                  </a:lnTo>
                  <a:lnTo>
                    <a:pt x="543" y="180"/>
                  </a:lnTo>
                  <a:lnTo>
                    <a:pt x="555" y="178"/>
                  </a:lnTo>
                  <a:lnTo>
                    <a:pt x="566" y="177"/>
                  </a:lnTo>
                  <a:lnTo>
                    <a:pt x="592" y="205"/>
                  </a:lnTo>
                  <a:lnTo>
                    <a:pt x="596" y="207"/>
                  </a:lnTo>
                  <a:lnTo>
                    <a:pt x="604" y="207"/>
                  </a:lnTo>
                  <a:lnTo>
                    <a:pt x="613" y="208"/>
                  </a:lnTo>
                  <a:lnTo>
                    <a:pt x="622" y="208"/>
                  </a:lnTo>
                  <a:lnTo>
                    <a:pt x="631" y="207"/>
                  </a:lnTo>
                  <a:lnTo>
                    <a:pt x="636" y="205"/>
                  </a:lnTo>
                  <a:lnTo>
                    <a:pt x="638" y="205"/>
                  </a:lnTo>
                  <a:lnTo>
                    <a:pt x="638" y="201"/>
                  </a:lnTo>
                  <a:lnTo>
                    <a:pt x="636" y="200"/>
                  </a:lnTo>
                  <a:lnTo>
                    <a:pt x="634" y="196"/>
                  </a:lnTo>
                  <a:lnTo>
                    <a:pt x="638" y="196"/>
                  </a:lnTo>
                  <a:lnTo>
                    <a:pt x="642" y="196"/>
                  </a:lnTo>
                  <a:lnTo>
                    <a:pt x="645" y="196"/>
                  </a:lnTo>
                  <a:lnTo>
                    <a:pt x="647" y="194"/>
                  </a:lnTo>
                  <a:lnTo>
                    <a:pt x="650" y="194"/>
                  </a:lnTo>
                  <a:lnTo>
                    <a:pt x="654" y="192"/>
                  </a:lnTo>
                  <a:lnTo>
                    <a:pt x="657" y="189"/>
                  </a:lnTo>
                  <a:lnTo>
                    <a:pt x="661" y="187"/>
                  </a:lnTo>
                  <a:lnTo>
                    <a:pt x="712" y="187"/>
                  </a:lnTo>
                  <a:lnTo>
                    <a:pt x="730" y="205"/>
                  </a:lnTo>
                  <a:lnTo>
                    <a:pt x="765" y="205"/>
                  </a:lnTo>
                  <a:lnTo>
                    <a:pt x="756" y="212"/>
                  </a:lnTo>
                  <a:lnTo>
                    <a:pt x="748" y="221"/>
                  </a:lnTo>
                  <a:lnTo>
                    <a:pt x="737" y="228"/>
                  </a:lnTo>
                  <a:lnTo>
                    <a:pt x="725" y="235"/>
                  </a:lnTo>
                  <a:lnTo>
                    <a:pt x="710" y="242"/>
                  </a:lnTo>
                  <a:lnTo>
                    <a:pt x="696" y="247"/>
                  </a:lnTo>
                  <a:lnTo>
                    <a:pt x="682" y="251"/>
                  </a:lnTo>
                  <a:lnTo>
                    <a:pt x="670" y="253"/>
                  </a:lnTo>
                  <a:lnTo>
                    <a:pt x="673" y="253"/>
                  </a:lnTo>
                  <a:lnTo>
                    <a:pt x="677" y="253"/>
                  </a:lnTo>
                  <a:lnTo>
                    <a:pt x="682" y="254"/>
                  </a:lnTo>
                  <a:lnTo>
                    <a:pt x="687" y="256"/>
                  </a:lnTo>
                  <a:lnTo>
                    <a:pt x="693" y="258"/>
                  </a:lnTo>
                  <a:lnTo>
                    <a:pt x="700" y="260"/>
                  </a:lnTo>
                  <a:lnTo>
                    <a:pt x="705" y="261"/>
                  </a:lnTo>
                  <a:lnTo>
                    <a:pt x="712" y="261"/>
                  </a:lnTo>
                  <a:lnTo>
                    <a:pt x="719" y="254"/>
                  </a:lnTo>
                  <a:lnTo>
                    <a:pt x="728" y="247"/>
                  </a:lnTo>
                  <a:lnTo>
                    <a:pt x="737" y="240"/>
                  </a:lnTo>
                  <a:lnTo>
                    <a:pt x="748" y="233"/>
                  </a:lnTo>
                  <a:lnTo>
                    <a:pt x="756" y="226"/>
                  </a:lnTo>
                  <a:lnTo>
                    <a:pt x="767" y="219"/>
                  </a:lnTo>
                  <a:lnTo>
                    <a:pt x="776" y="212"/>
                  </a:lnTo>
                  <a:lnTo>
                    <a:pt x="783" y="205"/>
                  </a:lnTo>
                  <a:lnTo>
                    <a:pt x="800" y="224"/>
                  </a:lnTo>
                  <a:lnTo>
                    <a:pt x="806" y="222"/>
                  </a:lnTo>
                  <a:lnTo>
                    <a:pt x="813" y="222"/>
                  </a:lnTo>
                  <a:lnTo>
                    <a:pt x="822" y="222"/>
                  </a:lnTo>
                  <a:lnTo>
                    <a:pt x="831" y="221"/>
                  </a:lnTo>
                  <a:lnTo>
                    <a:pt x="839" y="222"/>
                  </a:lnTo>
                  <a:lnTo>
                    <a:pt x="845" y="224"/>
                  </a:lnTo>
                  <a:lnTo>
                    <a:pt x="846" y="226"/>
                  </a:lnTo>
                  <a:lnTo>
                    <a:pt x="846" y="228"/>
                  </a:lnTo>
                  <a:lnTo>
                    <a:pt x="846" y="230"/>
                  </a:lnTo>
                  <a:lnTo>
                    <a:pt x="843" y="233"/>
                  </a:lnTo>
                  <a:lnTo>
                    <a:pt x="861" y="215"/>
                  </a:lnTo>
                  <a:lnTo>
                    <a:pt x="871" y="215"/>
                  </a:lnTo>
                  <a:lnTo>
                    <a:pt x="880" y="215"/>
                  </a:lnTo>
                  <a:lnTo>
                    <a:pt x="891" y="217"/>
                  </a:lnTo>
                  <a:lnTo>
                    <a:pt x="899" y="219"/>
                  </a:lnTo>
                  <a:lnTo>
                    <a:pt x="908" y="219"/>
                  </a:lnTo>
                  <a:lnTo>
                    <a:pt x="915" y="219"/>
                  </a:lnTo>
                  <a:lnTo>
                    <a:pt x="924" y="217"/>
                  </a:lnTo>
                  <a:lnTo>
                    <a:pt x="931" y="215"/>
                  </a:lnTo>
                  <a:lnTo>
                    <a:pt x="926" y="221"/>
                  </a:lnTo>
                  <a:lnTo>
                    <a:pt x="926" y="224"/>
                  </a:lnTo>
                  <a:lnTo>
                    <a:pt x="929" y="226"/>
                  </a:lnTo>
                  <a:lnTo>
                    <a:pt x="933" y="226"/>
                  </a:lnTo>
                  <a:lnTo>
                    <a:pt x="940" y="226"/>
                  </a:lnTo>
                  <a:lnTo>
                    <a:pt x="947" y="224"/>
                  </a:lnTo>
                  <a:lnTo>
                    <a:pt x="952" y="224"/>
                  </a:lnTo>
                  <a:lnTo>
                    <a:pt x="956" y="224"/>
                  </a:lnTo>
                  <a:lnTo>
                    <a:pt x="974" y="242"/>
                  </a:lnTo>
                  <a:lnTo>
                    <a:pt x="977" y="242"/>
                  </a:lnTo>
                  <a:lnTo>
                    <a:pt x="981" y="240"/>
                  </a:lnTo>
                  <a:lnTo>
                    <a:pt x="984" y="240"/>
                  </a:lnTo>
                  <a:lnTo>
                    <a:pt x="986" y="238"/>
                  </a:lnTo>
                  <a:lnTo>
                    <a:pt x="989" y="237"/>
                  </a:lnTo>
                  <a:lnTo>
                    <a:pt x="993" y="235"/>
                  </a:lnTo>
                  <a:lnTo>
                    <a:pt x="997" y="233"/>
                  </a:lnTo>
                  <a:lnTo>
                    <a:pt x="1000" y="233"/>
                  </a:lnTo>
                  <a:lnTo>
                    <a:pt x="998" y="228"/>
                  </a:lnTo>
                  <a:lnTo>
                    <a:pt x="998" y="222"/>
                  </a:lnTo>
                  <a:lnTo>
                    <a:pt x="1000" y="219"/>
                  </a:lnTo>
                  <a:lnTo>
                    <a:pt x="1002" y="215"/>
                  </a:lnTo>
                  <a:lnTo>
                    <a:pt x="1005" y="214"/>
                  </a:lnTo>
                  <a:lnTo>
                    <a:pt x="1011" y="212"/>
                  </a:lnTo>
                  <a:lnTo>
                    <a:pt x="1014" y="208"/>
                  </a:lnTo>
                  <a:lnTo>
                    <a:pt x="1018" y="205"/>
                  </a:lnTo>
                  <a:lnTo>
                    <a:pt x="1016" y="196"/>
                  </a:lnTo>
                  <a:lnTo>
                    <a:pt x="1014" y="187"/>
                  </a:lnTo>
                  <a:lnTo>
                    <a:pt x="1009" y="180"/>
                  </a:lnTo>
                  <a:lnTo>
                    <a:pt x="1005" y="173"/>
                  </a:lnTo>
                  <a:lnTo>
                    <a:pt x="1002" y="166"/>
                  </a:lnTo>
                  <a:lnTo>
                    <a:pt x="998" y="159"/>
                  </a:lnTo>
                  <a:lnTo>
                    <a:pt x="998" y="150"/>
                  </a:lnTo>
                  <a:lnTo>
                    <a:pt x="1000" y="139"/>
                  </a:lnTo>
                  <a:lnTo>
                    <a:pt x="1007" y="148"/>
                  </a:lnTo>
                  <a:lnTo>
                    <a:pt x="1014" y="155"/>
                  </a:lnTo>
                  <a:lnTo>
                    <a:pt x="1021" y="164"/>
                  </a:lnTo>
                  <a:lnTo>
                    <a:pt x="1030" y="175"/>
                  </a:lnTo>
                  <a:lnTo>
                    <a:pt x="1037" y="184"/>
                  </a:lnTo>
                  <a:lnTo>
                    <a:pt x="1042" y="194"/>
                  </a:lnTo>
                  <a:lnTo>
                    <a:pt x="1048" y="205"/>
                  </a:lnTo>
                  <a:lnTo>
                    <a:pt x="1051" y="215"/>
                  </a:lnTo>
                  <a:lnTo>
                    <a:pt x="1058" y="214"/>
                  </a:lnTo>
                  <a:lnTo>
                    <a:pt x="1067" y="212"/>
                  </a:lnTo>
                  <a:lnTo>
                    <a:pt x="1074" y="208"/>
                  </a:lnTo>
                  <a:lnTo>
                    <a:pt x="1081" y="205"/>
                  </a:lnTo>
                  <a:lnTo>
                    <a:pt x="1088" y="201"/>
                  </a:lnTo>
                  <a:lnTo>
                    <a:pt x="1095" y="200"/>
                  </a:lnTo>
                  <a:lnTo>
                    <a:pt x="1101" y="198"/>
                  </a:lnTo>
                  <a:lnTo>
                    <a:pt x="1104" y="196"/>
                  </a:lnTo>
                  <a:lnTo>
                    <a:pt x="1122" y="215"/>
                  </a:lnTo>
                  <a:lnTo>
                    <a:pt x="1095" y="242"/>
                  </a:lnTo>
                  <a:lnTo>
                    <a:pt x="1087" y="240"/>
                  </a:lnTo>
                  <a:lnTo>
                    <a:pt x="1076" y="238"/>
                  </a:lnTo>
                  <a:lnTo>
                    <a:pt x="1067" y="238"/>
                  </a:lnTo>
                  <a:lnTo>
                    <a:pt x="1057" y="240"/>
                  </a:lnTo>
                  <a:lnTo>
                    <a:pt x="1048" y="242"/>
                  </a:lnTo>
                  <a:lnTo>
                    <a:pt x="1037" y="245"/>
                  </a:lnTo>
                  <a:lnTo>
                    <a:pt x="1028" y="249"/>
                  </a:lnTo>
                  <a:lnTo>
                    <a:pt x="1018" y="253"/>
                  </a:lnTo>
                  <a:lnTo>
                    <a:pt x="1012" y="249"/>
                  </a:lnTo>
                  <a:lnTo>
                    <a:pt x="1007" y="247"/>
                  </a:lnTo>
                  <a:lnTo>
                    <a:pt x="1004" y="245"/>
                  </a:lnTo>
                  <a:lnTo>
                    <a:pt x="1000" y="245"/>
                  </a:lnTo>
                  <a:lnTo>
                    <a:pt x="997" y="245"/>
                  </a:lnTo>
                  <a:lnTo>
                    <a:pt x="993" y="247"/>
                  </a:lnTo>
                  <a:lnTo>
                    <a:pt x="988" y="249"/>
                  </a:lnTo>
                  <a:lnTo>
                    <a:pt x="982" y="253"/>
                  </a:lnTo>
                  <a:lnTo>
                    <a:pt x="986" y="253"/>
                  </a:lnTo>
                  <a:lnTo>
                    <a:pt x="991" y="253"/>
                  </a:lnTo>
                  <a:lnTo>
                    <a:pt x="995" y="254"/>
                  </a:lnTo>
                  <a:lnTo>
                    <a:pt x="1002" y="256"/>
                  </a:lnTo>
                  <a:lnTo>
                    <a:pt x="1007" y="258"/>
                  </a:lnTo>
                  <a:lnTo>
                    <a:pt x="1014" y="260"/>
                  </a:lnTo>
                  <a:lnTo>
                    <a:pt x="1019" y="261"/>
                  </a:lnTo>
                  <a:lnTo>
                    <a:pt x="1027" y="261"/>
                  </a:lnTo>
                  <a:lnTo>
                    <a:pt x="1019" y="261"/>
                  </a:lnTo>
                  <a:lnTo>
                    <a:pt x="1012" y="263"/>
                  </a:lnTo>
                  <a:lnTo>
                    <a:pt x="1004" y="265"/>
                  </a:lnTo>
                  <a:lnTo>
                    <a:pt x="995" y="265"/>
                  </a:lnTo>
                  <a:lnTo>
                    <a:pt x="986" y="267"/>
                  </a:lnTo>
                  <a:lnTo>
                    <a:pt x="975" y="268"/>
                  </a:lnTo>
                  <a:lnTo>
                    <a:pt x="967" y="270"/>
                  </a:lnTo>
                  <a:lnTo>
                    <a:pt x="956" y="270"/>
                  </a:lnTo>
                  <a:lnTo>
                    <a:pt x="954" y="274"/>
                  </a:lnTo>
                  <a:lnTo>
                    <a:pt x="951" y="279"/>
                  </a:lnTo>
                  <a:lnTo>
                    <a:pt x="949" y="284"/>
                  </a:lnTo>
                  <a:lnTo>
                    <a:pt x="947" y="290"/>
                  </a:lnTo>
                  <a:lnTo>
                    <a:pt x="945" y="295"/>
                  </a:lnTo>
                  <a:lnTo>
                    <a:pt x="944" y="298"/>
                  </a:lnTo>
                  <a:lnTo>
                    <a:pt x="942" y="304"/>
                  </a:lnTo>
                  <a:lnTo>
                    <a:pt x="938" y="307"/>
                  </a:lnTo>
                  <a:lnTo>
                    <a:pt x="931" y="318"/>
                  </a:lnTo>
                  <a:lnTo>
                    <a:pt x="928" y="320"/>
                  </a:lnTo>
                  <a:lnTo>
                    <a:pt x="922" y="323"/>
                  </a:lnTo>
                  <a:lnTo>
                    <a:pt x="917" y="325"/>
                  </a:lnTo>
                  <a:lnTo>
                    <a:pt x="914" y="327"/>
                  </a:lnTo>
                  <a:lnTo>
                    <a:pt x="908" y="329"/>
                  </a:lnTo>
                  <a:lnTo>
                    <a:pt x="903" y="330"/>
                  </a:lnTo>
                  <a:lnTo>
                    <a:pt x="899" y="332"/>
                  </a:lnTo>
                  <a:lnTo>
                    <a:pt x="896" y="336"/>
                  </a:lnTo>
                  <a:lnTo>
                    <a:pt x="901" y="344"/>
                  </a:lnTo>
                  <a:lnTo>
                    <a:pt x="910" y="357"/>
                  </a:lnTo>
                  <a:lnTo>
                    <a:pt x="922" y="371"/>
                  </a:lnTo>
                  <a:lnTo>
                    <a:pt x="936" y="387"/>
                  </a:lnTo>
                  <a:lnTo>
                    <a:pt x="951" y="403"/>
                  </a:lnTo>
                  <a:lnTo>
                    <a:pt x="963" y="417"/>
                  </a:lnTo>
                  <a:lnTo>
                    <a:pt x="974" y="429"/>
                  </a:lnTo>
                  <a:lnTo>
                    <a:pt x="982" y="438"/>
                  </a:lnTo>
                  <a:lnTo>
                    <a:pt x="988" y="427"/>
                  </a:lnTo>
                  <a:lnTo>
                    <a:pt x="995" y="417"/>
                  </a:lnTo>
                  <a:lnTo>
                    <a:pt x="1005" y="405"/>
                  </a:lnTo>
                  <a:lnTo>
                    <a:pt x="1014" y="396"/>
                  </a:lnTo>
                  <a:lnTo>
                    <a:pt x="1023" y="387"/>
                  </a:lnTo>
                  <a:lnTo>
                    <a:pt x="1028" y="380"/>
                  </a:lnTo>
                  <a:lnTo>
                    <a:pt x="1030" y="376"/>
                  </a:lnTo>
                  <a:lnTo>
                    <a:pt x="1030" y="374"/>
                  </a:lnTo>
                  <a:lnTo>
                    <a:pt x="1028" y="373"/>
                  </a:lnTo>
                  <a:lnTo>
                    <a:pt x="1027" y="373"/>
                  </a:lnTo>
                  <a:lnTo>
                    <a:pt x="1030" y="373"/>
                  </a:lnTo>
                  <a:lnTo>
                    <a:pt x="1034" y="369"/>
                  </a:lnTo>
                  <a:lnTo>
                    <a:pt x="1039" y="367"/>
                  </a:lnTo>
                  <a:lnTo>
                    <a:pt x="1042" y="364"/>
                  </a:lnTo>
                  <a:lnTo>
                    <a:pt x="1046" y="360"/>
                  </a:lnTo>
                  <a:lnTo>
                    <a:pt x="1050" y="357"/>
                  </a:lnTo>
                  <a:lnTo>
                    <a:pt x="1051" y="355"/>
                  </a:lnTo>
                  <a:lnTo>
                    <a:pt x="1051" y="353"/>
                  </a:lnTo>
                  <a:lnTo>
                    <a:pt x="1053" y="348"/>
                  </a:lnTo>
                  <a:lnTo>
                    <a:pt x="1053" y="341"/>
                  </a:lnTo>
                  <a:lnTo>
                    <a:pt x="1055" y="337"/>
                  </a:lnTo>
                  <a:lnTo>
                    <a:pt x="1058" y="332"/>
                  </a:lnTo>
                  <a:lnTo>
                    <a:pt x="1060" y="329"/>
                  </a:lnTo>
                  <a:lnTo>
                    <a:pt x="1064" y="325"/>
                  </a:lnTo>
                  <a:lnTo>
                    <a:pt x="1067" y="321"/>
                  </a:lnTo>
                  <a:lnTo>
                    <a:pt x="1069" y="318"/>
                  </a:lnTo>
                  <a:lnTo>
                    <a:pt x="1104" y="318"/>
                  </a:lnTo>
                  <a:lnTo>
                    <a:pt x="1104" y="314"/>
                  </a:lnTo>
                  <a:lnTo>
                    <a:pt x="1102" y="311"/>
                  </a:lnTo>
                  <a:lnTo>
                    <a:pt x="1101" y="307"/>
                  </a:lnTo>
                  <a:lnTo>
                    <a:pt x="1101" y="304"/>
                  </a:lnTo>
                  <a:lnTo>
                    <a:pt x="1099" y="300"/>
                  </a:lnTo>
                  <a:lnTo>
                    <a:pt x="1097" y="297"/>
                  </a:lnTo>
                  <a:lnTo>
                    <a:pt x="1095" y="293"/>
                  </a:lnTo>
                  <a:lnTo>
                    <a:pt x="1095" y="290"/>
                  </a:lnTo>
                  <a:lnTo>
                    <a:pt x="1108" y="290"/>
                  </a:lnTo>
                  <a:lnTo>
                    <a:pt x="1118" y="293"/>
                  </a:lnTo>
                  <a:lnTo>
                    <a:pt x="1129" y="298"/>
                  </a:lnTo>
                  <a:lnTo>
                    <a:pt x="1136" y="306"/>
                  </a:lnTo>
                  <a:lnTo>
                    <a:pt x="1143" y="313"/>
                  </a:lnTo>
                  <a:lnTo>
                    <a:pt x="1148" y="320"/>
                  </a:lnTo>
                  <a:lnTo>
                    <a:pt x="1154" y="329"/>
                  </a:lnTo>
                  <a:lnTo>
                    <a:pt x="1157" y="336"/>
                  </a:lnTo>
                  <a:lnTo>
                    <a:pt x="1164" y="332"/>
                  </a:lnTo>
                  <a:lnTo>
                    <a:pt x="1173" y="330"/>
                  </a:lnTo>
                  <a:lnTo>
                    <a:pt x="1182" y="329"/>
                  </a:lnTo>
                  <a:lnTo>
                    <a:pt x="1191" y="329"/>
                  </a:lnTo>
                  <a:lnTo>
                    <a:pt x="1201" y="329"/>
                  </a:lnTo>
                  <a:lnTo>
                    <a:pt x="1210" y="330"/>
                  </a:lnTo>
                  <a:lnTo>
                    <a:pt x="1219" y="332"/>
                  </a:lnTo>
                  <a:lnTo>
                    <a:pt x="1226" y="336"/>
                  </a:lnTo>
                  <a:lnTo>
                    <a:pt x="1226" y="339"/>
                  </a:lnTo>
                  <a:lnTo>
                    <a:pt x="1224" y="343"/>
                  </a:lnTo>
                  <a:lnTo>
                    <a:pt x="1224" y="346"/>
                  </a:lnTo>
                  <a:lnTo>
                    <a:pt x="1223" y="350"/>
                  </a:lnTo>
                  <a:lnTo>
                    <a:pt x="1221" y="353"/>
                  </a:lnTo>
                  <a:lnTo>
                    <a:pt x="1219" y="357"/>
                  </a:lnTo>
                  <a:lnTo>
                    <a:pt x="1217" y="360"/>
                  </a:lnTo>
                  <a:lnTo>
                    <a:pt x="1217" y="364"/>
                  </a:lnTo>
                  <a:lnTo>
                    <a:pt x="1235" y="382"/>
                  </a:lnTo>
                  <a:lnTo>
                    <a:pt x="1235" y="385"/>
                  </a:lnTo>
                  <a:lnTo>
                    <a:pt x="1233" y="389"/>
                  </a:lnTo>
                  <a:lnTo>
                    <a:pt x="1233" y="392"/>
                  </a:lnTo>
                  <a:lnTo>
                    <a:pt x="1231" y="396"/>
                  </a:lnTo>
                  <a:lnTo>
                    <a:pt x="1230" y="399"/>
                  </a:lnTo>
                  <a:lnTo>
                    <a:pt x="1228" y="403"/>
                  </a:lnTo>
                  <a:lnTo>
                    <a:pt x="1226" y="406"/>
                  </a:lnTo>
                  <a:lnTo>
                    <a:pt x="1226" y="410"/>
                  </a:lnTo>
                  <a:lnTo>
                    <a:pt x="1230" y="410"/>
                  </a:lnTo>
                  <a:lnTo>
                    <a:pt x="1235" y="408"/>
                  </a:lnTo>
                  <a:lnTo>
                    <a:pt x="1240" y="406"/>
                  </a:lnTo>
                  <a:lnTo>
                    <a:pt x="1246" y="405"/>
                  </a:lnTo>
                  <a:lnTo>
                    <a:pt x="1251" y="403"/>
                  </a:lnTo>
                  <a:lnTo>
                    <a:pt x="1258" y="403"/>
                  </a:lnTo>
                  <a:lnTo>
                    <a:pt x="1263" y="401"/>
                  </a:lnTo>
                  <a:lnTo>
                    <a:pt x="1270" y="401"/>
                  </a:lnTo>
                  <a:lnTo>
                    <a:pt x="1263" y="406"/>
                  </a:lnTo>
                  <a:lnTo>
                    <a:pt x="1256" y="413"/>
                  </a:lnTo>
                  <a:lnTo>
                    <a:pt x="1247" y="419"/>
                  </a:lnTo>
                  <a:lnTo>
                    <a:pt x="1240" y="424"/>
                  </a:lnTo>
                  <a:lnTo>
                    <a:pt x="1231" y="429"/>
                  </a:lnTo>
                  <a:lnTo>
                    <a:pt x="1223" y="435"/>
                  </a:lnTo>
                  <a:lnTo>
                    <a:pt x="1216" y="440"/>
                  </a:lnTo>
                  <a:lnTo>
                    <a:pt x="1208" y="447"/>
                  </a:lnTo>
                  <a:lnTo>
                    <a:pt x="1189" y="447"/>
                  </a:lnTo>
                  <a:lnTo>
                    <a:pt x="1171" y="447"/>
                  </a:lnTo>
                  <a:lnTo>
                    <a:pt x="1154" y="449"/>
                  </a:lnTo>
                  <a:lnTo>
                    <a:pt x="1134" y="452"/>
                  </a:lnTo>
                  <a:lnTo>
                    <a:pt x="1117" y="456"/>
                  </a:lnTo>
                  <a:lnTo>
                    <a:pt x="1099" y="463"/>
                  </a:lnTo>
                  <a:lnTo>
                    <a:pt x="1080" y="472"/>
                  </a:lnTo>
                  <a:lnTo>
                    <a:pt x="1060" y="484"/>
                  </a:lnTo>
                  <a:lnTo>
                    <a:pt x="1071" y="484"/>
                  </a:lnTo>
                  <a:lnTo>
                    <a:pt x="1081" y="481"/>
                  </a:lnTo>
                  <a:lnTo>
                    <a:pt x="1090" y="475"/>
                  </a:lnTo>
                  <a:lnTo>
                    <a:pt x="1101" y="472"/>
                  </a:lnTo>
                  <a:lnTo>
                    <a:pt x="1110" y="468"/>
                  </a:lnTo>
                  <a:lnTo>
                    <a:pt x="1120" y="465"/>
                  </a:lnTo>
                  <a:lnTo>
                    <a:pt x="1129" y="465"/>
                  </a:lnTo>
                  <a:lnTo>
                    <a:pt x="1140" y="466"/>
                  </a:lnTo>
                  <a:lnTo>
                    <a:pt x="1122" y="484"/>
                  </a:lnTo>
                  <a:lnTo>
                    <a:pt x="1125" y="488"/>
                  </a:lnTo>
                  <a:lnTo>
                    <a:pt x="1129" y="491"/>
                  </a:lnTo>
                  <a:lnTo>
                    <a:pt x="1133" y="495"/>
                  </a:lnTo>
                  <a:lnTo>
                    <a:pt x="1136" y="496"/>
                  </a:lnTo>
                  <a:lnTo>
                    <a:pt x="1141" y="500"/>
                  </a:lnTo>
                  <a:lnTo>
                    <a:pt x="1145" y="502"/>
                  </a:lnTo>
                  <a:lnTo>
                    <a:pt x="1152" y="502"/>
                  </a:lnTo>
                  <a:lnTo>
                    <a:pt x="1157" y="502"/>
                  </a:lnTo>
                  <a:lnTo>
                    <a:pt x="1152" y="503"/>
                  </a:lnTo>
                  <a:lnTo>
                    <a:pt x="1145" y="503"/>
                  </a:lnTo>
                  <a:lnTo>
                    <a:pt x="1141" y="505"/>
                  </a:lnTo>
                  <a:lnTo>
                    <a:pt x="1136" y="509"/>
                  </a:lnTo>
                  <a:lnTo>
                    <a:pt x="1133" y="511"/>
                  </a:lnTo>
                  <a:lnTo>
                    <a:pt x="1129" y="514"/>
                  </a:lnTo>
                  <a:lnTo>
                    <a:pt x="1125" y="518"/>
                  </a:lnTo>
                  <a:lnTo>
                    <a:pt x="1122" y="521"/>
                  </a:lnTo>
                  <a:lnTo>
                    <a:pt x="1118" y="521"/>
                  </a:lnTo>
                  <a:lnTo>
                    <a:pt x="1115" y="519"/>
                  </a:lnTo>
                  <a:lnTo>
                    <a:pt x="1111" y="518"/>
                  </a:lnTo>
                  <a:lnTo>
                    <a:pt x="1110" y="516"/>
                  </a:lnTo>
                  <a:lnTo>
                    <a:pt x="1106" y="516"/>
                  </a:lnTo>
                  <a:lnTo>
                    <a:pt x="1102" y="514"/>
                  </a:lnTo>
                  <a:lnTo>
                    <a:pt x="1099" y="512"/>
                  </a:lnTo>
                  <a:lnTo>
                    <a:pt x="1095" y="512"/>
                  </a:lnTo>
                  <a:lnTo>
                    <a:pt x="1078" y="518"/>
                  </a:lnTo>
                  <a:lnTo>
                    <a:pt x="1058" y="525"/>
                  </a:lnTo>
                  <a:lnTo>
                    <a:pt x="1039" y="535"/>
                  </a:lnTo>
                  <a:lnTo>
                    <a:pt x="1018" y="546"/>
                  </a:lnTo>
                  <a:lnTo>
                    <a:pt x="998" y="556"/>
                  </a:lnTo>
                  <a:lnTo>
                    <a:pt x="979" y="569"/>
                  </a:lnTo>
                  <a:lnTo>
                    <a:pt x="963" y="578"/>
                  </a:lnTo>
                  <a:lnTo>
                    <a:pt x="947" y="587"/>
                  </a:lnTo>
                  <a:lnTo>
                    <a:pt x="938" y="595"/>
                  </a:lnTo>
                  <a:lnTo>
                    <a:pt x="936" y="601"/>
                  </a:lnTo>
                  <a:lnTo>
                    <a:pt x="933" y="606"/>
                  </a:lnTo>
                  <a:lnTo>
                    <a:pt x="929" y="613"/>
                  </a:lnTo>
                  <a:lnTo>
                    <a:pt x="926" y="620"/>
                  </a:lnTo>
                  <a:lnTo>
                    <a:pt x="922" y="625"/>
                  </a:lnTo>
                  <a:lnTo>
                    <a:pt x="919" y="632"/>
                  </a:lnTo>
                  <a:lnTo>
                    <a:pt x="917" y="638"/>
                  </a:lnTo>
                  <a:lnTo>
                    <a:pt x="914" y="643"/>
                  </a:lnTo>
                  <a:lnTo>
                    <a:pt x="878" y="643"/>
                  </a:lnTo>
                  <a:lnTo>
                    <a:pt x="871" y="648"/>
                  </a:lnTo>
                  <a:lnTo>
                    <a:pt x="866" y="654"/>
                  </a:lnTo>
                  <a:lnTo>
                    <a:pt x="859" y="657"/>
                  </a:lnTo>
                  <a:lnTo>
                    <a:pt x="852" y="661"/>
                  </a:lnTo>
                  <a:lnTo>
                    <a:pt x="846" y="664"/>
                  </a:lnTo>
                  <a:lnTo>
                    <a:pt x="839" y="668"/>
                  </a:lnTo>
                  <a:lnTo>
                    <a:pt x="832" y="673"/>
                  </a:lnTo>
                  <a:lnTo>
                    <a:pt x="825" y="680"/>
                  </a:lnTo>
                  <a:lnTo>
                    <a:pt x="825" y="661"/>
                  </a:lnTo>
                  <a:lnTo>
                    <a:pt x="825" y="664"/>
                  </a:lnTo>
                  <a:lnTo>
                    <a:pt x="825" y="670"/>
                  </a:lnTo>
                  <a:lnTo>
                    <a:pt x="823" y="675"/>
                  </a:lnTo>
                  <a:lnTo>
                    <a:pt x="822" y="680"/>
                  </a:lnTo>
                  <a:lnTo>
                    <a:pt x="820" y="687"/>
                  </a:lnTo>
                  <a:lnTo>
                    <a:pt x="818" y="694"/>
                  </a:lnTo>
                  <a:lnTo>
                    <a:pt x="818" y="700"/>
                  </a:lnTo>
                  <a:lnTo>
                    <a:pt x="818" y="707"/>
                  </a:lnTo>
                  <a:lnTo>
                    <a:pt x="834" y="726"/>
                  </a:lnTo>
                  <a:lnTo>
                    <a:pt x="800" y="763"/>
                  </a:lnTo>
                  <a:lnTo>
                    <a:pt x="800" y="760"/>
                  </a:lnTo>
                  <a:lnTo>
                    <a:pt x="799" y="754"/>
                  </a:lnTo>
                  <a:lnTo>
                    <a:pt x="797" y="749"/>
                  </a:lnTo>
                  <a:lnTo>
                    <a:pt x="795" y="744"/>
                  </a:lnTo>
                  <a:lnTo>
                    <a:pt x="793" y="737"/>
                  </a:lnTo>
                  <a:lnTo>
                    <a:pt x="793" y="731"/>
                  </a:lnTo>
                  <a:lnTo>
                    <a:pt x="792" y="724"/>
                  </a:lnTo>
                  <a:lnTo>
                    <a:pt x="792" y="717"/>
                  </a:lnTo>
                  <a:lnTo>
                    <a:pt x="788" y="714"/>
                  </a:lnTo>
                  <a:lnTo>
                    <a:pt x="785" y="710"/>
                  </a:lnTo>
                  <a:lnTo>
                    <a:pt x="781" y="705"/>
                  </a:lnTo>
                  <a:lnTo>
                    <a:pt x="779" y="701"/>
                  </a:lnTo>
                  <a:lnTo>
                    <a:pt x="778" y="696"/>
                  </a:lnTo>
                  <a:lnTo>
                    <a:pt x="776" y="693"/>
                  </a:lnTo>
                  <a:lnTo>
                    <a:pt x="774" y="685"/>
                  </a:lnTo>
                  <a:lnTo>
                    <a:pt x="774" y="680"/>
                  </a:lnTo>
                  <a:lnTo>
                    <a:pt x="770" y="680"/>
                  </a:lnTo>
                  <a:lnTo>
                    <a:pt x="767" y="680"/>
                  </a:lnTo>
                  <a:lnTo>
                    <a:pt x="763" y="682"/>
                  </a:lnTo>
                  <a:lnTo>
                    <a:pt x="760" y="684"/>
                  </a:lnTo>
                  <a:lnTo>
                    <a:pt x="758" y="685"/>
                  </a:lnTo>
                  <a:lnTo>
                    <a:pt x="755" y="687"/>
                  </a:lnTo>
                  <a:lnTo>
                    <a:pt x="751" y="689"/>
                  </a:lnTo>
                  <a:lnTo>
                    <a:pt x="748" y="689"/>
                  </a:lnTo>
                  <a:lnTo>
                    <a:pt x="730" y="671"/>
                  </a:lnTo>
                  <a:lnTo>
                    <a:pt x="712" y="689"/>
                  </a:lnTo>
                  <a:lnTo>
                    <a:pt x="705" y="689"/>
                  </a:lnTo>
                  <a:lnTo>
                    <a:pt x="700" y="687"/>
                  </a:lnTo>
                  <a:lnTo>
                    <a:pt x="693" y="685"/>
                  </a:lnTo>
                  <a:lnTo>
                    <a:pt x="687" y="684"/>
                  </a:lnTo>
                  <a:lnTo>
                    <a:pt x="682" y="682"/>
                  </a:lnTo>
                  <a:lnTo>
                    <a:pt x="677" y="680"/>
                  </a:lnTo>
                  <a:lnTo>
                    <a:pt x="673" y="680"/>
                  </a:lnTo>
                  <a:lnTo>
                    <a:pt x="670" y="680"/>
                  </a:lnTo>
                  <a:lnTo>
                    <a:pt x="666" y="680"/>
                  </a:lnTo>
                  <a:lnTo>
                    <a:pt x="661" y="680"/>
                  </a:lnTo>
                  <a:lnTo>
                    <a:pt x="656" y="682"/>
                  </a:lnTo>
                  <a:lnTo>
                    <a:pt x="650" y="684"/>
                  </a:lnTo>
                  <a:lnTo>
                    <a:pt x="645" y="685"/>
                  </a:lnTo>
                  <a:lnTo>
                    <a:pt x="638" y="687"/>
                  </a:lnTo>
                  <a:lnTo>
                    <a:pt x="633" y="689"/>
                  </a:lnTo>
                  <a:lnTo>
                    <a:pt x="626" y="689"/>
                  </a:lnTo>
                  <a:lnTo>
                    <a:pt x="620" y="694"/>
                  </a:lnTo>
                  <a:lnTo>
                    <a:pt x="615" y="698"/>
                  </a:lnTo>
                  <a:lnTo>
                    <a:pt x="612" y="700"/>
                  </a:lnTo>
                  <a:lnTo>
                    <a:pt x="608" y="700"/>
                  </a:lnTo>
                  <a:lnTo>
                    <a:pt x="604" y="700"/>
                  </a:lnTo>
                  <a:lnTo>
                    <a:pt x="601" y="700"/>
                  </a:lnTo>
                  <a:lnTo>
                    <a:pt x="597" y="698"/>
                  </a:lnTo>
                  <a:lnTo>
                    <a:pt x="592" y="698"/>
                  </a:lnTo>
                  <a:lnTo>
                    <a:pt x="590" y="701"/>
                  </a:lnTo>
                  <a:lnTo>
                    <a:pt x="590" y="707"/>
                  </a:lnTo>
                  <a:lnTo>
                    <a:pt x="589" y="712"/>
                  </a:lnTo>
                  <a:lnTo>
                    <a:pt x="587" y="717"/>
                  </a:lnTo>
                  <a:lnTo>
                    <a:pt x="585" y="724"/>
                  </a:lnTo>
                  <a:lnTo>
                    <a:pt x="583" y="731"/>
                  </a:lnTo>
                  <a:lnTo>
                    <a:pt x="581" y="737"/>
                  </a:lnTo>
                  <a:lnTo>
                    <a:pt x="581" y="744"/>
                  </a:lnTo>
                  <a:lnTo>
                    <a:pt x="578" y="746"/>
                  </a:lnTo>
                  <a:lnTo>
                    <a:pt x="576" y="746"/>
                  </a:lnTo>
                  <a:lnTo>
                    <a:pt x="573" y="747"/>
                  </a:lnTo>
                  <a:lnTo>
                    <a:pt x="569" y="749"/>
                  </a:lnTo>
                  <a:lnTo>
                    <a:pt x="566" y="751"/>
                  </a:lnTo>
                  <a:lnTo>
                    <a:pt x="562" y="753"/>
                  </a:lnTo>
                  <a:lnTo>
                    <a:pt x="559" y="754"/>
                  </a:lnTo>
                  <a:lnTo>
                    <a:pt x="557" y="754"/>
                  </a:lnTo>
                  <a:lnTo>
                    <a:pt x="557" y="761"/>
                  </a:lnTo>
                  <a:lnTo>
                    <a:pt x="560" y="772"/>
                  </a:lnTo>
                  <a:lnTo>
                    <a:pt x="564" y="783"/>
                  </a:lnTo>
                  <a:lnTo>
                    <a:pt x="571" y="795"/>
                  </a:lnTo>
                  <a:lnTo>
                    <a:pt x="576" y="806"/>
                  </a:lnTo>
                  <a:lnTo>
                    <a:pt x="581" y="816"/>
                  </a:lnTo>
                  <a:lnTo>
                    <a:pt x="587" y="823"/>
                  </a:lnTo>
                  <a:lnTo>
                    <a:pt x="592" y="829"/>
                  </a:lnTo>
                  <a:lnTo>
                    <a:pt x="626" y="829"/>
                  </a:lnTo>
                  <a:lnTo>
                    <a:pt x="629" y="825"/>
                  </a:lnTo>
                  <a:lnTo>
                    <a:pt x="634" y="818"/>
                  </a:lnTo>
                  <a:lnTo>
                    <a:pt x="642" y="813"/>
                  </a:lnTo>
                  <a:lnTo>
                    <a:pt x="649" y="806"/>
                  </a:lnTo>
                  <a:lnTo>
                    <a:pt x="656" y="800"/>
                  </a:lnTo>
                  <a:lnTo>
                    <a:pt x="665" y="795"/>
                  </a:lnTo>
                  <a:lnTo>
                    <a:pt x="672" y="792"/>
                  </a:lnTo>
                  <a:lnTo>
                    <a:pt x="679" y="792"/>
                  </a:lnTo>
                  <a:lnTo>
                    <a:pt x="677" y="797"/>
                  </a:lnTo>
                  <a:lnTo>
                    <a:pt x="677" y="804"/>
                  </a:lnTo>
                  <a:lnTo>
                    <a:pt x="675" y="809"/>
                  </a:lnTo>
                  <a:lnTo>
                    <a:pt x="673" y="813"/>
                  </a:lnTo>
                  <a:lnTo>
                    <a:pt x="670" y="818"/>
                  </a:lnTo>
                  <a:lnTo>
                    <a:pt x="666" y="822"/>
                  </a:lnTo>
                  <a:lnTo>
                    <a:pt x="665" y="825"/>
                  </a:lnTo>
                  <a:lnTo>
                    <a:pt x="661" y="829"/>
                  </a:lnTo>
                  <a:lnTo>
                    <a:pt x="661" y="866"/>
                  </a:lnTo>
                  <a:lnTo>
                    <a:pt x="670" y="875"/>
                  </a:lnTo>
                  <a:lnTo>
                    <a:pt x="739" y="875"/>
                  </a:lnTo>
                  <a:lnTo>
                    <a:pt x="739" y="883"/>
                  </a:lnTo>
                  <a:lnTo>
                    <a:pt x="739" y="889"/>
                  </a:lnTo>
                  <a:lnTo>
                    <a:pt x="739" y="892"/>
                  </a:lnTo>
                  <a:lnTo>
                    <a:pt x="739" y="894"/>
                  </a:lnTo>
                  <a:lnTo>
                    <a:pt x="739" y="896"/>
                  </a:lnTo>
                  <a:lnTo>
                    <a:pt x="737" y="899"/>
                  </a:lnTo>
                  <a:lnTo>
                    <a:pt x="737" y="903"/>
                  </a:lnTo>
                  <a:lnTo>
                    <a:pt x="737" y="908"/>
                  </a:lnTo>
                  <a:lnTo>
                    <a:pt x="744" y="917"/>
                  </a:lnTo>
                  <a:lnTo>
                    <a:pt x="783" y="922"/>
                  </a:lnTo>
                  <a:close/>
                  <a:moveTo>
                    <a:pt x="792" y="475"/>
                  </a:moveTo>
                  <a:lnTo>
                    <a:pt x="797" y="475"/>
                  </a:lnTo>
                  <a:lnTo>
                    <a:pt x="804" y="477"/>
                  </a:lnTo>
                  <a:lnTo>
                    <a:pt x="809" y="479"/>
                  </a:lnTo>
                  <a:lnTo>
                    <a:pt x="816" y="481"/>
                  </a:lnTo>
                  <a:lnTo>
                    <a:pt x="822" y="482"/>
                  </a:lnTo>
                  <a:lnTo>
                    <a:pt x="827" y="482"/>
                  </a:lnTo>
                  <a:lnTo>
                    <a:pt x="831" y="484"/>
                  </a:lnTo>
                  <a:lnTo>
                    <a:pt x="834" y="484"/>
                  </a:lnTo>
                  <a:lnTo>
                    <a:pt x="829" y="491"/>
                  </a:lnTo>
                  <a:lnTo>
                    <a:pt x="822" y="498"/>
                  </a:lnTo>
                  <a:lnTo>
                    <a:pt x="816" y="505"/>
                  </a:lnTo>
                  <a:lnTo>
                    <a:pt x="813" y="512"/>
                  </a:lnTo>
                  <a:lnTo>
                    <a:pt x="809" y="521"/>
                  </a:lnTo>
                  <a:lnTo>
                    <a:pt x="806" y="530"/>
                  </a:lnTo>
                  <a:lnTo>
                    <a:pt x="806" y="539"/>
                  </a:lnTo>
                  <a:lnTo>
                    <a:pt x="808" y="549"/>
                  </a:lnTo>
                  <a:lnTo>
                    <a:pt x="815" y="546"/>
                  </a:lnTo>
                  <a:lnTo>
                    <a:pt x="820" y="541"/>
                  </a:lnTo>
                  <a:lnTo>
                    <a:pt x="825" y="535"/>
                  </a:lnTo>
                  <a:lnTo>
                    <a:pt x="831" y="530"/>
                  </a:lnTo>
                  <a:lnTo>
                    <a:pt x="836" y="523"/>
                  </a:lnTo>
                  <a:lnTo>
                    <a:pt x="841" y="516"/>
                  </a:lnTo>
                  <a:lnTo>
                    <a:pt x="846" y="509"/>
                  </a:lnTo>
                  <a:lnTo>
                    <a:pt x="852" y="502"/>
                  </a:lnTo>
                  <a:lnTo>
                    <a:pt x="855" y="502"/>
                  </a:lnTo>
                  <a:lnTo>
                    <a:pt x="859" y="502"/>
                  </a:lnTo>
                  <a:lnTo>
                    <a:pt x="862" y="500"/>
                  </a:lnTo>
                  <a:lnTo>
                    <a:pt x="866" y="498"/>
                  </a:lnTo>
                  <a:lnTo>
                    <a:pt x="869" y="496"/>
                  </a:lnTo>
                  <a:lnTo>
                    <a:pt x="871" y="495"/>
                  </a:lnTo>
                  <a:lnTo>
                    <a:pt x="875" y="495"/>
                  </a:lnTo>
                  <a:lnTo>
                    <a:pt x="878" y="495"/>
                  </a:lnTo>
                  <a:lnTo>
                    <a:pt x="861" y="512"/>
                  </a:lnTo>
                  <a:lnTo>
                    <a:pt x="864" y="518"/>
                  </a:lnTo>
                  <a:lnTo>
                    <a:pt x="864" y="523"/>
                  </a:lnTo>
                  <a:lnTo>
                    <a:pt x="864" y="526"/>
                  </a:lnTo>
                  <a:lnTo>
                    <a:pt x="864" y="530"/>
                  </a:lnTo>
                  <a:lnTo>
                    <a:pt x="864" y="534"/>
                  </a:lnTo>
                  <a:lnTo>
                    <a:pt x="862" y="539"/>
                  </a:lnTo>
                  <a:lnTo>
                    <a:pt x="861" y="542"/>
                  </a:lnTo>
                  <a:lnTo>
                    <a:pt x="861" y="549"/>
                  </a:lnTo>
                  <a:lnTo>
                    <a:pt x="875" y="548"/>
                  </a:lnTo>
                  <a:lnTo>
                    <a:pt x="887" y="542"/>
                  </a:lnTo>
                  <a:lnTo>
                    <a:pt x="899" y="534"/>
                  </a:lnTo>
                  <a:lnTo>
                    <a:pt x="910" y="526"/>
                  </a:lnTo>
                  <a:lnTo>
                    <a:pt x="921" y="518"/>
                  </a:lnTo>
                  <a:lnTo>
                    <a:pt x="928" y="511"/>
                  </a:lnTo>
                  <a:lnTo>
                    <a:pt x="935" y="505"/>
                  </a:lnTo>
                  <a:lnTo>
                    <a:pt x="938" y="502"/>
                  </a:lnTo>
                  <a:lnTo>
                    <a:pt x="929" y="498"/>
                  </a:lnTo>
                  <a:lnTo>
                    <a:pt x="919" y="493"/>
                  </a:lnTo>
                  <a:lnTo>
                    <a:pt x="910" y="486"/>
                  </a:lnTo>
                  <a:lnTo>
                    <a:pt x="901" y="479"/>
                  </a:lnTo>
                  <a:lnTo>
                    <a:pt x="892" y="470"/>
                  </a:lnTo>
                  <a:lnTo>
                    <a:pt x="883" y="463"/>
                  </a:lnTo>
                  <a:lnTo>
                    <a:pt x="876" y="454"/>
                  </a:lnTo>
                  <a:lnTo>
                    <a:pt x="869" y="447"/>
                  </a:lnTo>
                  <a:lnTo>
                    <a:pt x="862" y="447"/>
                  </a:lnTo>
                  <a:lnTo>
                    <a:pt x="853" y="445"/>
                  </a:lnTo>
                  <a:lnTo>
                    <a:pt x="843" y="445"/>
                  </a:lnTo>
                  <a:lnTo>
                    <a:pt x="832" y="445"/>
                  </a:lnTo>
                  <a:lnTo>
                    <a:pt x="822" y="447"/>
                  </a:lnTo>
                  <a:lnTo>
                    <a:pt x="811" y="452"/>
                  </a:lnTo>
                  <a:lnTo>
                    <a:pt x="806" y="458"/>
                  </a:lnTo>
                  <a:lnTo>
                    <a:pt x="800" y="463"/>
                  </a:lnTo>
                  <a:lnTo>
                    <a:pt x="795" y="468"/>
                  </a:lnTo>
                  <a:lnTo>
                    <a:pt x="792" y="475"/>
                  </a:lnTo>
                  <a:close/>
                  <a:moveTo>
                    <a:pt x="1217" y="410"/>
                  </a:moveTo>
                  <a:lnTo>
                    <a:pt x="1217" y="419"/>
                  </a:lnTo>
                  <a:lnTo>
                    <a:pt x="1217" y="427"/>
                  </a:lnTo>
                  <a:lnTo>
                    <a:pt x="1216" y="436"/>
                  </a:lnTo>
                  <a:lnTo>
                    <a:pt x="1214" y="442"/>
                  </a:lnTo>
                  <a:lnTo>
                    <a:pt x="1208" y="449"/>
                  </a:lnTo>
                  <a:lnTo>
                    <a:pt x="1203" y="452"/>
                  </a:lnTo>
                  <a:lnTo>
                    <a:pt x="1194" y="454"/>
                  </a:lnTo>
                  <a:lnTo>
                    <a:pt x="1184" y="456"/>
                  </a:lnTo>
                  <a:lnTo>
                    <a:pt x="1187" y="459"/>
                  </a:lnTo>
                  <a:lnTo>
                    <a:pt x="1191" y="461"/>
                  </a:lnTo>
                  <a:lnTo>
                    <a:pt x="1196" y="465"/>
                  </a:lnTo>
                  <a:lnTo>
                    <a:pt x="1200" y="468"/>
                  </a:lnTo>
                  <a:lnTo>
                    <a:pt x="1205" y="472"/>
                  </a:lnTo>
                  <a:lnTo>
                    <a:pt x="1210" y="475"/>
                  </a:lnTo>
                  <a:lnTo>
                    <a:pt x="1214" y="479"/>
                  </a:lnTo>
                  <a:lnTo>
                    <a:pt x="1217" y="482"/>
                  </a:lnTo>
                  <a:lnTo>
                    <a:pt x="1235" y="465"/>
                  </a:lnTo>
                  <a:lnTo>
                    <a:pt x="1238" y="465"/>
                  </a:lnTo>
                  <a:lnTo>
                    <a:pt x="1240" y="465"/>
                  </a:lnTo>
                  <a:lnTo>
                    <a:pt x="1244" y="466"/>
                  </a:lnTo>
                  <a:lnTo>
                    <a:pt x="1247" y="468"/>
                  </a:lnTo>
                  <a:lnTo>
                    <a:pt x="1251" y="470"/>
                  </a:lnTo>
                  <a:lnTo>
                    <a:pt x="1254" y="472"/>
                  </a:lnTo>
                  <a:lnTo>
                    <a:pt x="1258" y="473"/>
                  </a:lnTo>
                  <a:lnTo>
                    <a:pt x="1261" y="473"/>
                  </a:lnTo>
                  <a:lnTo>
                    <a:pt x="1235" y="445"/>
                  </a:lnTo>
                  <a:lnTo>
                    <a:pt x="1235" y="440"/>
                  </a:lnTo>
                  <a:lnTo>
                    <a:pt x="1235" y="435"/>
                  </a:lnTo>
                  <a:lnTo>
                    <a:pt x="1235" y="431"/>
                  </a:lnTo>
                  <a:lnTo>
                    <a:pt x="1235" y="427"/>
                  </a:lnTo>
                  <a:lnTo>
                    <a:pt x="1235" y="424"/>
                  </a:lnTo>
                  <a:lnTo>
                    <a:pt x="1231" y="420"/>
                  </a:lnTo>
                  <a:lnTo>
                    <a:pt x="1226" y="415"/>
                  </a:lnTo>
                  <a:lnTo>
                    <a:pt x="1217" y="410"/>
                  </a:lnTo>
                  <a:close/>
                  <a:moveTo>
                    <a:pt x="1117" y="138"/>
                  </a:moveTo>
                  <a:lnTo>
                    <a:pt x="1117" y="148"/>
                  </a:lnTo>
                  <a:lnTo>
                    <a:pt x="1118" y="154"/>
                  </a:lnTo>
                  <a:lnTo>
                    <a:pt x="1122" y="155"/>
                  </a:lnTo>
                  <a:lnTo>
                    <a:pt x="1125" y="155"/>
                  </a:lnTo>
                  <a:lnTo>
                    <a:pt x="1129" y="152"/>
                  </a:lnTo>
                  <a:lnTo>
                    <a:pt x="1134" y="148"/>
                  </a:lnTo>
                  <a:lnTo>
                    <a:pt x="1141" y="143"/>
                  </a:lnTo>
                  <a:lnTo>
                    <a:pt x="1147" y="138"/>
                  </a:lnTo>
                  <a:lnTo>
                    <a:pt x="1164" y="157"/>
                  </a:lnTo>
                  <a:lnTo>
                    <a:pt x="1171" y="155"/>
                  </a:lnTo>
                  <a:lnTo>
                    <a:pt x="1178" y="155"/>
                  </a:lnTo>
                  <a:lnTo>
                    <a:pt x="1187" y="157"/>
                  </a:lnTo>
                  <a:lnTo>
                    <a:pt x="1196" y="159"/>
                  </a:lnTo>
                  <a:lnTo>
                    <a:pt x="1205" y="161"/>
                  </a:lnTo>
                  <a:lnTo>
                    <a:pt x="1216" y="164"/>
                  </a:lnTo>
                  <a:lnTo>
                    <a:pt x="1224" y="166"/>
                  </a:lnTo>
                  <a:lnTo>
                    <a:pt x="1235" y="168"/>
                  </a:lnTo>
                  <a:lnTo>
                    <a:pt x="1235" y="173"/>
                  </a:lnTo>
                  <a:lnTo>
                    <a:pt x="1237" y="178"/>
                  </a:lnTo>
                  <a:lnTo>
                    <a:pt x="1238" y="182"/>
                  </a:lnTo>
                  <a:lnTo>
                    <a:pt x="1240" y="184"/>
                  </a:lnTo>
                  <a:lnTo>
                    <a:pt x="1244" y="185"/>
                  </a:lnTo>
                  <a:lnTo>
                    <a:pt x="1249" y="189"/>
                  </a:lnTo>
                  <a:lnTo>
                    <a:pt x="1254" y="191"/>
                  </a:lnTo>
                  <a:lnTo>
                    <a:pt x="1260" y="194"/>
                  </a:lnTo>
                  <a:lnTo>
                    <a:pt x="1260" y="201"/>
                  </a:lnTo>
                  <a:lnTo>
                    <a:pt x="1260" y="208"/>
                  </a:lnTo>
                  <a:lnTo>
                    <a:pt x="1261" y="214"/>
                  </a:lnTo>
                  <a:lnTo>
                    <a:pt x="1261" y="219"/>
                  </a:lnTo>
                  <a:lnTo>
                    <a:pt x="1265" y="222"/>
                  </a:lnTo>
                  <a:lnTo>
                    <a:pt x="1267" y="224"/>
                  </a:lnTo>
                  <a:lnTo>
                    <a:pt x="1272" y="224"/>
                  </a:lnTo>
                  <a:lnTo>
                    <a:pt x="1277" y="222"/>
                  </a:lnTo>
                  <a:lnTo>
                    <a:pt x="1277" y="230"/>
                  </a:lnTo>
                  <a:lnTo>
                    <a:pt x="1276" y="235"/>
                  </a:lnTo>
                  <a:lnTo>
                    <a:pt x="1274" y="240"/>
                  </a:lnTo>
                  <a:lnTo>
                    <a:pt x="1272" y="244"/>
                  </a:lnTo>
                  <a:lnTo>
                    <a:pt x="1270" y="249"/>
                  </a:lnTo>
                  <a:lnTo>
                    <a:pt x="1267" y="253"/>
                  </a:lnTo>
                  <a:lnTo>
                    <a:pt x="1263" y="256"/>
                  </a:lnTo>
                  <a:lnTo>
                    <a:pt x="1260" y="260"/>
                  </a:lnTo>
                  <a:lnTo>
                    <a:pt x="1256" y="256"/>
                  </a:lnTo>
                  <a:lnTo>
                    <a:pt x="1253" y="253"/>
                  </a:lnTo>
                  <a:lnTo>
                    <a:pt x="1249" y="249"/>
                  </a:lnTo>
                  <a:lnTo>
                    <a:pt x="1246" y="247"/>
                  </a:lnTo>
                  <a:lnTo>
                    <a:pt x="1242" y="244"/>
                  </a:lnTo>
                  <a:lnTo>
                    <a:pt x="1237" y="242"/>
                  </a:lnTo>
                  <a:lnTo>
                    <a:pt x="1231" y="242"/>
                  </a:lnTo>
                  <a:lnTo>
                    <a:pt x="1226" y="240"/>
                  </a:lnTo>
                  <a:lnTo>
                    <a:pt x="1226" y="244"/>
                  </a:lnTo>
                  <a:lnTo>
                    <a:pt x="1226" y="247"/>
                  </a:lnTo>
                  <a:lnTo>
                    <a:pt x="1228" y="251"/>
                  </a:lnTo>
                  <a:lnTo>
                    <a:pt x="1230" y="254"/>
                  </a:lnTo>
                  <a:lnTo>
                    <a:pt x="1231" y="258"/>
                  </a:lnTo>
                  <a:lnTo>
                    <a:pt x="1233" y="261"/>
                  </a:lnTo>
                  <a:lnTo>
                    <a:pt x="1233" y="265"/>
                  </a:lnTo>
                  <a:lnTo>
                    <a:pt x="1235" y="268"/>
                  </a:lnTo>
                  <a:lnTo>
                    <a:pt x="1228" y="272"/>
                  </a:lnTo>
                  <a:lnTo>
                    <a:pt x="1224" y="274"/>
                  </a:lnTo>
                  <a:lnTo>
                    <a:pt x="1221" y="276"/>
                  </a:lnTo>
                  <a:lnTo>
                    <a:pt x="1217" y="276"/>
                  </a:lnTo>
                  <a:lnTo>
                    <a:pt x="1214" y="276"/>
                  </a:lnTo>
                  <a:lnTo>
                    <a:pt x="1210" y="274"/>
                  </a:lnTo>
                  <a:lnTo>
                    <a:pt x="1205" y="272"/>
                  </a:lnTo>
                  <a:lnTo>
                    <a:pt x="1200" y="268"/>
                  </a:lnTo>
                  <a:lnTo>
                    <a:pt x="1182" y="288"/>
                  </a:lnTo>
                  <a:lnTo>
                    <a:pt x="1155" y="260"/>
                  </a:lnTo>
                  <a:lnTo>
                    <a:pt x="1104" y="260"/>
                  </a:lnTo>
                  <a:lnTo>
                    <a:pt x="1108" y="260"/>
                  </a:lnTo>
                  <a:lnTo>
                    <a:pt x="1111" y="258"/>
                  </a:lnTo>
                  <a:lnTo>
                    <a:pt x="1117" y="256"/>
                  </a:lnTo>
                  <a:lnTo>
                    <a:pt x="1122" y="254"/>
                  </a:lnTo>
                  <a:lnTo>
                    <a:pt x="1127" y="253"/>
                  </a:lnTo>
                  <a:lnTo>
                    <a:pt x="1134" y="251"/>
                  </a:lnTo>
                  <a:lnTo>
                    <a:pt x="1140" y="251"/>
                  </a:lnTo>
                  <a:lnTo>
                    <a:pt x="1147" y="251"/>
                  </a:lnTo>
                  <a:lnTo>
                    <a:pt x="1150" y="244"/>
                  </a:lnTo>
                  <a:lnTo>
                    <a:pt x="1154" y="237"/>
                  </a:lnTo>
                  <a:lnTo>
                    <a:pt x="1157" y="230"/>
                  </a:lnTo>
                  <a:lnTo>
                    <a:pt x="1161" y="222"/>
                  </a:lnTo>
                  <a:lnTo>
                    <a:pt x="1166" y="215"/>
                  </a:lnTo>
                  <a:lnTo>
                    <a:pt x="1170" y="208"/>
                  </a:lnTo>
                  <a:lnTo>
                    <a:pt x="1175" y="201"/>
                  </a:lnTo>
                  <a:lnTo>
                    <a:pt x="1182" y="194"/>
                  </a:lnTo>
                  <a:lnTo>
                    <a:pt x="1177" y="187"/>
                  </a:lnTo>
                  <a:lnTo>
                    <a:pt x="1168" y="182"/>
                  </a:lnTo>
                  <a:lnTo>
                    <a:pt x="1157" y="178"/>
                  </a:lnTo>
                  <a:lnTo>
                    <a:pt x="1147" y="175"/>
                  </a:lnTo>
                  <a:lnTo>
                    <a:pt x="1134" y="173"/>
                  </a:lnTo>
                  <a:lnTo>
                    <a:pt x="1122" y="173"/>
                  </a:lnTo>
                  <a:lnTo>
                    <a:pt x="1111" y="173"/>
                  </a:lnTo>
                  <a:lnTo>
                    <a:pt x="1104" y="177"/>
                  </a:lnTo>
                  <a:lnTo>
                    <a:pt x="1104" y="175"/>
                  </a:lnTo>
                  <a:lnTo>
                    <a:pt x="1101" y="173"/>
                  </a:lnTo>
                  <a:lnTo>
                    <a:pt x="1099" y="169"/>
                  </a:lnTo>
                  <a:lnTo>
                    <a:pt x="1094" y="168"/>
                  </a:lnTo>
                  <a:lnTo>
                    <a:pt x="1090" y="164"/>
                  </a:lnTo>
                  <a:lnTo>
                    <a:pt x="1087" y="161"/>
                  </a:lnTo>
                  <a:lnTo>
                    <a:pt x="1081" y="159"/>
                  </a:lnTo>
                  <a:lnTo>
                    <a:pt x="1078" y="157"/>
                  </a:lnTo>
                  <a:lnTo>
                    <a:pt x="1085" y="152"/>
                  </a:lnTo>
                  <a:lnTo>
                    <a:pt x="1092" y="147"/>
                  </a:lnTo>
                  <a:lnTo>
                    <a:pt x="1097" y="143"/>
                  </a:lnTo>
                  <a:lnTo>
                    <a:pt x="1104" y="139"/>
                  </a:lnTo>
                  <a:lnTo>
                    <a:pt x="1110" y="138"/>
                  </a:lnTo>
                  <a:lnTo>
                    <a:pt x="1113" y="138"/>
                  </a:lnTo>
                  <a:lnTo>
                    <a:pt x="1115" y="138"/>
                  </a:lnTo>
                  <a:lnTo>
                    <a:pt x="1117" y="138"/>
                  </a:lnTo>
                  <a:close/>
                  <a:moveTo>
                    <a:pt x="1131" y="102"/>
                  </a:moveTo>
                  <a:lnTo>
                    <a:pt x="1134" y="102"/>
                  </a:lnTo>
                  <a:lnTo>
                    <a:pt x="1138" y="104"/>
                  </a:lnTo>
                  <a:lnTo>
                    <a:pt x="1143" y="106"/>
                  </a:lnTo>
                  <a:lnTo>
                    <a:pt x="1147" y="108"/>
                  </a:lnTo>
                  <a:lnTo>
                    <a:pt x="1152" y="108"/>
                  </a:lnTo>
                  <a:lnTo>
                    <a:pt x="1157" y="109"/>
                  </a:lnTo>
                  <a:lnTo>
                    <a:pt x="1161" y="111"/>
                  </a:lnTo>
                  <a:lnTo>
                    <a:pt x="1164" y="111"/>
                  </a:lnTo>
                  <a:lnTo>
                    <a:pt x="1171" y="108"/>
                  </a:lnTo>
                  <a:lnTo>
                    <a:pt x="1180" y="106"/>
                  </a:lnTo>
                  <a:lnTo>
                    <a:pt x="1189" y="104"/>
                  </a:lnTo>
                  <a:lnTo>
                    <a:pt x="1200" y="101"/>
                  </a:lnTo>
                  <a:lnTo>
                    <a:pt x="1208" y="99"/>
                  </a:lnTo>
                  <a:lnTo>
                    <a:pt x="1219" y="95"/>
                  </a:lnTo>
                  <a:lnTo>
                    <a:pt x="1228" y="90"/>
                  </a:lnTo>
                  <a:lnTo>
                    <a:pt x="1235" y="85"/>
                  </a:lnTo>
                  <a:lnTo>
                    <a:pt x="1238" y="85"/>
                  </a:lnTo>
                  <a:lnTo>
                    <a:pt x="1240" y="86"/>
                  </a:lnTo>
                  <a:lnTo>
                    <a:pt x="1244" y="86"/>
                  </a:lnTo>
                  <a:lnTo>
                    <a:pt x="1247" y="88"/>
                  </a:lnTo>
                  <a:lnTo>
                    <a:pt x="1251" y="90"/>
                  </a:lnTo>
                  <a:lnTo>
                    <a:pt x="1254" y="92"/>
                  </a:lnTo>
                  <a:lnTo>
                    <a:pt x="1258" y="93"/>
                  </a:lnTo>
                  <a:lnTo>
                    <a:pt x="1260" y="93"/>
                  </a:lnTo>
                  <a:lnTo>
                    <a:pt x="1286" y="65"/>
                  </a:lnTo>
                  <a:lnTo>
                    <a:pt x="1302" y="65"/>
                  </a:lnTo>
                  <a:lnTo>
                    <a:pt x="1313" y="62"/>
                  </a:lnTo>
                  <a:lnTo>
                    <a:pt x="1323" y="58"/>
                  </a:lnTo>
                  <a:lnTo>
                    <a:pt x="1332" y="53"/>
                  </a:lnTo>
                  <a:lnTo>
                    <a:pt x="1341" y="46"/>
                  </a:lnTo>
                  <a:lnTo>
                    <a:pt x="1348" y="37"/>
                  </a:lnTo>
                  <a:lnTo>
                    <a:pt x="1357" y="28"/>
                  </a:lnTo>
                  <a:lnTo>
                    <a:pt x="1366" y="17"/>
                  </a:lnTo>
                  <a:lnTo>
                    <a:pt x="1371" y="21"/>
                  </a:lnTo>
                  <a:lnTo>
                    <a:pt x="1378" y="21"/>
                  </a:lnTo>
                  <a:lnTo>
                    <a:pt x="1385" y="19"/>
                  </a:lnTo>
                  <a:lnTo>
                    <a:pt x="1392" y="16"/>
                  </a:lnTo>
                  <a:lnTo>
                    <a:pt x="1399" y="14"/>
                  </a:lnTo>
                  <a:lnTo>
                    <a:pt x="1408" y="10"/>
                  </a:lnTo>
                  <a:lnTo>
                    <a:pt x="1417" y="9"/>
                  </a:lnTo>
                  <a:lnTo>
                    <a:pt x="1426" y="7"/>
                  </a:lnTo>
                  <a:lnTo>
                    <a:pt x="1424" y="7"/>
                  </a:lnTo>
                  <a:lnTo>
                    <a:pt x="1422" y="5"/>
                  </a:lnTo>
                  <a:lnTo>
                    <a:pt x="1420" y="3"/>
                  </a:lnTo>
                  <a:lnTo>
                    <a:pt x="1417" y="3"/>
                  </a:lnTo>
                  <a:lnTo>
                    <a:pt x="1415" y="2"/>
                  </a:lnTo>
                  <a:lnTo>
                    <a:pt x="1412" y="0"/>
                  </a:lnTo>
                  <a:lnTo>
                    <a:pt x="1408" y="0"/>
                  </a:lnTo>
                  <a:lnTo>
                    <a:pt x="1403" y="3"/>
                  </a:lnTo>
                  <a:lnTo>
                    <a:pt x="1399" y="5"/>
                  </a:lnTo>
                  <a:lnTo>
                    <a:pt x="1397" y="5"/>
                  </a:lnTo>
                  <a:lnTo>
                    <a:pt x="1396" y="5"/>
                  </a:lnTo>
                  <a:lnTo>
                    <a:pt x="1394" y="5"/>
                  </a:lnTo>
                  <a:lnTo>
                    <a:pt x="1390" y="5"/>
                  </a:lnTo>
                  <a:lnTo>
                    <a:pt x="1387" y="7"/>
                  </a:lnTo>
                  <a:lnTo>
                    <a:pt x="1382" y="10"/>
                  </a:lnTo>
                  <a:lnTo>
                    <a:pt x="1376" y="7"/>
                  </a:lnTo>
                  <a:lnTo>
                    <a:pt x="1369" y="5"/>
                  </a:lnTo>
                  <a:lnTo>
                    <a:pt x="1362" y="3"/>
                  </a:lnTo>
                  <a:lnTo>
                    <a:pt x="1357" y="3"/>
                  </a:lnTo>
                  <a:lnTo>
                    <a:pt x="1350" y="3"/>
                  </a:lnTo>
                  <a:lnTo>
                    <a:pt x="1343" y="5"/>
                  </a:lnTo>
                  <a:lnTo>
                    <a:pt x="1337" y="7"/>
                  </a:lnTo>
                  <a:lnTo>
                    <a:pt x="1330" y="10"/>
                  </a:lnTo>
                  <a:lnTo>
                    <a:pt x="1318" y="7"/>
                  </a:lnTo>
                  <a:lnTo>
                    <a:pt x="1304" y="7"/>
                  </a:lnTo>
                  <a:lnTo>
                    <a:pt x="1286" y="9"/>
                  </a:lnTo>
                  <a:lnTo>
                    <a:pt x="1269" y="10"/>
                  </a:lnTo>
                  <a:lnTo>
                    <a:pt x="1249" y="14"/>
                  </a:lnTo>
                  <a:lnTo>
                    <a:pt x="1231" y="16"/>
                  </a:lnTo>
                  <a:lnTo>
                    <a:pt x="1214" y="19"/>
                  </a:lnTo>
                  <a:lnTo>
                    <a:pt x="1200" y="19"/>
                  </a:lnTo>
                  <a:lnTo>
                    <a:pt x="1203" y="23"/>
                  </a:lnTo>
                  <a:lnTo>
                    <a:pt x="1208" y="28"/>
                  </a:lnTo>
                  <a:lnTo>
                    <a:pt x="1214" y="33"/>
                  </a:lnTo>
                  <a:lnTo>
                    <a:pt x="1221" y="37"/>
                  </a:lnTo>
                  <a:lnTo>
                    <a:pt x="1228" y="42"/>
                  </a:lnTo>
                  <a:lnTo>
                    <a:pt x="1233" y="48"/>
                  </a:lnTo>
                  <a:lnTo>
                    <a:pt x="1238" y="53"/>
                  </a:lnTo>
                  <a:lnTo>
                    <a:pt x="1244" y="56"/>
                  </a:lnTo>
                  <a:lnTo>
                    <a:pt x="1233" y="62"/>
                  </a:lnTo>
                  <a:lnTo>
                    <a:pt x="1221" y="67"/>
                  </a:lnTo>
                  <a:lnTo>
                    <a:pt x="1210" y="76"/>
                  </a:lnTo>
                  <a:lnTo>
                    <a:pt x="1196" y="83"/>
                  </a:lnTo>
                  <a:lnTo>
                    <a:pt x="1182" y="90"/>
                  </a:lnTo>
                  <a:lnTo>
                    <a:pt x="1166" y="97"/>
                  </a:lnTo>
                  <a:lnTo>
                    <a:pt x="1148" y="101"/>
                  </a:lnTo>
                  <a:lnTo>
                    <a:pt x="1131" y="102"/>
                  </a:lnTo>
                  <a:close/>
                  <a:moveTo>
                    <a:pt x="947" y="148"/>
                  </a:moveTo>
                  <a:lnTo>
                    <a:pt x="942" y="148"/>
                  </a:lnTo>
                  <a:lnTo>
                    <a:pt x="935" y="148"/>
                  </a:lnTo>
                  <a:lnTo>
                    <a:pt x="928" y="148"/>
                  </a:lnTo>
                  <a:lnTo>
                    <a:pt x="922" y="148"/>
                  </a:lnTo>
                  <a:lnTo>
                    <a:pt x="915" y="147"/>
                  </a:lnTo>
                  <a:lnTo>
                    <a:pt x="908" y="145"/>
                  </a:lnTo>
                  <a:lnTo>
                    <a:pt x="903" y="143"/>
                  </a:lnTo>
                  <a:lnTo>
                    <a:pt x="896" y="139"/>
                  </a:lnTo>
                  <a:lnTo>
                    <a:pt x="892" y="139"/>
                  </a:lnTo>
                  <a:lnTo>
                    <a:pt x="889" y="141"/>
                  </a:lnTo>
                  <a:lnTo>
                    <a:pt x="885" y="143"/>
                  </a:lnTo>
                  <a:lnTo>
                    <a:pt x="883" y="145"/>
                  </a:lnTo>
                  <a:lnTo>
                    <a:pt x="880" y="147"/>
                  </a:lnTo>
                  <a:lnTo>
                    <a:pt x="876" y="147"/>
                  </a:lnTo>
                  <a:lnTo>
                    <a:pt x="873" y="148"/>
                  </a:lnTo>
                  <a:lnTo>
                    <a:pt x="869" y="148"/>
                  </a:lnTo>
                  <a:lnTo>
                    <a:pt x="852" y="131"/>
                  </a:lnTo>
                  <a:lnTo>
                    <a:pt x="848" y="131"/>
                  </a:lnTo>
                  <a:lnTo>
                    <a:pt x="846" y="132"/>
                  </a:lnTo>
                  <a:lnTo>
                    <a:pt x="843" y="134"/>
                  </a:lnTo>
                  <a:lnTo>
                    <a:pt x="839" y="136"/>
                  </a:lnTo>
                  <a:lnTo>
                    <a:pt x="836" y="136"/>
                  </a:lnTo>
                  <a:lnTo>
                    <a:pt x="832" y="138"/>
                  </a:lnTo>
                  <a:lnTo>
                    <a:pt x="829" y="139"/>
                  </a:lnTo>
                  <a:lnTo>
                    <a:pt x="825" y="139"/>
                  </a:lnTo>
                  <a:lnTo>
                    <a:pt x="809" y="122"/>
                  </a:lnTo>
                  <a:lnTo>
                    <a:pt x="792" y="122"/>
                  </a:lnTo>
                  <a:lnTo>
                    <a:pt x="788" y="124"/>
                  </a:lnTo>
                  <a:lnTo>
                    <a:pt x="783" y="127"/>
                  </a:lnTo>
                  <a:lnTo>
                    <a:pt x="779" y="134"/>
                  </a:lnTo>
                  <a:lnTo>
                    <a:pt x="776" y="141"/>
                  </a:lnTo>
                  <a:lnTo>
                    <a:pt x="770" y="148"/>
                  </a:lnTo>
                  <a:lnTo>
                    <a:pt x="769" y="155"/>
                  </a:lnTo>
                  <a:lnTo>
                    <a:pt x="767" y="162"/>
                  </a:lnTo>
                  <a:lnTo>
                    <a:pt x="765" y="168"/>
                  </a:lnTo>
                  <a:lnTo>
                    <a:pt x="772" y="166"/>
                  </a:lnTo>
                  <a:lnTo>
                    <a:pt x="778" y="166"/>
                  </a:lnTo>
                  <a:lnTo>
                    <a:pt x="781" y="164"/>
                  </a:lnTo>
                  <a:lnTo>
                    <a:pt x="786" y="161"/>
                  </a:lnTo>
                  <a:lnTo>
                    <a:pt x="790" y="159"/>
                  </a:lnTo>
                  <a:lnTo>
                    <a:pt x="793" y="155"/>
                  </a:lnTo>
                  <a:lnTo>
                    <a:pt x="797" y="152"/>
                  </a:lnTo>
                  <a:lnTo>
                    <a:pt x="800" y="148"/>
                  </a:lnTo>
                  <a:lnTo>
                    <a:pt x="852" y="148"/>
                  </a:lnTo>
                  <a:lnTo>
                    <a:pt x="846" y="150"/>
                  </a:lnTo>
                  <a:lnTo>
                    <a:pt x="841" y="150"/>
                  </a:lnTo>
                  <a:lnTo>
                    <a:pt x="836" y="152"/>
                  </a:lnTo>
                  <a:lnTo>
                    <a:pt x="834" y="155"/>
                  </a:lnTo>
                  <a:lnTo>
                    <a:pt x="832" y="159"/>
                  </a:lnTo>
                  <a:lnTo>
                    <a:pt x="831" y="164"/>
                  </a:lnTo>
                  <a:lnTo>
                    <a:pt x="832" y="169"/>
                  </a:lnTo>
                  <a:lnTo>
                    <a:pt x="834" y="177"/>
                  </a:lnTo>
                  <a:lnTo>
                    <a:pt x="831" y="177"/>
                  </a:lnTo>
                  <a:lnTo>
                    <a:pt x="829" y="178"/>
                  </a:lnTo>
                  <a:lnTo>
                    <a:pt x="825" y="178"/>
                  </a:lnTo>
                  <a:lnTo>
                    <a:pt x="822" y="180"/>
                  </a:lnTo>
                  <a:lnTo>
                    <a:pt x="818" y="182"/>
                  </a:lnTo>
                  <a:lnTo>
                    <a:pt x="815" y="184"/>
                  </a:lnTo>
                  <a:lnTo>
                    <a:pt x="813" y="185"/>
                  </a:lnTo>
                  <a:lnTo>
                    <a:pt x="809" y="185"/>
                  </a:lnTo>
                  <a:lnTo>
                    <a:pt x="825" y="191"/>
                  </a:lnTo>
                  <a:lnTo>
                    <a:pt x="845" y="194"/>
                  </a:lnTo>
                  <a:lnTo>
                    <a:pt x="862" y="196"/>
                  </a:lnTo>
                  <a:lnTo>
                    <a:pt x="882" y="194"/>
                  </a:lnTo>
                  <a:lnTo>
                    <a:pt x="891" y="192"/>
                  </a:lnTo>
                  <a:lnTo>
                    <a:pt x="899" y="189"/>
                  </a:lnTo>
                  <a:lnTo>
                    <a:pt x="908" y="185"/>
                  </a:lnTo>
                  <a:lnTo>
                    <a:pt x="917" y="180"/>
                  </a:lnTo>
                  <a:lnTo>
                    <a:pt x="926" y="175"/>
                  </a:lnTo>
                  <a:lnTo>
                    <a:pt x="933" y="168"/>
                  </a:lnTo>
                  <a:lnTo>
                    <a:pt x="942" y="159"/>
                  </a:lnTo>
                  <a:lnTo>
                    <a:pt x="947" y="148"/>
                  </a:lnTo>
                  <a:close/>
                  <a:moveTo>
                    <a:pt x="1161" y="71"/>
                  </a:moveTo>
                  <a:lnTo>
                    <a:pt x="1150" y="71"/>
                  </a:lnTo>
                  <a:lnTo>
                    <a:pt x="1141" y="71"/>
                  </a:lnTo>
                  <a:lnTo>
                    <a:pt x="1133" y="71"/>
                  </a:lnTo>
                  <a:lnTo>
                    <a:pt x="1122" y="71"/>
                  </a:lnTo>
                  <a:lnTo>
                    <a:pt x="1113" y="72"/>
                  </a:lnTo>
                  <a:lnTo>
                    <a:pt x="1106" y="74"/>
                  </a:lnTo>
                  <a:lnTo>
                    <a:pt x="1099" y="76"/>
                  </a:lnTo>
                  <a:lnTo>
                    <a:pt x="1092" y="79"/>
                  </a:lnTo>
                  <a:lnTo>
                    <a:pt x="1088" y="76"/>
                  </a:lnTo>
                  <a:lnTo>
                    <a:pt x="1085" y="72"/>
                  </a:lnTo>
                  <a:lnTo>
                    <a:pt x="1081" y="69"/>
                  </a:lnTo>
                  <a:lnTo>
                    <a:pt x="1078" y="67"/>
                  </a:lnTo>
                  <a:lnTo>
                    <a:pt x="1072" y="65"/>
                  </a:lnTo>
                  <a:lnTo>
                    <a:pt x="1069" y="63"/>
                  </a:lnTo>
                  <a:lnTo>
                    <a:pt x="1064" y="62"/>
                  </a:lnTo>
                  <a:lnTo>
                    <a:pt x="1057" y="62"/>
                  </a:lnTo>
                  <a:lnTo>
                    <a:pt x="1057" y="58"/>
                  </a:lnTo>
                  <a:lnTo>
                    <a:pt x="1057" y="55"/>
                  </a:lnTo>
                  <a:lnTo>
                    <a:pt x="1058" y="51"/>
                  </a:lnTo>
                  <a:lnTo>
                    <a:pt x="1058" y="48"/>
                  </a:lnTo>
                  <a:lnTo>
                    <a:pt x="1058" y="46"/>
                  </a:lnTo>
                  <a:lnTo>
                    <a:pt x="1058" y="42"/>
                  </a:lnTo>
                  <a:lnTo>
                    <a:pt x="1058" y="39"/>
                  </a:lnTo>
                  <a:lnTo>
                    <a:pt x="1058" y="35"/>
                  </a:lnTo>
                  <a:lnTo>
                    <a:pt x="1048" y="16"/>
                  </a:lnTo>
                  <a:lnTo>
                    <a:pt x="1051" y="17"/>
                  </a:lnTo>
                  <a:lnTo>
                    <a:pt x="1058" y="23"/>
                  </a:lnTo>
                  <a:lnTo>
                    <a:pt x="1065" y="32"/>
                  </a:lnTo>
                  <a:lnTo>
                    <a:pt x="1072" y="42"/>
                  </a:lnTo>
                  <a:lnTo>
                    <a:pt x="1080" y="53"/>
                  </a:lnTo>
                  <a:lnTo>
                    <a:pt x="1087" y="62"/>
                  </a:lnTo>
                  <a:lnTo>
                    <a:pt x="1090" y="67"/>
                  </a:lnTo>
                  <a:lnTo>
                    <a:pt x="1092" y="71"/>
                  </a:lnTo>
                  <a:lnTo>
                    <a:pt x="1101" y="69"/>
                  </a:lnTo>
                  <a:lnTo>
                    <a:pt x="1110" y="69"/>
                  </a:lnTo>
                  <a:lnTo>
                    <a:pt x="1118" y="67"/>
                  </a:lnTo>
                  <a:lnTo>
                    <a:pt x="1125" y="67"/>
                  </a:lnTo>
                  <a:lnTo>
                    <a:pt x="1134" y="65"/>
                  </a:lnTo>
                  <a:lnTo>
                    <a:pt x="1143" y="67"/>
                  </a:lnTo>
                  <a:lnTo>
                    <a:pt x="1152" y="67"/>
                  </a:lnTo>
                  <a:lnTo>
                    <a:pt x="1161" y="71"/>
                  </a:lnTo>
                  <a:close/>
                  <a:moveTo>
                    <a:pt x="956" y="131"/>
                  </a:moveTo>
                  <a:lnTo>
                    <a:pt x="959" y="118"/>
                  </a:lnTo>
                  <a:lnTo>
                    <a:pt x="961" y="111"/>
                  </a:lnTo>
                  <a:lnTo>
                    <a:pt x="961" y="106"/>
                  </a:lnTo>
                  <a:lnTo>
                    <a:pt x="959" y="104"/>
                  </a:lnTo>
                  <a:lnTo>
                    <a:pt x="958" y="106"/>
                  </a:lnTo>
                  <a:lnTo>
                    <a:pt x="954" y="109"/>
                  </a:lnTo>
                  <a:lnTo>
                    <a:pt x="947" y="115"/>
                  </a:lnTo>
                  <a:lnTo>
                    <a:pt x="938" y="120"/>
                  </a:lnTo>
                  <a:lnTo>
                    <a:pt x="933" y="115"/>
                  </a:lnTo>
                  <a:lnTo>
                    <a:pt x="926" y="109"/>
                  </a:lnTo>
                  <a:lnTo>
                    <a:pt x="921" y="106"/>
                  </a:lnTo>
                  <a:lnTo>
                    <a:pt x="915" y="102"/>
                  </a:lnTo>
                  <a:lnTo>
                    <a:pt x="910" y="99"/>
                  </a:lnTo>
                  <a:lnTo>
                    <a:pt x="906" y="95"/>
                  </a:lnTo>
                  <a:lnTo>
                    <a:pt x="905" y="90"/>
                  </a:lnTo>
                  <a:lnTo>
                    <a:pt x="903" y="83"/>
                  </a:lnTo>
                  <a:lnTo>
                    <a:pt x="894" y="85"/>
                  </a:lnTo>
                  <a:lnTo>
                    <a:pt x="887" y="85"/>
                  </a:lnTo>
                  <a:lnTo>
                    <a:pt x="880" y="86"/>
                  </a:lnTo>
                  <a:lnTo>
                    <a:pt x="875" y="86"/>
                  </a:lnTo>
                  <a:lnTo>
                    <a:pt x="869" y="88"/>
                  </a:lnTo>
                  <a:lnTo>
                    <a:pt x="864" y="88"/>
                  </a:lnTo>
                  <a:lnTo>
                    <a:pt x="859" y="86"/>
                  </a:lnTo>
                  <a:lnTo>
                    <a:pt x="852" y="83"/>
                  </a:lnTo>
                  <a:lnTo>
                    <a:pt x="846" y="86"/>
                  </a:lnTo>
                  <a:lnTo>
                    <a:pt x="839" y="90"/>
                  </a:lnTo>
                  <a:lnTo>
                    <a:pt x="834" y="92"/>
                  </a:lnTo>
                  <a:lnTo>
                    <a:pt x="829" y="95"/>
                  </a:lnTo>
                  <a:lnTo>
                    <a:pt x="823" y="99"/>
                  </a:lnTo>
                  <a:lnTo>
                    <a:pt x="820" y="104"/>
                  </a:lnTo>
                  <a:lnTo>
                    <a:pt x="818" y="111"/>
                  </a:lnTo>
                  <a:lnTo>
                    <a:pt x="816" y="120"/>
                  </a:lnTo>
                  <a:lnTo>
                    <a:pt x="823" y="116"/>
                  </a:lnTo>
                  <a:lnTo>
                    <a:pt x="832" y="115"/>
                  </a:lnTo>
                  <a:lnTo>
                    <a:pt x="843" y="111"/>
                  </a:lnTo>
                  <a:lnTo>
                    <a:pt x="852" y="108"/>
                  </a:lnTo>
                  <a:lnTo>
                    <a:pt x="862" y="106"/>
                  </a:lnTo>
                  <a:lnTo>
                    <a:pt x="871" y="104"/>
                  </a:lnTo>
                  <a:lnTo>
                    <a:pt x="880" y="102"/>
                  </a:lnTo>
                  <a:lnTo>
                    <a:pt x="887" y="102"/>
                  </a:lnTo>
                  <a:lnTo>
                    <a:pt x="869" y="120"/>
                  </a:lnTo>
                  <a:lnTo>
                    <a:pt x="876" y="122"/>
                  </a:lnTo>
                  <a:lnTo>
                    <a:pt x="883" y="122"/>
                  </a:lnTo>
                  <a:lnTo>
                    <a:pt x="892" y="124"/>
                  </a:lnTo>
                  <a:lnTo>
                    <a:pt x="899" y="125"/>
                  </a:lnTo>
                  <a:lnTo>
                    <a:pt x="908" y="127"/>
                  </a:lnTo>
                  <a:lnTo>
                    <a:pt x="915" y="129"/>
                  </a:lnTo>
                  <a:lnTo>
                    <a:pt x="922" y="129"/>
                  </a:lnTo>
                  <a:lnTo>
                    <a:pt x="929" y="131"/>
                  </a:lnTo>
                  <a:lnTo>
                    <a:pt x="956" y="131"/>
                  </a:lnTo>
                  <a:close/>
                  <a:moveTo>
                    <a:pt x="1042" y="14"/>
                  </a:moveTo>
                  <a:lnTo>
                    <a:pt x="1034" y="17"/>
                  </a:lnTo>
                  <a:lnTo>
                    <a:pt x="1028" y="21"/>
                  </a:lnTo>
                  <a:lnTo>
                    <a:pt x="1023" y="23"/>
                  </a:lnTo>
                  <a:lnTo>
                    <a:pt x="1019" y="25"/>
                  </a:lnTo>
                  <a:lnTo>
                    <a:pt x="1016" y="26"/>
                  </a:lnTo>
                  <a:lnTo>
                    <a:pt x="1014" y="30"/>
                  </a:lnTo>
                  <a:lnTo>
                    <a:pt x="1011" y="35"/>
                  </a:lnTo>
                  <a:lnTo>
                    <a:pt x="1009" y="44"/>
                  </a:lnTo>
                  <a:lnTo>
                    <a:pt x="1000" y="44"/>
                  </a:lnTo>
                  <a:lnTo>
                    <a:pt x="993" y="46"/>
                  </a:lnTo>
                  <a:lnTo>
                    <a:pt x="984" y="48"/>
                  </a:lnTo>
                  <a:lnTo>
                    <a:pt x="975" y="51"/>
                  </a:lnTo>
                  <a:lnTo>
                    <a:pt x="968" y="51"/>
                  </a:lnTo>
                  <a:lnTo>
                    <a:pt x="963" y="51"/>
                  </a:lnTo>
                  <a:lnTo>
                    <a:pt x="961" y="49"/>
                  </a:lnTo>
                  <a:lnTo>
                    <a:pt x="959" y="48"/>
                  </a:lnTo>
                  <a:lnTo>
                    <a:pt x="958" y="46"/>
                  </a:lnTo>
                  <a:lnTo>
                    <a:pt x="958" y="42"/>
                  </a:lnTo>
                  <a:lnTo>
                    <a:pt x="949" y="48"/>
                  </a:lnTo>
                  <a:lnTo>
                    <a:pt x="942" y="53"/>
                  </a:lnTo>
                  <a:lnTo>
                    <a:pt x="935" y="58"/>
                  </a:lnTo>
                  <a:lnTo>
                    <a:pt x="929" y="63"/>
                  </a:lnTo>
                  <a:lnTo>
                    <a:pt x="924" y="67"/>
                  </a:lnTo>
                  <a:lnTo>
                    <a:pt x="919" y="72"/>
                  </a:lnTo>
                  <a:lnTo>
                    <a:pt x="914" y="76"/>
                  </a:lnTo>
                  <a:lnTo>
                    <a:pt x="908" y="79"/>
                  </a:lnTo>
                  <a:lnTo>
                    <a:pt x="914" y="55"/>
                  </a:lnTo>
                  <a:lnTo>
                    <a:pt x="921" y="51"/>
                  </a:lnTo>
                  <a:lnTo>
                    <a:pt x="926" y="48"/>
                  </a:lnTo>
                  <a:lnTo>
                    <a:pt x="933" y="42"/>
                  </a:lnTo>
                  <a:lnTo>
                    <a:pt x="938" y="37"/>
                  </a:lnTo>
                  <a:lnTo>
                    <a:pt x="945" y="30"/>
                  </a:lnTo>
                  <a:lnTo>
                    <a:pt x="952" y="25"/>
                  </a:lnTo>
                  <a:lnTo>
                    <a:pt x="958" y="21"/>
                  </a:lnTo>
                  <a:lnTo>
                    <a:pt x="963" y="17"/>
                  </a:lnTo>
                  <a:lnTo>
                    <a:pt x="967" y="19"/>
                  </a:lnTo>
                  <a:lnTo>
                    <a:pt x="968" y="21"/>
                  </a:lnTo>
                  <a:lnTo>
                    <a:pt x="972" y="25"/>
                  </a:lnTo>
                  <a:lnTo>
                    <a:pt x="974" y="26"/>
                  </a:lnTo>
                  <a:lnTo>
                    <a:pt x="977" y="28"/>
                  </a:lnTo>
                  <a:lnTo>
                    <a:pt x="981" y="32"/>
                  </a:lnTo>
                  <a:lnTo>
                    <a:pt x="982" y="33"/>
                  </a:lnTo>
                  <a:lnTo>
                    <a:pt x="984" y="37"/>
                  </a:lnTo>
                  <a:lnTo>
                    <a:pt x="989" y="33"/>
                  </a:lnTo>
                  <a:lnTo>
                    <a:pt x="995" y="30"/>
                  </a:lnTo>
                  <a:lnTo>
                    <a:pt x="998" y="26"/>
                  </a:lnTo>
                  <a:lnTo>
                    <a:pt x="1002" y="21"/>
                  </a:lnTo>
                  <a:lnTo>
                    <a:pt x="1005" y="17"/>
                  </a:lnTo>
                  <a:lnTo>
                    <a:pt x="1009" y="14"/>
                  </a:lnTo>
                  <a:lnTo>
                    <a:pt x="1012" y="10"/>
                  </a:lnTo>
                  <a:lnTo>
                    <a:pt x="1018" y="7"/>
                  </a:lnTo>
                  <a:lnTo>
                    <a:pt x="1019" y="10"/>
                  </a:lnTo>
                  <a:lnTo>
                    <a:pt x="1023" y="12"/>
                  </a:lnTo>
                  <a:lnTo>
                    <a:pt x="1025" y="14"/>
                  </a:lnTo>
                  <a:lnTo>
                    <a:pt x="1028" y="14"/>
                  </a:lnTo>
                  <a:lnTo>
                    <a:pt x="1032" y="16"/>
                  </a:lnTo>
                  <a:lnTo>
                    <a:pt x="1035" y="16"/>
                  </a:lnTo>
                  <a:lnTo>
                    <a:pt x="1039" y="16"/>
                  </a:lnTo>
                  <a:lnTo>
                    <a:pt x="1042" y="14"/>
                  </a:lnTo>
                  <a:close/>
                  <a:moveTo>
                    <a:pt x="1042" y="122"/>
                  </a:moveTo>
                  <a:lnTo>
                    <a:pt x="1042" y="131"/>
                  </a:lnTo>
                  <a:lnTo>
                    <a:pt x="1042" y="139"/>
                  </a:lnTo>
                  <a:lnTo>
                    <a:pt x="1042" y="148"/>
                  </a:lnTo>
                  <a:lnTo>
                    <a:pt x="1042" y="155"/>
                  </a:lnTo>
                  <a:lnTo>
                    <a:pt x="1046" y="161"/>
                  </a:lnTo>
                  <a:lnTo>
                    <a:pt x="1051" y="164"/>
                  </a:lnTo>
                  <a:lnTo>
                    <a:pt x="1058" y="168"/>
                  </a:lnTo>
                  <a:lnTo>
                    <a:pt x="1069" y="168"/>
                  </a:lnTo>
                  <a:lnTo>
                    <a:pt x="1069" y="161"/>
                  </a:lnTo>
                  <a:lnTo>
                    <a:pt x="1067" y="155"/>
                  </a:lnTo>
                  <a:lnTo>
                    <a:pt x="1065" y="150"/>
                  </a:lnTo>
                  <a:lnTo>
                    <a:pt x="1062" y="145"/>
                  </a:lnTo>
                  <a:lnTo>
                    <a:pt x="1058" y="139"/>
                  </a:lnTo>
                  <a:lnTo>
                    <a:pt x="1055" y="134"/>
                  </a:lnTo>
                  <a:lnTo>
                    <a:pt x="1050" y="127"/>
                  </a:lnTo>
                  <a:lnTo>
                    <a:pt x="1042" y="122"/>
                  </a:lnTo>
                  <a:close/>
                  <a:moveTo>
                    <a:pt x="1012" y="78"/>
                  </a:moveTo>
                  <a:lnTo>
                    <a:pt x="1002" y="81"/>
                  </a:lnTo>
                  <a:lnTo>
                    <a:pt x="995" y="85"/>
                  </a:lnTo>
                  <a:lnTo>
                    <a:pt x="991" y="86"/>
                  </a:lnTo>
                  <a:lnTo>
                    <a:pt x="991" y="88"/>
                  </a:lnTo>
                  <a:lnTo>
                    <a:pt x="991" y="90"/>
                  </a:lnTo>
                  <a:lnTo>
                    <a:pt x="993" y="95"/>
                  </a:lnTo>
                  <a:lnTo>
                    <a:pt x="995" y="102"/>
                  </a:lnTo>
                  <a:lnTo>
                    <a:pt x="995" y="113"/>
                  </a:lnTo>
                  <a:lnTo>
                    <a:pt x="1002" y="113"/>
                  </a:lnTo>
                  <a:lnTo>
                    <a:pt x="1007" y="111"/>
                  </a:lnTo>
                  <a:lnTo>
                    <a:pt x="1011" y="109"/>
                  </a:lnTo>
                  <a:lnTo>
                    <a:pt x="1014" y="108"/>
                  </a:lnTo>
                  <a:lnTo>
                    <a:pt x="1019" y="104"/>
                  </a:lnTo>
                  <a:lnTo>
                    <a:pt x="1023" y="102"/>
                  </a:lnTo>
                  <a:lnTo>
                    <a:pt x="1025" y="99"/>
                  </a:lnTo>
                  <a:lnTo>
                    <a:pt x="1028" y="95"/>
                  </a:lnTo>
                  <a:lnTo>
                    <a:pt x="1025" y="92"/>
                  </a:lnTo>
                  <a:lnTo>
                    <a:pt x="1023" y="88"/>
                  </a:lnTo>
                  <a:lnTo>
                    <a:pt x="1019" y="85"/>
                  </a:lnTo>
                  <a:lnTo>
                    <a:pt x="1018" y="83"/>
                  </a:lnTo>
                  <a:lnTo>
                    <a:pt x="1014" y="79"/>
                  </a:lnTo>
                  <a:lnTo>
                    <a:pt x="1014" y="78"/>
                  </a:lnTo>
                  <a:lnTo>
                    <a:pt x="1012" y="78"/>
                  </a:lnTo>
                  <a:close/>
                  <a:moveTo>
                    <a:pt x="894" y="800"/>
                  </a:moveTo>
                  <a:lnTo>
                    <a:pt x="887" y="802"/>
                  </a:lnTo>
                  <a:lnTo>
                    <a:pt x="880" y="806"/>
                  </a:lnTo>
                  <a:lnTo>
                    <a:pt x="875" y="807"/>
                  </a:lnTo>
                  <a:lnTo>
                    <a:pt x="873" y="811"/>
                  </a:lnTo>
                  <a:lnTo>
                    <a:pt x="871" y="816"/>
                  </a:lnTo>
                  <a:lnTo>
                    <a:pt x="869" y="823"/>
                  </a:lnTo>
                  <a:lnTo>
                    <a:pt x="869" y="834"/>
                  </a:lnTo>
                  <a:lnTo>
                    <a:pt x="869" y="846"/>
                  </a:lnTo>
                  <a:lnTo>
                    <a:pt x="878" y="846"/>
                  </a:lnTo>
                  <a:lnTo>
                    <a:pt x="885" y="845"/>
                  </a:lnTo>
                  <a:lnTo>
                    <a:pt x="892" y="843"/>
                  </a:lnTo>
                  <a:lnTo>
                    <a:pt x="898" y="843"/>
                  </a:lnTo>
                  <a:lnTo>
                    <a:pt x="903" y="841"/>
                  </a:lnTo>
                  <a:lnTo>
                    <a:pt x="908" y="843"/>
                  </a:lnTo>
                  <a:lnTo>
                    <a:pt x="914" y="843"/>
                  </a:lnTo>
                  <a:lnTo>
                    <a:pt x="921" y="846"/>
                  </a:lnTo>
                  <a:lnTo>
                    <a:pt x="938" y="827"/>
                  </a:lnTo>
                  <a:lnTo>
                    <a:pt x="921" y="807"/>
                  </a:lnTo>
                  <a:lnTo>
                    <a:pt x="894" y="800"/>
                  </a:lnTo>
                  <a:close/>
                  <a:moveTo>
                    <a:pt x="843" y="809"/>
                  </a:moveTo>
                  <a:lnTo>
                    <a:pt x="831" y="809"/>
                  </a:lnTo>
                  <a:lnTo>
                    <a:pt x="822" y="809"/>
                  </a:lnTo>
                  <a:lnTo>
                    <a:pt x="816" y="807"/>
                  </a:lnTo>
                  <a:lnTo>
                    <a:pt x="809" y="807"/>
                  </a:lnTo>
                  <a:lnTo>
                    <a:pt x="806" y="804"/>
                  </a:lnTo>
                  <a:lnTo>
                    <a:pt x="800" y="802"/>
                  </a:lnTo>
                  <a:lnTo>
                    <a:pt x="797" y="797"/>
                  </a:lnTo>
                  <a:lnTo>
                    <a:pt x="790" y="792"/>
                  </a:lnTo>
                  <a:lnTo>
                    <a:pt x="783" y="792"/>
                  </a:lnTo>
                  <a:lnTo>
                    <a:pt x="776" y="792"/>
                  </a:lnTo>
                  <a:lnTo>
                    <a:pt x="769" y="790"/>
                  </a:lnTo>
                  <a:lnTo>
                    <a:pt x="760" y="790"/>
                  </a:lnTo>
                  <a:lnTo>
                    <a:pt x="753" y="788"/>
                  </a:lnTo>
                  <a:lnTo>
                    <a:pt x="744" y="786"/>
                  </a:lnTo>
                  <a:lnTo>
                    <a:pt x="737" y="784"/>
                  </a:lnTo>
                  <a:lnTo>
                    <a:pt x="730" y="781"/>
                  </a:lnTo>
                  <a:lnTo>
                    <a:pt x="739" y="779"/>
                  </a:lnTo>
                  <a:lnTo>
                    <a:pt x="749" y="776"/>
                  </a:lnTo>
                  <a:lnTo>
                    <a:pt x="758" y="774"/>
                  </a:lnTo>
                  <a:lnTo>
                    <a:pt x="767" y="772"/>
                  </a:lnTo>
                  <a:lnTo>
                    <a:pt x="774" y="774"/>
                  </a:lnTo>
                  <a:lnTo>
                    <a:pt x="781" y="776"/>
                  </a:lnTo>
                  <a:lnTo>
                    <a:pt x="786" y="783"/>
                  </a:lnTo>
                  <a:lnTo>
                    <a:pt x="790" y="792"/>
                  </a:lnTo>
                  <a:lnTo>
                    <a:pt x="793" y="790"/>
                  </a:lnTo>
                  <a:lnTo>
                    <a:pt x="797" y="790"/>
                  </a:lnTo>
                  <a:lnTo>
                    <a:pt x="800" y="788"/>
                  </a:lnTo>
                  <a:lnTo>
                    <a:pt x="804" y="786"/>
                  </a:lnTo>
                  <a:lnTo>
                    <a:pt x="808" y="784"/>
                  </a:lnTo>
                  <a:lnTo>
                    <a:pt x="811" y="783"/>
                  </a:lnTo>
                  <a:lnTo>
                    <a:pt x="813" y="783"/>
                  </a:lnTo>
                  <a:lnTo>
                    <a:pt x="816" y="781"/>
                  </a:lnTo>
                  <a:lnTo>
                    <a:pt x="820" y="783"/>
                  </a:lnTo>
                  <a:lnTo>
                    <a:pt x="825" y="784"/>
                  </a:lnTo>
                  <a:lnTo>
                    <a:pt x="829" y="788"/>
                  </a:lnTo>
                  <a:lnTo>
                    <a:pt x="834" y="792"/>
                  </a:lnTo>
                  <a:lnTo>
                    <a:pt x="839" y="795"/>
                  </a:lnTo>
                  <a:lnTo>
                    <a:pt x="843" y="797"/>
                  </a:lnTo>
                  <a:lnTo>
                    <a:pt x="848" y="800"/>
                  </a:lnTo>
                  <a:lnTo>
                    <a:pt x="852" y="800"/>
                  </a:lnTo>
                  <a:lnTo>
                    <a:pt x="843" y="809"/>
                  </a:lnTo>
                  <a:close/>
                  <a:moveTo>
                    <a:pt x="98" y="380"/>
                  </a:moveTo>
                  <a:lnTo>
                    <a:pt x="89" y="380"/>
                  </a:lnTo>
                  <a:lnTo>
                    <a:pt x="80" y="383"/>
                  </a:lnTo>
                  <a:lnTo>
                    <a:pt x="69" y="383"/>
                  </a:lnTo>
                  <a:lnTo>
                    <a:pt x="69" y="382"/>
                  </a:lnTo>
                  <a:lnTo>
                    <a:pt x="69" y="380"/>
                  </a:lnTo>
                  <a:lnTo>
                    <a:pt x="71" y="380"/>
                  </a:lnTo>
                  <a:lnTo>
                    <a:pt x="73" y="380"/>
                  </a:lnTo>
                  <a:lnTo>
                    <a:pt x="75" y="380"/>
                  </a:lnTo>
                  <a:lnTo>
                    <a:pt x="75" y="378"/>
                  </a:lnTo>
                  <a:lnTo>
                    <a:pt x="75" y="376"/>
                  </a:lnTo>
                  <a:lnTo>
                    <a:pt x="76" y="376"/>
                  </a:lnTo>
                  <a:lnTo>
                    <a:pt x="80" y="376"/>
                  </a:lnTo>
                  <a:lnTo>
                    <a:pt x="80" y="378"/>
                  </a:lnTo>
                  <a:lnTo>
                    <a:pt x="82" y="378"/>
                  </a:lnTo>
                  <a:lnTo>
                    <a:pt x="83" y="378"/>
                  </a:lnTo>
                  <a:lnTo>
                    <a:pt x="85" y="378"/>
                  </a:lnTo>
                  <a:lnTo>
                    <a:pt x="87" y="378"/>
                  </a:lnTo>
                  <a:lnTo>
                    <a:pt x="87" y="376"/>
                  </a:lnTo>
                  <a:lnTo>
                    <a:pt x="85" y="376"/>
                  </a:lnTo>
                  <a:lnTo>
                    <a:pt x="85" y="374"/>
                  </a:lnTo>
                  <a:lnTo>
                    <a:pt x="83" y="374"/>
                  </a:lnTo>
                  <a:lnTo>
                    <a:pt x="85" y="374"/>
                  </a:lnTo>
                  <a:lnTo>
                    <a:pt x="87" y="374"/>
                  </a:lnTo>
                  <a:lnTo>
                    <a:pt x="89" y="374"/>
                  </a:lnTo>
                  <a:lnTo>
                    <a:pt x="91" y="374"/>
                  </a:lnTo>
                  <a:lnTo>
                    <a:pt x="91" y="376"/>
                  </a:lnTo>
                  <a:lnTo>
                    <a:pt x="92" y="376"/>
                  </a:lnTo>
                  <a:lnTo>
                    <a:pt x="94" y="376"/>
                  </a:lnTo>
                  <a:lnTo>
                    <a:pt x="96" y="378"/>
                  </a:lnTo>
                  <a:lnTo>
                    <a:pt x="98" y="380"/>
                  </a:lnTo>
                  <a:close/>
                  <a:moveTo>
                    <a:pt x="145" y="367"/>
                  </a:moveTo>
                  <a:lnTo>
                    <a:pt x="136" y="371"/>
                  </a:lnTo>
                  <a:lnTo>
                    <a:pt x="122" y="376"/>
                  </a:lnTo>
                  <a:lnTo>
                    <a:pt x="110" y="374"/>
                  </a:lnTo>
                  <a:lnTo>
                    <a:pt x="110" y="373"/>
                  </a:lnTo>
                  <a:lnTo>
                    <a:pt x="110" y="371"/>
                  </a:lnTo>
                  <a:lnTo>
                    <a:pt x="112" y="371"/>
                  </a:lnTo>
                  <a:lnTo>
                    <a:pt x="113" y="371"/>
                  </a:lnTo>
                  <a:lnTo>
                    <a:pt x="115" y="371"/>
                  </a:lnTo>
                  <a:lnTo>
                    <a:pt x="117" y="371"/>
                  </a:lnTo>
                  <a:lnTo>
                    <a:pt x="117" y="369"/>
                  </a:lnTo>
                  <a:lnTo>
                    <a:pt x="117" y="367"/>
                  </a:lnTo>
                  <a:lnTo>
                    <a:pt x="117" y="366"/>
                  </a:lnTo>
                  <a:lnTo>
                    <a:pt x="119" y="366"/>
                  </a:lnTo>
                  <a:lnTo>
                    <a:pt x="122" y="366"/>
                  </a:lnTo>
                  <a:lnTo>
                    <a:pt x="124" y="366"/>
                  </a:lnTo>
                  <a:lnTo>
                    <a:pt x="124" y="367"/>
                  </a:lnTo>
                  <a:lnTo>
                    <a:pt x="126" y="367"/>
                  </a:lnTo>
                  <a:lnTo>
                    <a:pt x="128" y="367"/>
                  </a:lnTo>
                  <a:lnTo>
                    <a:pt x="129" y="366"/>
                  </a:lnTo>
                  <a:lnTo>
                    <a:pt x="131" y="367"/>
                  </a:lnTo>
                  <a:lnTo>
                    <a:pt x="133" y="366"/>
                  </a:lnTo>
                  <a:lnTo>
                    <a:pt x="133" y="364"/>
                  </a:lnTo>
                  <a:lnTo>
                    <a:pt x="131" y="364"/>
                  </a:lnTo>
                  <a:lnTo>
                    <a:pt x="129" y="362"/>
                  </a:lnTo>
                  <a:lnTo>
                    <a:pt x="131" y="362"/>
                  </a:lnTo>
                  <a:lnTo>
                    <a:pt x="133" y="362"/>
                  </a:lnTo>
                  <a:lnTo>
                    <a:pt x="135" y="360"/>
                  </a:lnTo>
                  <a:lnTo>
                    <a:pt x="135" y="362"/>
                  </a:lnTo>
                  <a:lnTo>
                    <a:pt x="136" y="362"/>
                  </a:lnTo>
                  <a:lnTo>
                    <a:pt x="138" y="364"/>
                  </a:lnTo>
                  <a:lnTo>
                    <a:pt x="136" y="364"/>
                  </a:lnTo>
                  <a:lnTo>
                    <a:pt x="138" y="364"/>
                  </a:lnTo>
                  <a:lnTo>
                    <a:pt x="140" y="364"/>
                  </a:lnTo>
                  <a:lnTo>
                    <a:pt x="142" y="364"/>
                  </a:lnTo>
                  <a:lnTo>
                    <a:pt x="144" y="364"/>
                  </a:lnTo>
                  <a:lnTo>
                    <a:pt x="144" y="366"/>
                  </a:lnTo>
                  <a:lnTo>
                    <a:pt x="145" y="367"/>
                  </a:lnTo>
                  <a:close/>
                  <a:moveTo>
                    <a:pt x="32" y="387"/>
                  </a:moveTo>
                  <a:lnTo>
                    <a:pt x="59" y="387"/>
                  </a:lnTo>
                  <a:lnTo>
                    <a:pt x="57" y="385"/>
                  </a:lnTo>
                  <a:lnTo>
                    <a:pt x="55" y="385"/>
                  </a:lnTo>
                  <a:lnTo>
                    <a:pt x="53" y="385"/>
                  </a:lnTo>
                  <a:lnTo>
                    <a:pt x="52" y="385"/>
                  </a:lnTo>
                  <a:lnTo>
                    <a:pt x="50" y="383"/>
                  </a:lnTo>
                  <a:lnTo>
                    <a:pt x="48" y="383"/>
                  </a:lnTo>
                  <a:lnTo>
                    <a:pt x="46" y="383"/>
                  </a:lnTo>
                  <a:lnTo>
                    <a:pt x="45" y="385"/>
                  </a:lnTo>
                  <a:lnTo>
                    <a:pt x="43" y="385"/>
                  </a:lnTo>
                  <a:lnTo>
                    <a:pt x="41" y="385"/>
                  </a:lnTo>
                  <a:lnTo>
                    <a:pt x="39" y="385"/>
                  </a:lnTo>
                  <a:lnTo>
                    <a:pt x="39" y="383"/>
                  </a:lnTo>
                  <a:lnTo>
                    <a:pt x="38" y="383"/>
                  </a:lnTo>
                  <a:lnTo>
                    <a:pt x="38" y="382"/>
                  </a:lnTo>
                  <a:lnTo>
                    <a:pt x="36" y="382"/>
                  </a:lnTo>
                  <a:lnTo>
                    <a:pt x="32" y="385"/>
                  </a:lnTo>
                  <a:lnTo>
                    <a:pt x="32" y="387"/>
                  </a:lnTo>
                  <a:close/>
                  <a:moveTo>
                    <a:pt x="0" y="387"/>
                  </a:moveTo>
                  <a:lnTo>
                    <a:pt x="18" y="387"/>
                  </a:lnTo>
                  <a:lnTo>
                    <a:pt x="16" y="385"/>
                  </a:lnTo>
                  <a:lnTo>
                    <a:pt x="15" y="385"/>
                  </a:lnTo>
                  <a:lnTo>
                    <a:pt x="13" y="385"/>
                  </a:lnTo>
                  <a:lnTo>
                    <a:pt x="11" y="385"/>
                  </a:lnTo>
                  <a:lnTo>
                    <a:pt x="9" y="385"/>
                  </a:lnTo>
                  <a:lnTo>
                    <a:pt x="8" y="385"/>
                  </a:lnTo>
                  <a:lnTo>
                    <a:pt x="6" y="385"/>
                  </a:lnTo>
                  <a:lnTo>
                    <a:pt x="6" y="383"/>
                  </a:lnTo>
                  <a:lnTo>
                    <a:pt x="2" y="383"/>
                  </a:lnTo>
                  <a:lnTo>
                    <a:pt x="0" y="38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72" name="Freeform 7"/>
            <p:cNvSpPr>
              <a:spLocks/>
            </p:cNvSpPr>
            <p:nvPr/>
          </p:nvSpPr>
          <p:spPr bwMode="auto">
            <a:xfrm>
              <a:off x="1270000" y="1743075"/>
              <a:ext cx="7527925" cy="3584575"/>
            </a:xfrm>
            <a:custGeom>
              <a:avLst/>
              <a:gdLst>
                <a:gd name="T0" fmla="*/ 2147483647 w 4742"/>
                <a:gd name="T1" fmla="*/ 2147483647 h 2258"/>
                <a:gd name="T2" fmla="*/ 2147483647 w 4742"/>
                <a:gd name="T3" fmla="*/ 2147483647 h 2258"/>
                <a:gd name="T4" fmla="*/ 2147483647 w 4742"/>
                <a:gd name="T5" fmla="*/ 2147483647 h 2258"/>
                <a:gd name="T6" fmla="*/ 2147483647 w 4742"/>
                <a:gd name="T7" fmla="*/ 2147483647 h 2258"/>
                <a:gd name="T8" fmla="*/ 2147483647 w 4742"/>
                <a:gd name="T9" fmla="*/ 2147483647 h 2258"/>
                <a:gd name="T10" fmla="*/ 2147483647 w 4742"/>
                <a:gd name="T11" fmla="*/ 2147483647 h 2258"/>
                <a:gd name="T12" fmla="*/ 2147483647 w 4742"/>
                <a:gd name="T13" fmla="*/ 2147483647 h 2258"/>
                <a:gd name="T14" fmla="*/ 2147483647 w 4742"/>
                <a:gd name="T15" fmla="*/ 2147483647 h 2258"/>
                <a:gd name="T16" fmla="*/ 2147483647 w 4742"/>
                <a:gd name="T17" fmla="*/ 2147483647 h 2258"/>
                <a:gd name="T18" fmla="*/ 2147483647 w 4742"/>
                <a:gd name="T19" fmla="*/ 2147483647 h 2258"/>
                <a:gd name="T20" fmla="*/ 0 w 4742"/>
                <a:gd name="T21" fmla="*/ 2147483647 h 2258"/>
                <a:gd name="T22" fmla="*/ 2147483647 w 4742"/>
                <a:gd name="T23" fmla="*/ 2147483647 h 2258"/>
                <a:gd name="T24" fmla="*/ 2147483647 w 4742"/>
                <a:gd name="T25" fmla="*/ 2147483647 h 2258"/>
                <a:gd name="T26" fmla="*/ 2147483647 w 4742"/>
                <a:gd name="T27" fmla="*/ 2147483647 h 2258"/>
                <a:gd name="T28" fmla="*/ 2147483647 w 4742"/>
                <a:gd name="T29" fmla="*/ 2147483647 h 2258"/>
                <a:gd name="T30" fmla="*/ 2147483647 w 4742"/>
                <a:gd name="T31" fmla="*/ 2147483647 h 2258"/>
                <a:gd name="T32" fmla="*/ 2147483647 w 4742"/>
                <a:gd name="T33" fmla="*/ 2147483647 h 2258"/>
                <a:gd name="T34" fmla="*/ 2147483647 w 4742"/>
                <a:gd name="T35" fmla="*/ 2147483647 h 2258"/>
                <a:gd name="T36" fmla="*/ 2147483647 w 4742"/>
                <a:gd name="T37" fmla="*/ 2147483647 h 2258"/>
                <a:gd name="T38" fmla="*/ 2147483647 w 4742"/>
                <a:gd name="T39" fmla="*/ 2147483647 h 2258"/>
                <a:gd name="T40" fmla="*/ 2147483647 w 4742"/>
                <a:gd name="T41" fmla="*/ 2147483647 h 2258"/>
                <a:gd name="T42" fmla="*/ 2147483647 w 4742"/>
                <a:gd name="T43" fmla="*/ 0 h 2258"/>
                <a:gd name="T44" fmla="*/ 2147483647 w 4742"/>
                <a:gd name="T45" fmla="*/ 2147483647 h 2258"/>
                <a:gd name="T46" fmla="*/ 2147483647 w 4742"/>
                <a:gd name="T47" fmla="*/ 2147483647 h 2258"/>
                <a:gd name="T48" fmla="*/ 2147483647 w 4742"/>
                <a:gd name="T49" fmla="*/ 2147483647 h 2258"/>
                <a:gd name="T50" fmla="*/ 2147483647 w 4742"/>
                <a:gd name="T51" fmla="*/ 2147483647 h 2258"/>
                <a:gd name="T52" fmla="*/ 2147483647 w 4742"/>
                <a:gd name="T53" fmla="*/ 2147483647 h 2258"/>
                <a:gd name="T54" fmla="*/ 2147483647 w 4742"/>
                <a:gd name="T55" fmla="*/ 2147483647 h 2258"/>
                <a:gd name="T56" fmla="*/ 2147483647 w 4742"/>
                <a:gd name="T57" fmla="*/ 2147483647 h 2258"/>
                <a:gd name="T58" fmla="*/ 2147483647 w 4742"/>
                <a:gd name="T59" fmla="*/ 2147483647 h 2258"/>
                <a:gd name="T60" fmla="*/ 2147483647 w 4742"/>
                <a:gd name="T61" fmla="*/ 2147483647 h 2258"/>
                <a:gd name="T62" fmla="*/ 2147483647 w 4742"/>
                <a:gd name="T63" fmla="*/ 2147483647 h 2258"/>
                <a:gd name="T64" fmla="*/ 2147483647 w 4742"/>
                <a:gd name="T65" fmla="*/ 2147483647 h 2258"/>
                <a:gd name="T66" fmla="*/ 2147483647 w 4742"/>
                <a:gd name="T67" fmla="*/ 2147483647 h 2258"/>
                <a:gd name="T68" fmla="*/ 2147483647 w 4742"/>
                <a:gd name="T69" fmla="*/ 2147483647 h 2258"/>
                <a:gd name="T70" fmla="*/ 2147483647 w 4742"/>
                <a:gd name="T71" fmla="*/ 2147483647 h 2258"/>
                <a:gd name="T72" fmla="*/ 2147483647 w 4742"/>
                <a:gd name="T73" fmla="*/ 2147483647 h 2258"/>
                <a:gd name="T74" fmla="*/ 2147483647 w 4742"/>
                <a:gd name="T75" fmla="*/ 2147483647 h 2258"/>
                <a:gd name="T76" fmla="*/ 2147483647 w 4742"/>
                <a:gd name="T77" fmla="*/ 2147483647 h 2258"/>
                <a:gd name="T78" fmla="*/ 2147483647 w 4742"/>
                <a:gd name="T79" fmla="*/ 2147483647 h 2258"/>
                <a:gd name="T80" fmla="*/ 2147483647 w 4742"/>
                <a:gd name="T81" fmla="*/ 2147483647 h 2258"/>
                <a:gd name="T82" fmla="*/ 2147483647 w 4742"/>
                <a:gd name="T83" fmla="*/ 2147483647 h 2258"/>
                <a:gd name="T84" fmla="*/ 2147483647 w 4742"/>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42"/>
                <a:gd name="T130" fmla="*/ 0 h 2258"/>
                <a:gd name="T131" fmla="*/ 4742 w 4742"/>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42" h="2258">
                  <a:moveTo>
                    <a:pt x="1385" y="2258"/>
                  </a:moveTo>
                  <a:lnTo>
                    <a:pt x="1298" y="2235"/>
                  </a:lnTo>
                  <a:lnTo>
                    <a:pt x="1215" y="2210"/>
                  </a:lnTo>
                  <a:lnTo>
                    <a:pt x="1134" y="2184"/>
                  </a:lnTo>
                  <a:lnTo>
                    <a:pt x="1056" y="2157"/>
                  </a:lnTo>
                  <a:lnTo>
                    <a:pt x="980" y="2131"/>
                  </a:lnTo>
                  <a:lnTo>
                    <a:pt x="908" y="2102"/>
                  </a:lnTo>
                  <a:lnTo>
                    <a:pt x="839" y="2072"/>
                  </a:lnTo>
                  <a:lnTo>
                    <a:pt x="772" y="2042"/>
                  </a:lnTo>
                  <a:lnTo>
                    <a:pt x="708" y="2012"/>
                  </a:lnTo>
                  <a:lnTo>
                    <a:pt x="647" y="1981"/>
                  </a:lnTo>
                  <a:lnTo>
                    <a:pt x="588" y="1949"/>
                  </a:lnTo>
                  <a:lnTo>
                    <a:pt x="532" y="1917"/>
                  </a:lnTo>
                  <a:lnTo>
                    <a:pt x="479" y="1883"/>
                  </a:lnTo>
                  <a:lnTo>
                    <a:pt x="429" y="1848"/>
                  </a:lnTo>
                  <a:lnTo>
                    <a:pt x="382" y="1814"/>
                  </a:lnTo>
                  <a:lnTo>
                    <a:pt x="338" y="1779"/>
                  </a:lnTo>
                  <a:lnTo>
                    <a:pt x="295" y="1742"/>
                  </a:lnTo>
                  <a:lnTo>
                    <a:pt x="256" y="1707"/>
                  </a:lnTo>
                  <a:lnTo>
                    <a:pt x="221" y="1670"/>
                  </a:lnTo>
                  <a:lnTo>
                    <a:pt x="188" y="1632"/>
                  </a:lnTo>
                  <a:lnTo>
                    <a:pt x="156" y="1595"/>
                  </a:lnTo>
                  <a:lnTo>
                    <a:pt x="127" y="1556"/>
                  </a:lnTo>
                  <a:lnTo>
                    <a:pt x="103" y="1518"/>
                  </a:lnTo>
                  <a:lnTo>
                    <a:pt x="80" y="1479"/>
                  </a:lnTo>
                  <a:lnTo>
                    <a:pt x="60" y="1440"/>
                  </a:lnTo>
                  <a:lnTo>
                    <a:pt x="44" y="1401"/>
                  </a:lnTo>
                  <a:lnTo>
                    <a:pt x="30" y="1360"/>
                  </a:lnTo>
                  <a:lnTo>
                    <a:pt x="18" y="1321"/>
                  </a:lnTo>
                  <a:lnTo>
                    <a:pt x="9" y="1281"/>
                  </a:lnTo>
                  <a:lnTo>
                    <a:pt x="4" y="1240"/>
                  </a:lnTo>
                  <a:lnTo>
                    <a:pt x="0" y="1201"/>
                  </a:lnTo>
                  <a:lnTo>
                    <a:pt x="0" y="1161"/>
                  </a:lnTo>
                  <a:lnTo>
                    <a:pt x="2" y="1120"/>
                  </a:lnTo>
                  <a:lnTo>
                    <a:pt x="7" y="1079"/>
                  </a:lnTo>
                  <a:lnTo>
                    <a:pt x="14" y="1039"/>
                  </a:lnTo>
                  <a:lnTo>
                    <a:pt x="25" y="998"/>
                  </a:lnTo>
                  <a:lnTo>
                    <a:pt x="39" y="957"/>
                  </a:lnTo>
                  <a:lnTo>
                    <a:pt x="55" y="917"/>
                  </a:lnTo>
                  <a:lnTo>
                    <a:pt x="73" y="878"/>
                  </a:lnTo>
                  <a:lnTo>
                    <a:pt x="94" y="837"/>
                  </a:lnTo>
                  <a:lnTo>
                    <a:pt x="119" y="797"/>
                  </a:lnTo>
                  <a:lnTo>
                    <a:pt x="145" y="758"/>
                  </a:lnTo>
                  <a:lnTo>
                    <a:pt x="175" y="719"/>
                  </a:lnTo>
                  <a:lnTo>
                    <a:pt x="207" y="680"/>
                  </a:lnTo>
                  <a:lnTo>
                    <a:pt x="242" y="641"/>
                  </a:lnTo>
                  <a:lnTo>
                    <a:pt x="279" y="602"/>
                  </a:lnTo>
                  <a:lnTo>
                    <a:pt x="320" y="563"/>
                  </a:lnTo>
                  <a:lnTo>
                    <a:pt x="362" y="526"/>
                  </a:lnTo>
                  <a:lnTo>
                    <a:pt x="408" y="489"/>
                  </a:lnTo>
                  <a:lnTo>
                    <a:pt x="458" y="452"/>
                  </a:lnTo>
                  <a:lnTo>
                    <a:pt x="509" y="415"/>
                  </a:lnTo>
                  <a:lnTo>
                    <a:pt x="562" y="379"/>
                  </a:lnTo>
                  <a:lnTo>
                    <a:pt x="618" y="344"/>
                  </a:lnTo>
                  <a:lnTo>
                    <a:pt x="678" y="309"/>
                  </a:lnTo>
                  <a:lnTo>
                    <a:pt x="740" y="275"/>
                  </a:lnTo>
                  <a:lnTo>
                    <a:pt x="806" y="242"/>
                  </a:lnTo>
                  <a:lnTo>
                    <a:pt x="873" y="208"/>
                  </a:lnTo>
                  <a:lnTo>
                    <a:pt x="942" y="176"/>
                  </a:lnTo>
                  <a:lnTo>
                    <a:pt x="1014" y="144"/>
                  </a:lnTo>
                  <a:lnTo>
                    <a:pt x="1090" y="114"/>
                  </a:lnTo>
                  <a:lnTo>
                    <a:pt x="1168" y="84"/>
                  </a:lnTo>
                  <a:lnTo>
                    <a:pt x="1249" y="54"/>
                  </a:lnTo>
                  <a:lnTo>
                    <a:pt x="1332" y="26"/>
                  </a:lnTo>
                  <a:lnTo>
                    <a:pt x="1418" y="0"/>
                  </a:lnTo>
                  <a:lnTo>
                    <a:pt x="3324" y="0"/>
                  </a:lnTo>
                  <a:lnTo>
                    <a:pt x="3411" y="26"/>
                  </a:lnTo>
                  <a:lnTo>
                    <a:pt x="3494" y="54"/>
                  </a:lnTo>
                  <a:lnTo>
                    <a:pt x="3573" y="84"/>
                  </a:lnTo>
                  <a:lnTo>
                    <a:pt x="3653" y="114"/>
                  </a:lnTo>
                  <a:lnTo>
                    <a:pt x="3727" y="144"/>
                  </a:lnTo>
                  <a:lnTo>
                    <a:pt x="3801" y="176"/>
                  </a:lnTo>
                  <a:lnTo>
                    <a:pt x="3870" y="208"/>
                  </a:lnTo>
                  <a:lnTo>
                    <a:pt x="3937" y="242"/>
                  </a:lnTo>
                  <a:lnTo>
                    <a:pt x="4002" y="275"/>
                  </a:lnTo>
                  <a:lnTo>
                    <a:pt x="4064" y="309"/>
                  </a:lnTo>
                  <a:lnTo>
                    <a:pt x="4124" y="344"/>
                  </a:lnTo>
                  <a:lnTo>
                    <a:pt x="4181" y="379"/>
                  </a:lnTo>
                  <a:lnTo>
                    <a:pt x="4234" y="415"/>
                  </a:lnTo>
                  <a:lnTo>
                    <a:pt x="4285" y="452"/>
                  </a:lnTo>
                  <a:lnTo>
                    <a:pt x="4334" y="489"/>
                  </a:lnTo>
                  <a:lnTo>
                    <a:pt x="4378" y="526"/>
                  </a:lnTo>
                  <a:lnTo>
                    <a:pt x="4423" y="563"/>
                  </a:lnTo>
                  <a:lnTo>
                    <a:pt x="4463" y="602"/>
                  </a:lnTo>
                  <a:lnTo>
                    <a:pt x="4500" y="641"/>
                  </a:lnTo>
                  <a:lnTo>
                    <a:pt x="4536" y="680"/>
                  </a:lnTo>
                  <a:lnTo>
                    <a:pt x="4567" y="719"/>
                  </a:lnTo>
                  <a:lnTo>
                    <a:pt x="4597" y="758"/>
                  </a:lnTo>
                  <a:lnTo>
                    <a:pt x="4624" y="797"/>
                  </a:lnTo>
                  <a:lnTo>
                    <a:pt x="4649" y="837"/>
                  </a:lnTo>
                  <a:lnTo>
                    <a:pt x="4670" y="878"/>
                  </a:lnTo>
                  <a:lnTo>
                    <a:pt x="4687" y="917"/>
                  </a:lnTo>
                  <a:lnTo>
                    <a:pt x="4703" y="957"/>
                  </a:lnTo>
                  <a:lnTo>
                    <a:pt x="4718" y="998"/>
                  </a:lnTo>
                  <a:lnTo>
                    <a:pt x="4728" y="1039"/>
                  </a:lnTo>
                  <a:lnTo>
                    <a:pt x="4735" y="1079"/>
                  </a:lnTo>
                  <a:lnTo>
                    <a:pt x="4740" y="1120"/>
                  </a:lnTo>
                  <a:lnTo>
                    <a:pt x="4742" y="1161"/>
                  </a:lnTo>
                  <a:lnTo>
                    <a:pt x="4742" y="1201"/>
                  </a:lnTo>
                  <a:lnTo>
                    <a:pt x="4739" y="1240"/>
                  </a:lnTo>
                  <a:lnTo>
                    <a:pt x="4733" y="1281"/>
                  </a:lnTo>
                  <a:lnTo>
                    <a:pt x="4725" y="1321"/>
                  </a:lnTo>
                  <a:lnTo>
                    <a:pt x="4712" y="1360"/>
                  </a:lnTo>
                  <a:lnTo>
                    <a:pt x="4698" y="1401"/>
                  </a:lnTo>
                  <a:lnTo>
                    <a:pt x="4682" y="1440"/>
                  </a:lnTo>
                  <a:lnTo>
                    <a:pt x="4661" y="1479"/>
                  </a:lnTo>
                  <a:lnTo>
                    <a:pt x="4640" y="1518"/>
                  </a:lnTo>
                  <a:lnTo>
                    <a:pt x="4613" y="1556"/>
                  </a:lnTo>
                  <a:lnTo>
                    <a:pt x="4587" y="1595"/>
                  </a:lnTo>
                  <a:lnTo>
                    <a:pt x="4555" y="1632"/>
                  </a:lnTo>
                  <a:lnTo>
                    <a:pt x="4521" y="1670"/>
                  </a:lnTo>
                  <a:lnTo>
                    <a:pt x="4486" y="1707"/>
                  </a:lnTo>
                  <a:lnTo>
                    <a:pt x="4447" y="1742"/>
                  </a:lnTo>
                  <a:lnTo>
                    <a:pt x="4405" y="1779"/>
                  </a:lnTo>
                  <a:lnTo>
                    <a:pt x="4361" y="1814"/>
                  </a:lnTo>
                  <a:lnTo>
                    <a:pt x="4313" y="1848"/>
                  </a:lnTo>
                  <a:lnTo>
                    <a:pt x="4262" y="1883"/>
                  </a:lnTo>
                  <a:lnTo>
                    <a:pt x="4209" y="1917"/>
                  </a:lnTo>
                  <a:lnTo>
                    <a:pt x="4154" y="1949"/>
                  </a:lnTo>
                  <a:lnTo>
                    <a:pt x="4096" y="1981"/>
                  </a:lnTo>
                  <a:lnTo>
                    <a:pt x="4034" y="2012"/>
                  </a:lnTo>
                  <a:lnTo>
                    <a:pt x="3970" y="2042"/>
                  </a:lnTo>
                  <a:lnTo>
                    <a:pt x="3903" y="2072"/>
                  </a:lnTo>
                  <a:lnTo>
                    <a:pt x="3834" y="2102"/>
                  </a:lnTo>
                  <a:lnTo>
                    <a:pt x="3762" y="2131"/>
                  </a:lnTo>
                  <a:lnTo>
                    <a:pt x="3686" y="2157"/>
                  </a:lnTo>
                  <a:lnTo>
                    <a:pt x="3608" y="2184"/>
                  </a:lnTo>
                  <a:lnTo>
                    <a:pt x="3527" y="2210"/>
                  </a:lnTo>
                  <a:lnTo>
                    <a:pt x="3444" y="2235"/>
                  </a:lnTo>
                  <a:lnTo>
                    <a:pt x="3358" y="2258"/>
                  </a:lnTo>
                  <a:lnTo>
                    <a:pt x="1385" y="2258"/>
                  </a:lnTo>
                </a:path>
              </a:pathLst>
            </a:custGeom>
            <a:noFill/>
            <a:ln w="0">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3" name="Freeform 8"/>
            <p:cNvSpPr>
              <a:spLocks/>
            </p:cNvSpPr>
            <p:nvPr/>
          </p:nvSpPr>
          <p:spPr bwMode="auto">
            <a:xfrm>
              <a:off x="1455738" y="1743075"/>
              <a:ext cx="7151687" cy="3584575"/>
            </a:xfrm>
            <a:custGeom>
              <a:avLst/>
              <a:gdLst>
                <a:gd name="T0" fmla="*/ 2147483647 w 4505"/>
                <a:gd name="T1" fmla="*/ 2147483647 h 2258"/>
                <a:gd name="T2" fmla="*/ 2147483647 w 4505"/>
                <a:gd name="T3" fmla="*/ 2147483647 h 2258"/>
                <a:gd name="T4" fmla="*/ 2147483647 w 4505"/>
                <a:gd name="T5" fmla="*/ 2147483647 h 2258"/>
                <a:gd name="T6" fmla="*/ 2147483647 w 4505"/>
                <a:gd name="T7" fmla="*/ 2147483647 h 2258"/>
                <a:gd name="T8" fmla="*/ 2147483647 w 4505"/>
                <a:gd name="T9" fmla="*/ 2147483647 h 2258"/>
                <a:gd name="T10" fmla="*/ 2147483647 w 4505"/>
                <a:gd name="T11" fmla="*/ 2147483647 h 2258"/>
                <a:gd name="T12" fmla="*/ 2147483647 w 4505"/>
                <a:gd name="T13" fmla="*/ 2147483647 h 2258"/>
                <a:gd name="T14" fmla="*/ 2147483647 w 4505"/>
                <a:gd name="T15" fmla="*/ 2147483647 h 2258"/>
                <a:gd name="T16" fmla="*/ 2147483647 w 4505"/>
                <a:gd name="T17" fmla="*/ 2147483647 h 2258"/>
                <a:gd name="T18" fmla="*/ 2147483647 w 4505"/>
                <a:gd name="T19" fmla="*/ 2147483647 h 2258"/>
                <a:gd name="T20" fmla="*/ 0 w 4505"/>
                <a:gd name="T21" fmla="*/ 2147483647 h 2258"/>
                <a:gd name="T22" fmla="*/ 2147483647 w 4505"/>
                <a:gd name="T23" fmla="*/ 2147483647 h 2258"/>
                <a:gd name="T24" fmla="*/ 2147483647 w 4505"/>
                <a:gd name="T25" fmla="*/ 2147483647 h 2258"/>
                <a:gd name="T26" fmla="*/ 2147483647 w 4505"/>
                <a:gd name="T27" fmla="*/ 2147483647 h 2258"/>
                <a:gd name="T28" fmla="*/ 2147483647 w 4505"/>
                <a:gd name="T29" fmla="*/ 2147483647 h 2258"/>
                <a:gd name="T30" fmla="*/ 2147483647 w 4505"/>
                <a:gd name="T31" fmla="*/ 2147483647 h 2258"/>
                <a:gd name="T32" fmla="*/ 2147483647 w 4505"/>
                <a:gd name="T33" fmla="*/ 2147483647 h 2258"/>
                <a:gd name="T34" fmla="*/ 2147483647 w 4505"/>
                <a:gd name="T35" fmla="*/ 2147483647 h 2258"/>
                <a:gd name="T36" fmla="*/ 2147483647 w 4505"/>
                <a:gd name="T37" fmla="*/ 2147483647 h 2258"/>
                <a:gd name="T38" fmla="*/ 2147483647 w 4505"/>
                <a:gd name="T39" fmla="*/ 2147483647 h 2258"/>
                <a:gd name="T40" fmla="*/ 2147483647 w 4505"/>
                <a:gd name="T41" fmla="*/ 2147483647 h 2258"/>
                <a:gd name="T42" fmla="*/ 2147483647 w 4505"/>
                <a:gd name="T43" fmla="*/ 0 h 2258"/>
                <a:gd name="T44" fmla="*/ 2147483647 w 4505"/>
                <a:gd name="T45" fmla="*/ 2147483647 h 2258"/>
                <a:gd name="T46" fmla="*/ 2147483647 w 4505"/>
                <a:gd name="T47" fmla="*/ 2147483647 h 2258"/>
                <a:gd name="T48" fmla="*/ 2147483647 w 4505"/>
                <a:gd name="T49" fmla="*/ 2147483647 h 2258"/>
                <a:gd name="T50" fmla="*/ 2147483647 w 4505"/>
                <a:gd name="T51" fmla="*/ 2147483647 h 2258"/>
                <a:gd name="T52" fmla="*/ 2147483647 w 4505"/>
                <a:gd name="T53" fmla="*/ 2147483647 h 2258"/>
                <a:gd name="T54" fmla="*/ 2147483647 w 4505"/>
                <a:gd name="T55" fmla="*/ 2147483647 h 2258"/>
                <a:gd name="T56" fmla="*/ 2147483647 w 4505"/>
                <a:gd name="T57" fmla="*/ 2147483647 h 2258"/>
                <a:gd name="T58" fmla="*/ 2147483647 w 4505"/>
                <a:gd name="T59" fmla="*/ 2147483647 h 2258"/>
                <a:gd name="T60" fmla="*/ 2147483647 w 4505"/>
                <a:gd name="T61" fmla="*/ 2147483647 h 2258"/>
                <a:gd name="T62" fmla="*/ 2147483647 w 4505"/>
                <a:gd name="T63" fmla="*/ 2147483647 h 2258"/>
                <a:gd name="T64" fmla="*/ 2147483647 w 4505"/>
                <a:gd name="T65" fmla="*/ 2147483647 h 2258"/>
                <a:gd name="T66" fmla="*/ 2147483647 w 4505"/>
                <a:gd name="T67" fmla="*/ 2147483647 h 2258"/>
                <a:gd name="T68" fmla="*/ 2147483647 w 4505"/>
                <a:gd name="T69" fmla="*/ 2147483647 h 2258"/>
                <a:gd name="T70" fmla="*/ 2147483647 w 4505"/>
                <a:gd name="T71" fmla="*/ 2147483647 h 2258"/>
                <a:gd name="T72" fmla="*/ 2147483647 w 4505"/>
                <a:gd name="T73" fmla="*/ 2147483647 h 2258"/>
                <a:gd name="T74" fmla="*/ 2147483647 w 4505"/>
                <a:gd name="T75" fmla="*/ 2147483647 h 2258"/>
                <a:gd name="T76" fmla="*/ 2147483647 w 4505"/>
                <a:gd name="T77" fmla="*/ 2147483647 h 2258"/>
                <a:gd name="T78" fmla="*/ 2147483647 w 4505"/>
                <a:gd name="T79" fmla="*/ 2147483647 h 2258"/>
                <a:gd name="T80" fmla="*/ 2147483647 w 4505"/>
                <a:gd name="T81" fmla="*/ 2147483647 h 2258"/>
                <a:gd name="T82" fmla="*/ 2147483647 w 4505"/>
                <a:gd name="T83" fmla="*/ 2147483647 h 2258"/>
                <a:gd name="T84" fmla="*/ 2147483647 w 450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05"/>
                <a:gd name="T130" fmla="*/ 0 h 2258"/>
                <a:gd name="T131" fmla="*/ 4505 w 450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05" h="2258">
                  <a:moveTo>
                    <a:pt x="1316" y="2258"/>
                  </a:moveTo>
                  <a:lnTo>
                    <a:pt x="1233" y="2235"/>
                  </a:lnTo>
                  <a:lnTo>
                    <a:pt x="1153" y="2210"/>
                  </a:lnTo>
                  <a:lnTo>
                    <a:pt x="1077" y="2184"/>
                  </a:lnTo>
                  <a:lnTo>
                    <a:pt x="1003" y="2157"/>
                  </a:lnTo>
                  <a:lnTo>
                    <a:pt x="931" y="2131"/>
                  </a:lnTo>
                  <a:lnTo>
                    <a:pt x="862" y="2102"/>
                  </a:lnTo>
                  <a:lnTo>
                    <a:pt x="796" y="2072"/>
                  </a:lnTo>
                  <a:lnTo>
                    <a:pt x="733" y="2042"/>
                  </a:lnTo>
                  <a:lnTo>
                    <a:pt x="673" y="2012"/>
                  </a:lnTo>
                  <a:lnTo>
                    <a:pt x="614" y="1981"/>
                  </a:lnTo>
                  <a:lnTo>
                    <a:pt x="558" y="1949"/>
                  </a:lnTo>
                  <a:lnTo>
                    <a:pt x="505" y="1917"/>
                  </a:lnTo>
                  <a:lnTo>
                    <a:pt x="456" y="1883"/>
                  </a:lnTo>
                  <a:lnTo>
                    <a:pt x="408" y="1848"/>
                  </a:lnTo>
                  <a:lnTo>
                    <a:pt x="362" y="1814"/>
                  </a:lnTo>
                  <a:lnTo>
                    <a:pt x="320" y="1779"/>
                  </a:lnTo>
                  <a:lnTo>
                    <a:pt x="281" y="1742"/>
                  </a:lnTo>
                  <a:lnTo>
                    <a:pt x="244" y="1707"/>
                  </a:lnTo>
                  <a:lnTo>
                    <a:pt x="208" y="1670"/>
                  </a:lnTo>
                  <a:lnTo>
                    <a:pt x="176" y="1632"/>
                  </a:lnTo>
                  <a:lnTo>
                    <a:pt x="148" y="1595"/>
                  </a:lnTo>
                  <a:lnTo>
                    <a:pt x="122" y="1556"/>
                  </a:lnTo>
                  <a:lnTo>
                    <a:pt x="97" y="1518"/>
                  </a:lnTo>
                  <a:lnTo>
                    <a:pt x="76" y="1479"/>
                  </a:lnTo>
                  <a:lnTo>
                    <a:pt x="56" y="1440"/>
                  </a:lnTo>
                  <a:lnTo>
                    <a:pt x="40" y="1401"/>
                  </a:lnTo>
                  <a:lnTo>
                    <a:pt x="28" y="1360"/>
                  </a:lnTo>
                  <a:lnTo>
                    <a:pt x="18" y="1321"/>
                  </a:lnTo>
                  <a:lnTo>
                    <a:pt x="9" y="1281"/>
                  </a:lnTo>
                  <a:lnTo>
                    <a:pt x="3" y="1240"/>
                  </a:lnTo>
                  <a:lnTo>
                    <a:pt x="0" y="1201"/>
                  </a:lnTo>
                  <a:lnTo>
                    <a:pt x="0" y="1161"/>
                  </a:lnTo>
                  <a:lnTo>
                    <a:pt x="2" y="1120"/>
                  </a:lnTo>
                  <a:lnTo>
                    <a:pt x="7" y="1079"/>
                  </a:lnTo>
                  <a:lnTo>
                    <a:pt x="14" y="1039"/>
                  </a:lnTo>
                  <a:lnTo>
                    <a:pt x="23" y="998"/>
                  </a:lnTo>
                  <a:lnTo>
                    <a:pt x="35" y="957"/>
                  </a:lnTo>
                  <a:lnTo>
                    <a:pt x="51" y="917"/>
                  </a:lnTo>
                  <a:lnTo>
                    <a:pt x="69" y="878"/>
                  </a:lnTo>
                  <a:lnTo>
                    <a:pt x="88" y="837"/>
                  </a:lnTo>
                  <a:lnTo>
                    <a:pt x="111" y="797"/>
                  </a:lnTo>
                  <a:lnTo>
                    <a:pt x="138" y="758"/>
                  </a:lnTo>
                  <a:lnTo>
                    <a:pt x="166" y="719"/>
                  </a:lnTo>
                  <a:lnTo>
                    <a:pt x="196" y="680"/>
                  </a:lnTo>
                  <a:lnTo>
                    <a:pt x="229" y="641"/>
                  </a:lnTo>
                  <a:lnTo>
                    <a:pt x="265" y="602"/>
                  </a:lnTo>
                  <a:lnTo>
                    <a:pt x="304" y="563"/>
                  </a:lnTo>
                  <a:lnTo>
                    <a:pt x="344" y="526"/>
                  </a:lnTo>
                  <a:lnTo>
                    <a:pt x="388" y="489"/>
                  </a:lnTo>
                  <a:lnTo>
                    <a:pt x="434" y="452"/>
                  </a:lnTo>
                  <a:lnTo>
                    <a:pt x="482" y="415"/>
                  </a:lnTo>
                  <a:lnTo>
                    <a:pt x="533" y="379"/>
                  </a:lnTo>
                  <a:lnTo>
                    <a:pt x="588" y="344"/>
                  </a:lnTo>
                  <a:lnTo>
                    <a:pt x="643" y="309"/>
                  </a:lnTo>
                  <a:lnTo>
                    <a:pt x="703" y="275"/>
                  </a:lnTo>
                  <a:lnTo>
                    <a:pt x="763" y="242"/>
                  </a:lnTo>
                  <a:lnTo>
                    <a:pt x="828" y="208"/>
                  </a:lnTo>
                  <a:lnTo>
                    <a:pt x="893" y="176"/>
                  </a:lnTo>
                  <a:lnTo>
                    <a:pt x="962" y="144"/>
                  </a:lnTo>
                  <a:lnTo>
                    <a:pt x="1035" y="114"/>
                  </a:lnTo>
                  <a:lnTo>
                    <a:pt x="1109" y="84"/>
                  </a:lnTo>
                  <a:lnTo>
                    <a:pt x="1185" y="54"/>
                  </a:lnTo>
                  <a:lnTo>
                    <a:pt x="1264" y="26"/>
                  </a:lnTo>
                  <a:lnTo>
                    <a:pt x="1346" y="0"/>
                  </a:lnTo>
                  <a:lnTo>
                    <a:pt x="3158" y="0"/>
                  </a:lnTo>
                  <a:lnTo>
                    <a:pt x="3239" y="26"/>
                  </a:lnTo>
                  <a:lnTo>
                    <a:pt x="3318" y="54"/>
                  </a:lnTo>
                  <a:lnTo>
                    <a:pt x="3394" y="84"/>
                  </a:lnTo>
                  <a:lnTo>
                    <a:pt x="3468" y="114"/>
                  </a:lnTo>
                  <a:lnTo>
                    <a:pt x="3541" y="144"/>
                  </a:lnTo>
                  <a:lnTo>
                    <a:pt x="3610" y="176"/>
                  </a:lnTo>
                  <a:lnTo>
                    <a:pt x="3677" y="208"/>
                  </a:lnTo>
                  <a:lnTo>
                    <a:pt x="3740" y="242"/>
                  </a:lnTo>
                  <a:lnTo>
                    <a:pt x="3802" y="275"/>
                  </a:lnTo>
                  <a:lnTo>
                    <a:pt x="3861" y="309"/>
                  </a:lnTo>
                  <a:lnTo>
                    <a:pt x="3917" y="344"/>
                  </a:lnTo>
                  <a:lnTo>
                    <a:pt x="3970" y="379"/>
                  </a:lnTo>
                  <a:lnTo>
                    <a:pt x="4021" y="415"/>
                  </a:lnTo>
                  <a:lnTo>
                    <a:pt x="4071" y="452"/>
                  </a:lnTo>
                  <a:lnTo>
                    <a:pt x="4117" y="489"/>
                  </a:lnTo>
                  <a:lnTo>
                    <a:pt x="4159" y="526"/>
                  </a:lnTo>
                  <a:lnTo>
                    <a:pt x="4201" y="563"/>
                  </a:lnTo>
                  <a:lnTo>
                    <a:pt x="4238" y="602"/>
                  </a:lnTo>
                  <a:lnTo>
                    <a:pt x="4276" y="641"/>
                  </a:lnTo>
                  <a:lnTo>
                    <a:pt x="4307" y="680"/>
                  </a:lnTo>
                  <a:lnTo>
                    <a:pt x="4339" y="719"/>
                  </a:lnTo>
                  <a:lnTo>
                    <a:pt x="4367" y="758"/>
                  </a:lnTo>
                  <a:lnTo>
                    <a:pt x="4392" y="797"/>
                  </a:lnTo>
                  <a:lnTo>
                    <a:pt x="4415" y="837"/>
                  </a:lnTo>
                  <a:lnTo>
                    <a:pt x="4434" y="878"/>
                  </a:lnTo>
                  <a:lnTo>
                    <a:pt x="4454" y="917"/>
                  </a:lnTo>
                  <a:lnTo>
                    <a:pt x="4468" y="957"/>
                  </a:lnTo>
                  <a:lnTo>
                    <a:pt x="4480" y="998"/>
                  </a:lnTo>
                  <a:lnTo>
                    <a:pt x="4491" y="1039"/>
                  </a:lnTo>
                  <a:lnTo>
                    <a:pt x="4498" y="1079"/>
                  </a:lnTo>
                  <a:lnTo>
                    <a:pt x="4503" y="1120"/>
                  </a:lnTo>
                  <a:lnTo>
                    <a:pt x="4505" y="1161"/>
                  </a:lnTo>
                  <a:lnTo>
                    <a:pt x="4505" y="1201"/>
                  </a:lnTo>
                  <a:lnTo>
                    <a:pt x="4502" y="1240"/>
                  </a:lnTo>
                  <a:lnTo>
                    <a:pt x="4496" y="1281"/>
                  </a:lnTo>
                  <a:lnTo>
                    <a:pt x="4487" y="1321"/>
                  </a:lnTo>
                  <a:lnTo>
                    <a:pt x="4477" y="1360"/>
                  </a:lnTo>
                  <a:lnTo>
                    <a:pt x="4463" y="1401"/>
                  </a:lnTo>
                  <a:lnTo>
                    <a:pt x="4447" y="1440"/>
                  </a:lnTo>
                  <a:lnTo>
                    <a:pt x="4427" y="1479"/>
                  </a:lnTo>
                  <a:lnTo>
                    <a:pt x="4406" y="1518"/>
                  </a:lnTo>
                  <a:lnTo>
                    <a:pt x="4383" y="1556"/>
                  </a:lnTo>
                  <a:lnTo>
                    <a:pt x="4357" y="1595"/>
                  </a:lnTo>
                  <a:lnTo>
                    <a:pt x="4327" y="1632"/>
                  </a:lnTo>
                  <a:lnTo>
                    <a:pt x="4295" y="1670"/>
                  </a:lnTo>
                  <a:lnTo>
                    <a:pt x="4261" y="1707"/>
                  </a:lnTo>
                  <a:lnTo>
                    <a:pt x="4224" y="1742"/>
                  </a:lnTo>
                  <a:lnTo>
                    <a:pt x="4184" y="1779"/>
                  </a:lnTo>
                  <a:lnTo>
                    <a:pt x="4141" y="1814"/>
                  </a:lnTo>
                  <a:lnTo>
                    <a:pt x="4097" y="1848"/>
                  </a:lnTo>
                  <a:lnTo>
                    <a:pt x="4049" y="1883"/>
                  </a:lnTo>
                  <a:lnTo>
                    <a:pt x="3998" y="1917"/>
                  </a:lnTo>
                  <a:lnTo>
                    <a:pt x="3945" y="1949"/>
                  </a:lnTo>
                  <a:lnTo>
                    <a:pt x="3891" y="1981"/>
                  </a:lnTo>
                  <a:lnTo>
                    <a:pt x="3832" y="2012"/>
                  </a:lnTo>
                  <a:lnTo>
                    <a:pt x="3772" y="2042"/>
                  </a:lnTo>
                  <a:lnTo>
                    <a:pt x="3709" y="2072"/>
                  </a:lnTo>
                  <a:lnTo>
                    <a:pt x="3642" y="2102"/>
                  </a:lnTo>
                  <a:lnTo>
                    <a:pt x="3573" y="2131"/>
                  </a:lnTo>
                  <a:lnTo>
                    <a:pt x="3502" y="2157"/>
                  </a:lnTo>
                  <a:lnTo>
                    <a:pt x="3428" y="2184"/>
                  </a:lnTo>
                  <a:lnTo>
                    <a:pt x="3350" y="2210"/>
                  </a:lnTo>
                  <a:lnTo>
                    <a:pt x="3271" y="2235"/>
                  </a:lnTo>
                  <a:lnTo>
                    <a:pt x="3189" y="2258"/>
                  </a:lnTo>
                  <a:lnTo>
                    <a:pt x="1316" y="2258"/>
                  </a:lnTo>
                </a:path>
              </a:pathLst>
            </a:custGeom>
            <a:noFill/>
            <a:ln w="0">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4" name="Freeform 9"/>
            <p:cNvSpPr>
              <a:spLocks/>
            </p:cNvSpPr>
            <p:nvPr/>
          </p:nvSpPr>
          <p:spPr bwMode="auto">
            <a:xfrm>
              <a:off x="1758950" y="1743075"/>
              <a:ext cx="6548438" cy="3584575"/>
            </a:xfrm>
            <a:custGeom>
              <a:avLst/>
              <a:gdLst>
                <a:gd name="T0" fmla="*/ 2147483647 w 4125"/>
                <a:gd name="T1" fmla="*/ 2147483647 h 2258"/>
                <a:gd name="T2" fmla="*/ 2147483647 w 4125"/>
                <a:gd name="T3" fmla="*/ 2147483647 h 2258"/>
                <a:gd name="T4" fmla="*/ 2147483647 w 4125"/>
                <a:gd name="T5" fmla="*/ 2147483647 h 2258"/>
                <a:gd name="T6" fmla="*/ 2147483647 w 4125"/>
                <a:gd name="T7" fmla="*/ 2147483647 h 2258"/>
                <a:gd name="T8" fmla="*/ 2147483647 w 4125"/>
                <a:gd name="T9" fmla="*/ 2147483647 h 2258"/>
                <a:gd name="T10" fmla="*/ 2147483647 w 4125"/>
                <a:gd name="T11" fmla="*/ 2147483647 h 2258"/>
                <a:gd name="T12" fmla="*/ 2147483647 w 4125"/>
                <a:gd name="T13" fmla="*/ 2147483647 h 2258"/>
                <a:gd name="T14" fmla="*/ 2147483647 w 4125"/>
                <a:gd name="T15" fmla="*/ 2147483647 h 2258"/>
                <a:gd name="T16" fmla="*/ 2147483647 w 4125"/>
                <a:gd name="T17" fmla="*/ 2147483647 h 2258"/>
                <a:gd name="T18" fmla="*/ 2147483647 w 4125"/>
                <a:gd name="T19" fmla="*/ 2147483647 h 2258"/>
                <a:gd name="T20" fmla="*/ 0 w 4125"/>
                <a:gd name="T21" fmla="*/ 2147483647 h 2258"/>
                <a:gd name="T22" fmla="*/ 2147483647 w 4125"/>
                <a:gd name="T23" fmla="*/ 2147483647 h 2258"/>
                <a:gd name="T24" fmla="*/ 2147483647 w 4125"/>
                <a:gd name="T25" fmla="*/ 2147483647 h 2258"/>
                <a:gd name="T26" fmla="*/ 2147483647 w 4125"/>
                <a:gd name="T27" fmla="*/ 2147483647 h 2258"/>
                <a:gd name="T28" fmla="*/ 2147483647 w 4125"/>
                <a:gd name="T29" fmla="*/ 2147483647 h 2258"/>
                <a:gd name="T30" fmla="*/ 2147483647 w 4125"/>
                <a:gd name="T31" fmla="*/ 2147483647 h 2258"/>
                <a:gd name="T32" fmla="*/ 2147483647 w 4125"/>
                <a:gd name="T33" fmla="*/ 2147483647 h 2258"/>
                <a:gd name="T34" fmla="*/ 2147483647 w 4125"/>
                <a:gd name="T35" fmla="*/ 2147483647 h 2258"/>
                <a:gd name="T36" fmla="*/ 2147483647 w 4125"/>
                <a:gd name="T37" fmla="*/ 2147483647 h 2258"/>
                <a:gd name="T38" fmla="*/ 2147483647 w 4125"/>
                <a:gd name="T39" fmla="*/ 2147483647 h 2258"/>
                <a:gd name="T40" fmla="*/ 2147483647 w 4125"/>
                <a:gd name="T41" fmla="*/ 2147483647 h 2258"/>
                <a:gd name="T42" fmla="*/ 2147483647 w 4125"/>
                <a:gd name="T43" fmla="*/ 0 h 2258"/>
                <a:gd name="T44" fmla="*/ 2147483647 w 4125"/>
                <a:gd name="T45" fmla="*/ 2147483647 h 2258"/>
                <a:gd name="T46" fmla="*/ 2147483647 w 4125"/>
                <a:gd name="T47" fmla="*/ 2147483647 h 2258"/>
                <a:gd name="T48" fmla="*/ 2147483647 w 4125"/>
                <a:gd name="T49" fmla="*/ 2147483647 h 2258"/>
                <a:gd name="T50" fmla="*/ 2147483647 w 4125"/>
                <a:gd name="T51" fmla="*/ 2147483647 h 2258"/>
                <a:gd name="T52" fmla="*/ 2147483647 w 4125"/>
                <a:gd name="T53" fmla="*/ 2147483647 h 2258"/>
                <a:gd name="T54" fmla="*/ 2147483647 w 4125"/>
                <a:gd name="T55" fmla="*/ 2147483647 h 2258"/>
                <a:gd name="T56" fmla="*/ 2147483647 w 4125"/>
                <a:gd name="T57" fmla="*/ 2147483647 h 2258"/>
                <a:gd name="T58" fmla="*/ 2147483647 w 4125"/>
                <a:gd name="T59" fmla="*/ 2147483647 h 2258"/>
                <a:gd name="T60" fmla="*/ 2147483647 w 4125"/>
                <a:gd name="T61" fmla="*/ 2147483647 h 2258"/>
                <a:gd name="T62" fmla="*/ 2147483647 w 4125"/>
                <a:gd name="T63" fmla="*/ 2147483647 h 2258"/>
                <a:gd name="T64" fmla="*/ 2147483647 w 4125"/>
                <a:gd name="T65" fmla="*/ 2147483647 h 2258"/>
                <a:gd name="T66" fmla="*/ 2147483647 w 4125"/>
                <a:gd name="T67" fmla="*/ 2147483647 h 2258"/>
                <a:gd name="T68" fmla="*/ 2147483647 w 4125"/>
                <a:gd name="T69" fmla="*/ 2147483647 h 2258"/>
                <a:gd name="T70" fmla="*/ 2147483647 w 4125"/>
                <a:gd name="T71" fmla="*/ 2147483647 h 2258"/>
                <a:gd name="T72" fmla="*/ 2147483647 w 4125"/>
                <a:gd name="T73" fmla="*/ 2147483647 h 2258"/>
                <a:gd name="T74" fmla="*/ 2147483647 w 4125"/>
                <a:gd name="T75" fmla="*/ 2147483647 h 2258"/>
                <a:gd name="T76" fmla="*/ 2147483647 w 4125"/>
                <a:gd name="T77" fmla="*/ 2147483647 h 2258"/>
                <a:gd name="T78" fmla="*/ 2147483647 w 4125"/>
                <a:gd name="T79" fmla="*/ 2147483647 h 2258"/>
                <a:gd name="T80" fmla="*/ 2147483647 w 4125"/>
                <a:gd name="T81" fmla="*/ 2147483647 h 2258"/>
                <a:gd name="T82" fmla="*/ 2147483647 w 4125"/>
                <a:gd name="T83" fmla="*/ 2147483647 h 2258"/>
                <a:gd name="T84" fmla="*/ 2147483647 w 412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25"/>
                <a:gd name="T130" fmla="*/ 0 h 2258"/>
                <a:gd name="T131" fmla="*/ 4125 w 412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25" h="2258">
                  <a:moveTo>
                    <a:pt x="1204" y="2258"/>
                  </a:moveTo>
                  <a:lnTo>
                    <a:pt x="1128" y="2235"/>
                  </a:lnTo>
                  <a:lnTo>
                    <a:pt x="1056" y="2210"/>
                  </a:lnTo>
                  <a:lnTo>
                    <a:pt x="985" y="2184"/>
                  </a:lnTo>
                  <a:lnTo>
                    <a:pt x="918" y="2157"/>
                  </a:lnTo>
                  <a:lnTo>
                    <a:pt x="853" y="2131"/>
                  </a:lnTo>
                  <a:lnTo>
                    <a:pt x="789" y="2102"/>
                  </a:lnTo>
                  <a:lnTo>
                    <a:pt x="729" y="2072"/>
                  </a:lnTo>
                  <a:lnTo>
                    <a:pt x="671" y="2042"/>
                  </a:lnTo>
                  <a:lnTo>
                    <a:pt x="614" y="2012"/>
                  </a:lnTo>
                  <a:lnTo>
                    <a:pt x="561" y="1981"/>
                  </a:lnTo>
                  <a:lnTo>
                    <a:pt x="510" y="1949"/>
                  </a:lnTo>
                  <a:lnTo>
                    <a:pt x="462" y="1917"/>
                  </a:lnTo>
                  <a:lnTo>
                    <a:pt x="416" y="1883"/>
                  </a:lnTo>
                  <a:lnTo>
                    <a:pt x="372" y="1848"/>
                  </a:lnTo>
                  <a:lnTo>
                    <a:pt x="332" y="1814"/>
                  </a:lnTo>
                  <a:lnTo>
                    <a:pt x="293" y="1779"/>
                  </a:lnTo>
                  <a:lnTo>
                    <a:pt x="256" y="1742"/>
                  </a:lnTo>
                  <a:lnTo>
                    <a:pt x="222" y="1707"/>
                  </a:lnTo>
                  <a:lnTo>
                    <a:pt x="190" y="1670"/>
                  </a:lnTo>
                  <a:lnTo>
                    <a:pt x="162" y="1632"/>
                  </a:lnTo>
                  <a:lnTo>
                    <a:pt x="136" y="1595"/>
                  </a:lnTo>
                  <a:lnTo>
                    <a:pt x="111" y="1556"/>
                  </a:lnTo>
                  <a:lnTo>
                    <a:pt x="88" y="1518"/>
                  </a:lnTo>
                  <a:lnTo>
                    <a:pt x="68" y="1479"/>
                  </a:lnTo>
                  <a:lnTo>
                    <a:pt x="53" y="1440"/>
                  </a:lnTo>
                  <a:lnTo>
                    <a:pt x="37" y="1401"/>
                  </a:lnTo>
                  <a:lnTo>
                    <a:pt x="24" y="1360"/>
                  </a:lnTo>
                  <a:lnTo>
                    <a:pt x="15" y="1321"/>
                  </a:lnTo>
                  <a:lnTo>
                    <a:pt x="7" y="1281"/>
                  </a:lnTo>
                  <a:lnTo>
                    <a:pt x="1" y="1240"/>
                  </a:lnTo>
                  <a:lnTo>
                    <a:pt x="0" y="1201"/>
                  </a:lnTo>
                  <a:lnTo>
                    <a:pt x="0" y="1161"/>
                  </a:lnTo>
                  <a:lnTo>
                    <a:pt x="1" y="1120"/>
                  </a:lnTo>
                  <a:lnTo>
                    <a:pt x="5" y="1079"/>
                  </a:lnTo>
                  <a:lnTo>
                    <a:pt x="12" y="1039"/>
                  </a:lnTo>
                  <a:lnTo>
                    <a:pt x="21" y="998"/>
                  </a:lnTo>
                  <a:lnTo>
                    <a:pt x="33" y="957"/>
                  </a:lnTo>
                  <a:lnTo>
                    <a:pt x="46" y="917"/>
                  </a:lnTo>
                  <a:lnTo>
                    <a:pt x="63" y="878"/>
                  </a:lnTo>
                  <a:lnTo>
                    <a:pt x="81" y="837"/>
                  </a:lnTo>
                  <a:lnTo>
                    <a:pt x="102" y="797"/>
                  </a:lnTo>
                  <a:lnTo>
                    <a:pt x="125" y="758"/>
                  </a:lnTo>
                  <a:lnTo>
                    <a:pt x="151" y="719"/>
                  </a:lnTo>
                  <a:lnTo>
                    <a:pt x="180" y="680"/>
                  </a:lnTo>
                  <a:lnTo>
                    <a:pt x="210" y="641"/>
                  </a:lnTo>
                  <a:lnTo>
                    <a:pt x="242" y="602"/>
                  </a:lnTo>
                  <a:lnTo>
                    <a:pt x="277" y="563"/>
                  </a:lnTo>
                  <a:lnTo>
                    <a:pt x="316" y="526"/>
                  </a:lnTo>
                  <a:lnTo>
                    <a:pt x="355" y="489"/>
                  </a:lnTo>
                  <a:lnTo>
                    <a:pt x="397" y="452"/>
                  </a:lnTo>
                  <a:lnTo>
                    <a:pt x="441" y="415"/>
                  </a:lnTo>
                  <a:lnTo>
                    <a:pt x="489" y="379"/>
                  </a:lnTo>
                  <a:lnTo>
                    <a:pt x="538" y="344"/>
                  </a:lnTo>
                  <a:lnTo>
                    <a:pt x="589" y="309"/>
                  </a:lnTo>
                  <a:lnTo>
                    <a:pt x="642" y="275"/>
                  </a:lnTo>
                  <a:lnTo>
                    <a:pt x="699" y="242"/>
                  </a:lnTo>
                  <a:lnTo>
                    <a:pt x="757" y="208"/>
                  </a:lnTo>
                  <a:lnTo>
                    <a:pt x="819" y="176"/>
                  </a:lnTo>
                  <a:lnTo>
                    <a:pt x="883" y="144"/>
                  </a:lnTo>
                  <a:lnTo>
                    <a:pt x="948" y="114"/>
                  </a:lnTo>
                  <a:lnTo>
                    <a:pt x="1015" y="84"/>
                  </a:lnTo>
                  <a:lnTo>
                    <a:pt x="1086" y="54"/>
                  </a:lnTo>
                  <a:lnTo>
                    <a:pt x="1158" y="26"/>
                  </a:lnTo>
                  <a:lnTo>
                    <a:pt x="1234" y="0"/>
                  </a:lnTo>
                  <a:lnTo>
                    <a:pt x="2891" y="0"/>
                  </a:lnTo>
                  <a:lnTo>
                    <a:pt x="2965" y="26"/>
                  </a:lnTo>
                  <a:lnTo>
                    <a:pt x="3037" y="54"/>
                  </a:lnTo>
                  <a:lnTo>
                    <a:pt x="3108" y="84"/>
                  </a:lnTo>
                  <a:lnTo>
                    <a:pt x="3177" y="114"/>
                  </a:lnTo>
                  <a:lnTo>
                    <a:pt x="3242" y="144"/>
                  </a:lnTo>
                  <a:lnTo>
                    <a:pt x="3306" y="176"/>
                  </a:lnTo>
                  <a:lnTo>
                    <a:pt x="3366" y="208"/>
                  </a:lnTo>
                  <a:lnTo>
                    <a:pt x="3424" y="242"/>
                  </a:lnTo>
                  <a:lnTo>
                    <a:pt x="3481" y="275"/>
                  </a:lnTo>
                  <a:lnTo>
                    <a:pt x="3535" y="309"/>
                  </a:lnTo>
                  <a:lnTo>
                    <a:pt x="3587" y="344"/>
                  </a:lnTo>
                  <a:lnTo>
                    <a:pt x="3636" y="379"/>
                  </a:lnTo>
                  <a:lnTo>
                    <a:pt x="3682" y="415"/>
                  </a:lnTo>
                  <a:lnTo>
                    <a:pt x="3726" y="452"/>
                  </a:lnTo>
                  <a:lnTo>
                    <a:pt x="3768" y="489"/>
                  </a:lnTo>
                  <a:lnTo>
                    <a:pt x="3809" y="526"/>
                  </a:lnTo>
                  <a:lnTo>
                    <a:pt x="3846" y="563"/>
                  </a:lnTo>
                  <a:lnTo>
                    <a:pt x="3881" y="602"/>
                  </a:lnTo>
                  <a:lnTo>
                    <a:pt x="3913" y="641"/>
                  </a:lnTo>
                  <a:lnTo>
                    <a:pt x="3945" y="680"/>
                  </a:lnTo>
                  <a:lnTo>
                    <a:pt x="3973" y="719"/>
                  </a:lnTo>
                  <a:lnTo>
                    <a:pt x="3998" y="758"/>
                  </a:lnTo>
                  <a:lnTo>
                    <a:pt x="4021" y="797"/>
                  </a:lnTo>
                  <a:lnTo>
                    <a:pt x="4042" y="837"/>
                  </a:lnTo>
                  <a:lnTo>
                    <a:pt x="4062" y="878"/>
                  </a:lnTo>
                  <a:lnTo>
                    <a:pt x="4077" y="917"/>
                  </a:lnTo>
                  <a:lnTo>
                    <a:pt x="4092" y="957"/>
                  </a:lnTo>
                  <a:lnTo>
                    <a:pt x="4102" y="998"/>
                  </a:lnTo>
                  <a:lnTo>
                    <a:pt x="4111" y="1039"/>
                  </a:lnTo>
                  <a:lnTo>
                    <a:pt x="4118" y="1079"/>
                  </a:lnTo>
                  <a:lnTo>
                    <a:pt x="4123" y="1120"/>
                  </a:lnTo>
                  <a:lnTo>
                    <a:pt x="4125" y="1161"/>
                  </a:lnTo>
                  <a:lnTo>
                    <a:pt x="4123" y="1201"/>
                  </a:lnTo>
                  <a:lnTo>
                    <a:pt x="4122" y="1240"/>
                  </a:lnTo>
                  <a:lnTo>
                    <a:pt x="4116" y="1281"/>
                  </a:lnTo>
                  <a:lnTo>
                    <a:pt x="4109" y="1321"/>
                  </a:lnTo>
                  <a:lnTo>
                    <a:pt x="4099" y="1360"/>
                  </a:lnTo>
                  <a:lnTo>
                    <a:pt x="4086" y="1401"/>
                  </a:lnTo>
                  <a:lnTo>
                    <a:pt x="4072" y="1440"/>
                  </a:lnTo>
                  <a:lnTo>
                    <a:pt x="4055" y="1479"/>
                  </a:lnTo>
                  <a:lnTo>
                    <a:pt x="4035" y="1518"/>
                  </a:lnTo>
                  <a:lnTo>
                    <a:pt x="4012" y="1556"/>
                  </a:lnTo>
                  <a:lnTo>
                    <a:pt x="3989" y="1595"/>
                  </a:lnTo>
                  <a:lnTo>
                    <a:pt x="3961" y="1632"/>
                  </a:lnTo>
                  <a:lnTo>
                    <a:pt x="3933" y="1670"/>
                  </a:lnTo>
                  <a:lnTo>
                    <a:pt x="3901" y="1707"/>
                  </a:lnTo>
                  <a:lnTo>
                    <a:pt x="3867" y="1742"/>
                  </a:lnTo>
                  <a:lnTo>
                    <a:pt x="3830" y="1779"/>
                  </a:lnTo>
                  <a:lnTo>
                    <a:pt x="3791" y="1814"/>
                  </a:lnTo>
                  <a:lnTo>
                    <a:pt x="3751" y="1848"/>
                  </a:lnTo>
                  <a:lnTo>
                    <a:pt x="3707" y="1883"/>
                  </a:lnTo>
                  <a:lnTo>
                    <a:pt x="3661" y="1917"/>
                  </a:lnTo>
                  <a:lnTo>
                    <a:pt x="3613" y="1949"/>
                  </a:lnTo>
                  <a:lnTo>
                    <a:pt x="3562" y="1981"/>
                  </a:lnTo>
                  <a:lnTo>
                    <a:pt x="3509" y="2012"/>
                  </a:lnTo>
                  <a:lnTo>
                    <a:pt x="3452" y="2042"/>
                  </a:lnTo>
                  <a:lnTo>
                    <a:pt x="3394" y="2072"/>
                  </a:lnTo>
                  <a:lnTo>
                    <a:pt x="3334" y="2102"/>
                  </a:lnTo>
                  <a:lnTo>
                    <a:pt x="3270" y="2131"/>
                  </a:lnTo>
                  <a:lnTo>
                    <a:pt x="3205" y="2157"/>
                  </a:lnTo>
                  <a:lnTo>
                    <a:pt x="3138" y="2184"/>
                  </a:lnTo>
                  <a:lnTo>
                    <a:pt x="3067" y="2210"/>
                  </a:lnTo>
                  <a:lnTo>
                    <a:pt x="2995" y="2235"/>
                  </a:lnTo>
                  <a:lnTo>
                    <a:pt x="2919" y="2258"/>
                  </a:lnTo>
                  <a:lnTo>
                    <a:pt x="1204" y="2258"/>
                  </a:lnTo>
                </a:path>
              </a:pathLst>
            </a:custGeom>
            <a:noFill/>
            <a:ln w="0">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5" name="Freeform 10"/>
            <p:cNvSpPr>
              <a:spLocks/>
            </p:cNvSpPr>
            <p:nvPr/>
          </p:nvSpPr>
          <p:spPr bwMode="auto">
            <a:xfrm>
              <a:off x="2066925" y="1743075"/>
              <a:ext cx="5929313" cy="3584575"/>
            </a:xfrm>
            <a:custGeom>
              <a:avLst/>
              <a:gdLst>
                <a:gd name="T0" fmla="*/ 2147483647 w 3735"/>
                <a:gd name="T1" fmla="*/ 2147483647 h 2258"/>
                <a:gd name="T2" fmla="*/ 2147483647 w 3735"/>
                <a:gd name="T3" fmla="*/ 2147483647 h 2258"/>
                <a:gd name="T4" fmla="*/ 2147483647 w 3735"/>
                <a:gd name="T5" fmla="*/ 2147483647 h 2258"/>
                <a:gd name="T6" fmla="*/ 2147483647 w 3735"/>
                <a:gd name="T7" fmla="*/ 2147483647 h 2258"/>
                <a:gd name="T8" fmla="*/ 2147483647 w 3735"/>
                <a:gd name="T9" fmla="*/ 2147483647 h 2258"/>
                <a:gd name="T10" fmla="*/ 2147483647 w 3735"/>
                <a:gd name="T11" fmla="*/ 2147483647 h 2258"/>
                <a:gd name="T12" fmla="*/ 2147483647 w 3735"/>
                <a:gd name="T13" fmla="*/ 2147483647 h 2258"/>
                <a:gd name="T14" fmla="*/ 2147483647 w 3735"/>
                <a:gd name="T15" fmla="*/ 2147483647 h 2258"/>
                <a:gd name="T16" fmla="*/ 2147483647 w 3735"/>
                <a:gd name="T17" fmla="*/ 2147483647 h 2258"/>
                <a:gd name="T18" fmla="*/ 2147483647 w 3735"/>
                <a:gd name="T19" fmla="*/ 2147483647 h 2258"/>
                <a:gd name="T20" fmla="*/ 0 w 3735"/>
                <a:gd name="T21" fmla="*/ 2147483647 h 2258"/>
                <a:gd name="T22" fmla="*/ 2147483647 w 3735"/>
                <a:gd name="T23" fmla="*/ 2147483647 h 2258"/>
                <a:gd name="T24" fmla="*/ 2147483647 w 3735"/>
                <a:gd name="T25" fmla="*/ 2147483647 h 2258"/>
                <a:gd name="T26" fmla="*/ 2147483647 w 3735"/>
                <a:gd name="T27" fmla="*/ 2147483647 h 2258"/>
                <a:gd name="T28" fmla="*/ 2147483647 w 3735"/>
                <a:gd name="T29" fmla="*/ 2147483647 h 2258"/>
                <a:gd name="T30" fmla="*/ 2147483647 w 3735"/>
                <a:gd name="T31" fmla="*/ 2147483647 h 2258"/>
                <a:gd name="T32" fmla="*/ 2147483647 w 3735"/>
                <a:gd name="T33" fmla="*/ 2147483647 h 2258"/>
                <a:gd name="T34" fmla="*/ 2147483647 w 3735"/>
                <a:gd name="T35" fmla="*/ 2147483647 h 2258"/>
                <a:gd name="T36" fmla="*/ 2147483647 w 3735"/>
                <a:gd name="T37" fmla="*/ 2147483647 h 2258"/>
                <a:gd name="T38" fmla="*/ 2147483647 w 3735"/>
                <a:gd name="T39" fmla="*/ 2147483647 h 2258"/>
                <a:gd name="T40" fmla="*/ 2147483647 w 3735"/>
                <a:gd name="T41" fmla="*/ 2147483647 h 2258"/>
                <a:gd name="T42" fmla="*/ 2147483647 w 3735"/>
                <a:gd name="T43" fmla="*/ 0 h 2258"/>
                <a:gd name="T44" fmla="*/ 2147483647 w 3735"/>
                <a:gd name="T45" fmla="*/ 2147483647 h 2258"/>
                <a:gd name="T46" fmla="*/ 2147483647 w 3735"/>
                <a:gd name="T47" fmla="*/ 2147483647 h 2258"/>
                <a:gd name="T48" fmla="*/ 2147483647 w 3735"/>
                <a:gd name="T49" fmla="*/ 2147483647 h 2258"/>
                <a:gd name="T50" fmla="*/ 2147483647 w 3735"/>
                <a:gd name="T51" fmla="*/ 2147483647 h 2258"/>
                <a:gd name="T52" fmla="*/ 2147483647 w 3735"/>
                <a:gd name="T53" fmla="*/ 2147483647 h 2258"/>
                <a:gd name="T54" fmla="*/ 2147483647 w 3735"/>
                <a:gd name="T55" fmla="*/ 2147483647 h 2258"/>
                <a:gd name="T56" fmla="*/ 2147483647 w 3735"/>
                <a:gd name="T57" fmla="*/ 2147483647 h 2258"/>
                <a:gd name="T58" fmla="*/ 2147483647 w 3735"/>
                <a:gd name="T59" fmla="*/ 2147483647 h 2258"/>
                <a:gd name="T60" fmla="*/ 2147483647 w 3735"/>
                <a:gd name="T61" fmla="*/ 2147483647 h 2258"/>
                <a:gd name="T62" fmla="*/ 2147483647 w 3735"/>
                <a:gd name="T63" fmla="*/ 2147483647 h 2258"/>
                <a:gd name="T64" fmla="*/ 2147483647 w 3735"/>
                <a:gd name="T65" fmla="*/ 2147483647 h 2258"/>
                <a:gd name="T66" fmla="*/ 2147483647 w 3735"/>
                <a:gd name="T67" fmla="*/ 2147483647 h 2258"/>
                <a:gd name="T68" fmla="*/ 2147483647 w 3735"/>
                <a:gd name="T69" fmla="*/ 2147483647 h 2258"/>
                <a:gd name="T70" fmla="*/ 2147483647 w 3735"/>
                <a:gd name="T71" fmla="*/ 2147483647 h 2258"/>
                <a:gd name="T72" fmla="*/ 2147483647 w 3735"/>
                <a:gd name="T73" fmla="*/ 2147483647 h 2258"/>
                <a:gd name="T74" fmla="*/ 2147483647 w 3735"/>
                <a:gd name="T75" fmla="*/ 2147483647 h 2258"/>
                <a:gd name="T76" fmla="*/ 2147483647 w 3735"/>
                <a:gd name="T77" fmla="*/ 2147483647 h 2258"/>
                <a:gd name="T78" fmla="*/ 2147483647 w 3735"/>
                <a:gd name="T79" fmla="*/ 2147483647 h 2258"/>
                <a:gd name="T80" fmla="*/ 2147483647 w 3735"/>
                <a:gd name="T81" fmla="*/ 2147483647 h 2258"/>
                <a:gd name="T82" fmla="*/ 2147483647 w 3735"/>
                <a:gd name="T83" fmla="*/ 2147483647 h 2258"/>
                <a:gd name="T84" fmla="*/ 2147483647 w 373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35"/>
                <a:gd name="T130" fmla="*/ 0 h 2258"/>
                <a:gd name="T131" fmla="*/ 3735 w 373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35" h="2258">
                  <a:moveTo>
                    <a:pt x="1091" y="2258"/>
                  </a:moveTo>
                  <a:lnTo>
                    <a:pt x="1024" y="2235"/>
                  </a:lnTo>
                  <a:lnTo>
                    <a:pt x="957" y="2210"/>
                  </a:lnTo>
                  <a:lnTo>
                    <a:pt x="894" y="2184"/>
                  </a:lnTo>
                  <a:lnTo>
                    <a:pt x="832" y="2157"/>
                  </a:lnTo>
                  <a:lnTo>
                    <a:pt x="773" y="2131"/>
                  </a:lnTo>
                  <a:lnTo>
                    <a:pt x="717" y="2102"/>
                  </a:lnTo>
                  <a:lnTo>
                    <a:pt x="662" y="2072"/>
                  </a:lnTo>
                  <a:lnTo>
                    <a:pt x="609" y="2042"/>
                  </a:lnTo>
                  <a:lnTo>
                    <a:pt x="558" y="2012"/>
                  </a:lnTo>
                  <a:lnTo>
                    <a:pt x="510" y="1981"/>
                  </a:lnTo>
                  <a:lnTo>
                    <a:pt x="464" y="1949"/>
                  </a:lnTo>
                  <a:lnTo>
                    <a:pt x="420" y="1917"/>
                  </a:lnTo>
                  <a:lnTo>
                    <a:pt x="378" y="1883"/>
                  </a:lnTo>
                  <a:lnTo>
                    <a:pt x="339" y="1848"/>
                  </a:lnTo>
                  <a:lnTo>
                    <a:pt x="302" y="1814"/>
                  </a:lnTo>
                  <a:lnTo>
                    <a:pt x="267" y="1779"/>
                  </a:lnTo>
                  <a:lnTo>
                    <a:pt x="233" y="1742"/>
                  </a:lnTo>
                  <a:lnTo>
                    <a:pt x="203" y="1707"/>
                  </a:lnTo>
                  <a:lnTo>
                    <a:pt x="175" y="1670"/>
                  </a:lnTo>
                  <a:lnTo>
                    <a:pt x="148" y="1632"/>
                  </a:lnTo>
                  <a:lnTo>
                    <a:pt x="123" y="1595"/>
                  </a:lnTo>
                  <a:lnTo>
                    <a:pt x="102" y="1556"/>
                  </a:lnTo>
                  <a:lnTo>
                    <a:pt x="81" y="1518"/>
                  </a:lnTo>
                  <a:lnTo>
                    <a:pt x="63" y="1479"/>
                  </a:lnTo>
                  <a:lnTo>
                    <a:pt x="49" y="1440"/>
                  </a:lnTo>
                  <a:lnTo>
                    <a:pt x="35" y="1401"/>
                  </a:lnTo>
                  <a:lnTo>
                    <a:pt x="25" y="1360"/>
                  </a:lnTo>
                  <a:lnTo>
                    <a:pt x="14" y="1321"/>
                  </a:lnTo>
                  <a:lnTo>
                    <a:pt x="9" y="1281"/>
                  </a:lnTo>
                  <a:lnTo>
                    <a:pt x="3" y="1240"/>
                  </a:lnTo>
                  <a:lnTo>
                    <a:pt x="0" y="1201"/>
                  </a:lnTo>
                  <a:lnTo>
                    <a:pt x="0" y="1161"/>
                  </a:lnTo>
                  <a:lnTo>
                    <a:pt x="2" y="1120"/>
                  </a:lnTo>
                  <a:lnTo>
                    <a:pt x="5" y="1079"/>
                  </a:lnTo>
                  <a:lnTo>
                    <a:pt x="12" y="1039"/>
                  </a:lnTo>
                  <a:lnTo>
                    <a:pt x="21" y="998"/>
                  </a:lnTo>
                  <a:lnTo>
                    <a:pt x="30" y="957"/>
                  </a:lnTo>
                  <a:lnTo>
                    <a:pt x="44" y="917"/>
                  </a:lnTo>
                  <a:lnTo>
                    <a:pt x="58" y="878"/>
                  </a:lnTo>
                  <a:lnTo>
                    <a:pt x="74" y="837"/>
                  </a:lnTo>
                  <a:lnTo>
                    <a:pt x="93" y="797"/>
                  </a:lnTo>
                  <a:lnTo>
                    <a:pt x="115" y="758"/>
                  </a:lnTo>
                  <a:lnTo>
                    <a:pt x="138" y="719"/>
                  </a:lnTo>
                  <a:lnTo>
                    <a:pt x="164" y="680"/>
                  </a:lnTo>
                  <a:lnTo>
                    <a:pt x="191" y="641"/>
                  </a:lnTo>
                  <a:lnTo>
                    <a:pt x="221" y="602"/>
                  </a:lnTo>
                  <a:lnTo>
                    <a:pt x="252" y="563"/>
                  </a:lnTo>
                  <a:lnTo>
                    <a:pt x="286" y="526"/>
                  </a:lnTo>
                  <a:lnTo>
                    <a:pt x="323" y="489"/>
                  </a:lnTo>
                  <a:lnTo>
                    <a:pt x="360" y="452"/>
                  </a:lnTo>
                  <a:lnTo>
                    <a:pt x="401" y="415"/>
                  </a:lnTo>
                  <a:lnTo>
                    <a:pt x="443" y="379"/>
                  </a:lnTo>
                  <a:lnTo>
                    <a:pt x="487" y="344"/>
                  </a:lnTo>
                  <a:lnTo>
                    <a:pt x="535" y="309"/>
                  </a:lnTo>
                  <a:lnTo>
                    <a:pt x="583" y="275"/>
                  </a:lnTo>
                  <a:lnTo>
                    <a:pt x="634" y="242"/>
                  </a:lnTo>
                  <a:lnTo>
                    <a:pt x="687" y="208"/>
                  </a:lnTo>
                  <a:lnTo>
                    <a:pt x="742" y="176"/>
                  </a:lnTo>
                  <a:lnTo>
                    <a:pt x="800" y="144"/>
                  </a:lnTo>
                  <a:lnTo>
                    <a:pt x="858" y="114"/>
                  </a:lnTo>
                  <a:lnTo>
                    <a:pt x="920" y="84"/>
                  </a:lnTo>
                  <a:lnTo>
                    <a:pt x="984" y="54"/>
                  </a:lnTo>
                  <a:lnTo>
                    <a:pt x="1049" y="26"/>
                  </a:lnTo>
                  <a:lnTo>
                    <a:pt x="1118" y="0"/>
                  </a:lnTo>
                  <a:lnTo>
                    <a:pt x="2617" y="0"/>
                  </a:lnTo>
                  <a:lnTo>
                    <a:pt x="2686" y="26"/>
                  </a:lnTo>
                  <a:lnTo>
                    <a:pt x="2751" y="54"/>
                  </a:lnTo>
                  <a:lnTo>
                    <a:pt x="2815" y="84"/>
                  </a:lnTo>
                  <a:lnTo>
                    <a:pt x="2877" y="114"/>
                  </a:lnTo>
                  <a:lnTo>
                    <a:pt x="2935" y="144"/>
                  </a:lnTo>
                  <a:lnTo>
                    <a:pt x="2993" y="176"/>
                  </a:lnTo>
                  <a:lnTo>
                    <a:pt x="3048" y="208"/>
                  </a:lnTo>
                  <a:lnTo>
                    <a:pt x="3101" y="242"/>
                  </a:lnTo>
                  <a:lnTo>
                    <a:pt x="3152" y="275"/>
                  </a:lnTo>
                  <a:lnTo>
                    <a:pt x="3200" y="309"/>
                  </a:lnTo>
                  <a:lnTo>
                    <a:pt x="3248" y="344"/>
                  </a:lnTo>
                  <a:lnTo>
                    <a:pt x="3292" y="379"/>
                  </a:lnTo>
                  <a:lnTo>
                    <a:pt x="3334" y="415"/>
                  </a:lnTo>
                  <a:lnTo>
                    <a:pt x="3375" y="452"/>
                  </a:lnTo>
                  <a:lnTo>
                    <a:pt x="3412" y="489"/>
                  </a:lnTo>
                  <a:lnTo>
                    <a:pt x="3449" y="526"/>
                  </a:lnTo>
                  <a:lnTo>
                    <a:pt x="3483" y="563"/>
                  </a:lnTo>
                  <a:lnTo>
                    <a:pt x="3514" y="602"/>
                  </a:lnTo>
                  <a:lnTo>
                    <a:pt x="3544" y="641"/>
                  </a:lnTo>
                  <a:lnTo>
                    <a:pt x="3571" y="680"/>
                  </a:lnTo>
                  <a:lnTo>
                    <a:pt x="3597" y="719"/>
                  </a:lnTo>
                  <a:lnTo>
                    <a:pt x="3620" y="758"/>
                  </a:lnTo>
                  <a:lnTo>
                    <a:pt x="3642" y="797"/>
                  </a:lnTo>
                  <a:lnTo>
                    <a:pt x="3661" y="837"/>
                  </a:lnTo>
                  <a:lnTo>
                    <a:pt x="3677" y="878"/>
                  </a:lnTo>
                  <a:lnTo>
                    <a:pt x="3691" y="917"/>
                  </a:lnTo>
                  <a:lnTo>
                    <a:pt x="3705" y="957"/>
                  </a:lnTo>
                  <a:lnTo>
                    <a:pt x="3714" y="998"/>
                  </a:lnTo>
                  <a:lnTo>
                    <a:pt x="3723" y="1039"/>
                  </a:lnTo>
                  <a:lnTo>
                    <a:pt x="3730" y="1079"/>
                  </a:lnTo>
                  <a:lnTo>
                    <a:pt x="3733" y="1120"/>
                  </a:lnTo>
                  <a:lnTo>
                    <a:pt x="3735" y="1161"/>
                  </a:lnTo>
                  <a:lnTo>
                    <a:pt x="3733" y="1201"/>
                  </a:lnTo>
                  <a:lnTo>
                    <a:pt x="3732" y="1240"/>
                  </a:lnTo>
                  <a:lnTo>
                    <a:pt x="3726" y="1281"/>
                  </a:lnTo>
                  <a:lnTo>
                    <a:pt x="3719" y="1321"/>
                  </a:lnTo>
                  <a:lnTo>
                    <a:pt x="3710" y="1360"/>
                  </a:lnTo>
                  <a:lnTo>
                    <a:pt x="3700" y="1401"/>
                  </a:lnTo>
                  <a:lnTo>
                    <a:pt x="3686" y="1440"/>
                  </a:lnTo>
                  <a:lnTo>
                    <a:pt x="3672" y="1479"/>
                  </a:lnTo>
                  <a:lnTo>
                    <a:pt x="3654" y="1518"/>
                  </a:lnTo>
                  <a:lnTo>
                    <a:pt x="3633" y="1556"/>
                  </a:lnTo>
                  <a:lnTo>
                    <a:pt x="3612" y="1595"/>
                  </a:lnTo>
                  <a:lnTo>
                    <a:pt x="3587" y="1632"/>
                  </a:lnTo>
                  <a:lnTo>
                    <a:pt x="3560" y="1670"/>
                  </a:lnTo>
                  <a:lnTo>
                    <a:pt x="3532" y="1707"/>
                  </a:lnTo>
                  <a:lnTo>
                    <a:pt x="3502" y="1742"/>
                  </a:lnTo>
                  <a:lnTo>
                    <a:pt x="3468" y="1779"/>
                  </a:lnTo>
                  <a:lnTo>
                    <a:pt x="3433" y="1814"/>
                  </a:lnTo>
                  <a:lnTo>
                    <a:pt x="3396" y="1848"/>
                  </a:lnTo>
                  <a:lnTo>
                    <a:pt x="3357" y="1883"/>
                  </a:lnTo>
                  <a:lnTo>
                    <a:pt x="3315" y="1917"/>
                  </a:lnTo>
                  <a:lnTo>
                    <a:pt x="3271" y="1949"/>
                  </a:lnTo>
                  <a:lnTo>
                    <a:pt x="3225" y="1981"/>
                  </a:lnTo>
                  <a:lnTo>
                    <a:pt x="3177" y="2012"/>
                  </a:lnTo>
                  <a:lnTo>
                    <a:pt x="3126" y="2042"/>
                  </a:lnTo>
                  <a:lnTo>
                    <a:pt x="3073" y="2072"/>
                  </a:lnTo>
                  <a:lnTo>
                    <a:pt x="3018" y="2102"/>
                  </a:lnTo>
                  <a:lnTo>
                    <a:pt x="2962" y="2131"/>
                  </a:lnTo>
                  <a:lnTo>
                    <a:pt x="2903" y="2157"/>
                  </a:lnTo>
                  <a:lnTo>
                    <a:pt x="2841" y="2184"/>
                  </a:lnTo>
                  <a:lnTo>
                    <a:pt x="2778" y="2210"/>
                  </a:lnTo>
                  <a:lnTo>
                    <a:pt x="2711" y="2235"/>
                  </a:lnTo>
                  <a:lnTo>
                    <a:pt x="2644" y="2258"/>
                  </a:lnTo>
                  <a:lnTo>
                    <a:pt x="1091" y="2258"/>
                  </a:lnTo>
                </a:path>
              </a:pathLst>
            </a:custGeom>
            <a:noFill/>
            <a:ln w="0">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6" name="Freeform 11"/>
            <p:cNvSpPr>
              <a:spLocks/>
            </p:cNvSpPr>
            <p:nvPr/>
          </p:nvSpPr>
          <p:spPr bwMode="auto">
            <a:xfrm>
              <a:off x="2425700" y="1743075"/>
              <a:ext cx="5211763" cy="3584575"/>
            </a:xfrm>
            <a:custGeom>
              <a:avLst/>
              <a:gdLst>
                <a:gd name="T0" fmla="*/ 2147483647 w 3283"/>
                <a:gd name="T1" fmla="*/ 2147483647 h 2258"/>
                <a:gd name="T2" fmla="*/ 2147483647 w 3283"/>
                <a:gd name="T3" fmla="*/ 2147483647 h 2258"/>
                <a:gd name="T4" fmla="*/ 2147483647 w 3283"/>
                <a:gd name="T5" fmla="*/ 2147483647 h 2258"/>
                <a:gd name="T6" fmla="*/ 2147483647 w 3283"/>
                <a:gd name="T7" fmla="*/ 2147483647 h 2258"/>
                <a:gd name="T8" fmla="*/ 2147483647 w 3283"/>
                <a:gd name="T9" fmla="*/ 2147483647 h 2258"/>
                <a:gd name="T10" fmla="*/ 2147483647 w 3283"/>
                <a:gd name="T11" fmla="*/ 2147483647 h 2258"/>
                <a:gd name="T12" fmla="*/ 2147483647 w 3283"/>
                <a:gd name="T13" fmla="*/ 2147483647 h 2258"/>
                <a:gd name="T14" fmla="*/ 2147483647 w 3283"/>
                <a:gd name="T15" fmla="*/ 2147483647 h 2258"/>
                <a:gd name="T16" fmla="*/ 2147483647 w 3283"/>
                <a:gd name="T17" fmla="*/ 2147483647 h 2258"/>
                <a:gd name="T18" fmla="*/ 2147483647 w 3283"/>
                <a:gd name="T19" fmla="*/ 2147483647 h 2258"/>
                <a:gd name="T20" fmla="*/ 0 w 3283"/>
                <a:gd name="T21" fmla="*/ 2147483647 h 2258"/>
                <a:gd name="T22" fmla="*/ 2147483647 w 3283"/>
                <a:gd name="T23" fmla="*/ 2147483647 h 2258"/>
                <a:gd name="T24" fmla="*/ 2147483647 w 3283"/>
                <a:gd name="T25" fmla="*/ 2147483647 h 2258"/>
                <a:gd name="T26" fmla="*/ 2147483647 w 3283"/>
                <a:gd name="T27" fmla="*/ 2147483647 h 2258"/>
                <a:gd name="T28" fmla="*/ 2147483647 w 3283"/>
                <a:gd name="T29" fmla="*/ 2147483647 h 2258"/>
                <a:gd name="T30" fmla="*/ 2147483647 w 3283"/>
                <a:gd name="T31" fmla="*/ 2147483647 h 2258"/>
                <a:gd name="T32" fmla="*/ 2147483647 w 3283"/>
                <a:gd name="T33" fmla="*/ 2147483647 h 2258"/>
                <a:gd name="T34" fmla="*/ 2147483647 w 3283"/>
                <a:gd name="T35" fmla="*/ 2147483647 h 2258"/>
                <a:gd name="T36" fmla="*/ 2147483647 w 3283"/>
                <a:gd name="T37" fmla="*/ 2147483647 h 2258"/>
                <a:gd name="T38" fmla="*/ 2147483647 w 3283"/>
                <a:gd name="T39" fmla="*/ 2147483647 h 2258"/>
                <a:gd name="T40" fmla="*/ 2147483647 w 3283"/>
                <a:gd name="T41" fmla="*/ 2147483647 h 2258"/>
                <a:gd name="T42" fmla="*/ 2147483647 w 3283"/>
                <a:gd name="T43" fmla="*/ 0 h 2258"/>
                <a:gd name="T44" fmla="*/ 2147483647 w 3283"/>
                <a:gd name="T45" fmla="*/ 2147483647 h 2258"/>
                <a:gd name="T46" fmla="*/ 2147483647 w 3283"/>
                <a:gd name="T47" fmla="*/ 2147483647 h 2258"/>
                <a:gd name="T48" fmla="*/ 2147483647 w 3283"/>
                <a:gd name="T49" fmla="*/ 2147483647 h 2258"/>
                <a:gd name="T50" fmla="*/ 2147483647 w 3283"/>
                <a:gd name="T51" fmla="*/ 2147483647 h 2258"/>
                <a:gd name="T52" fmla="*/ 2147483647 w 3283"/>
                <a:gd name="T53" fmla="*/ 2147483647 h 2258"/>
                <a:gd name="T54" fmla="*/ 2147483647 w 3283"/>
                <a:gd name="T55" fmla="*/ 2147483647 h 2258"/>
                <a:gd name="T56" fmla="*/ 2147483647 w 3283"/>
                <a:gd name="T57" fmla="*/ 2147483647 h 2258"/>
                <a:gd name="T58" fmla="*/ 2147483647 w 3283"/>
                <a:gd name="T59" fmla="*/ 2147483647 h 2258"/>
                <a:gd name="T60" fmla="*/ 2147483647 w 3283"/>
                <a:gd name="T61" fmla="*/ 2147483647 h 2258"/>
                <a:gd name="T62" fmla="*/ 2147483647 w 3283"/>
                <a:gd name="T63" fmla="*/ 2147483647 h 2258"/>
                <a:gd name="T64" fmla="*/ 2147483647 w 3283"/>
                <a:gd name="T65" fmla="*/ 2147483647 h 2258"/>
                <a:gd name="T66" fmla="*/ 2147483647 w 3283"/>
                <a:gd name="T67" fmla="*/ 2147483647 h 2258"/>
                <a:gd name="T68" fmla="*/ 2147483647 w 3283"/>
                <a:gd name="T69" fmla="*/ 2147483647 h 2258"/>
                <a:gd name="T70" fmla="*/ 2147483647 w 3283"/>
                <a:gd name="T71" fmla="*/ 2147483647 h 2258"/>
                <a:gd name="T72" fmla="*/ 2147483647 w 3283"/>
                <a:gd name="T73" fmla="*/ 2147483647 h 2258"/>
                <a:gd name="T74" fmla="*/ 2147483647 w 3283"/>
                <a:gd name="T75" fmla="*/ 2147483647 h 2258"/>
                <a:gd name="T76" fmla="*/ 2147483647 w 3283"/>
                <a:gd name="T77" fmla="*/ 2147483647 h 2258"/>
                <a:gd name="T78" fmla="*/ 2147483647 w 3283"/>
                <a:gd name="T79" fmla="*/ 2147483647 h 2258"/>
                <a:gd name="T80" fmla="*/ 2147483647 w 3283"/>
                <a:gd name="T81" fmla="*/ 2147483647 h 2258"/>
                <a:gd name="T82" fmla="*/ 2147483647 w 3283"/>
                <a:gd name="T83" fmla="*/ 2147483647 h 2258"/>
                <a:gd name="T84" fmla="*/ 2147483647 w 3283"/>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3"/>
                <a:gd name="T130" fmla="*/ 0 h 2258"/>
                <a:gd name="T131" fmla="*/ 3283 w 3283"/>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3" h="2258">
                  <a:moveTo>
                    <a:pt x="959" y="2258"/>
                  </a:moveTo>
                  <a:lnTo>
                    <a:pt x="899" y="2235"/>
                  </a:lnTo>
                  <a:lnTo>
                    <a:pt x="841" y="2210"/>
                  </a:lnTo>
                  <a:lnTo>
                    <a:pt x="786" y="2184"/>
                  </a:lnTo>
                  <a:lnTo>
                    <a:pt x="731" y="2157"/>
                  </a:lnTo>
                  <a:lnTo>
                    <a:pt x="678" y="2131"/>
                  </a:lnTo>
                  <a:lnTo>
                    <a:pt x="629" y="2102"/>
                  </a:lnTo>
                  <a:lnTo>
                    <a:pt x="581" y="2072"/>
                  </a:lnTo>
                  <a:lnTo>
                    <a:pt x="535" y="2042"/>
                  </a:lnTo>
                  <a:lnTo>
                    <a:pt x="489" y="2012"/>
                  </a:lnTo>
                  <a:lnTo>
                    <a:pt x="447" y="1981"/>
                  </a:lnTo>
                  <a:lnTo>
                    <a:pt x="406" y="1949"/>
                  </a:lnTo>
                  <a:lnTo>
                    <a:pt x="369" y="1917"/>
                  </a:lnTo>
                  <a:lnTo>
                    <a:pt x="332" y="1883"/>
                  </a:lnTo>
                  <a:lnTo>
                    <a:pt x="297" y="1848"/>
                  </a:lnTo>
                  <a:lnTo>
                    <a:pt x="265" y="1814"/>
                  </a:lnTo>
                  <a:lnTo>
                    <a:pt x="233" y="1779"/>
                  </a:lnTo>
                  <a:lnTo>
                    <a:pt x="205" y="1742"/>
                  </a:lnTo>
                  <a:lnTo>
                    <a:pt x="178" y="1707"/>
                  </a:lnTo>
                  <a:lnTo>
                    <a:pt x="152" y="1670"/>
                  </a:lnTo>
                  <a:lnTo>
                    <a:pt x="129" y="1632"/>
                  </a:lnTo>
                  <a:lnTo>
                    <a:pt x="108" y="1595"/>
                  </a:lnTo>
                  <a:lnTo>
                    <a:pt x="88" y="1556"/>
                  </a:lnTo>
                  <a:lnTo>
                    <a:pt x="71" y="1518"/>
                  </a:lnTo>
                  <a:lnTo>
                    <a:pt x="55" y="1479"/>
                  </a:lnTo>
                  <a:lnTo>
                    <a:pt x="42" y="1440"/>
                  </a:lnTo>
                  <a:lnTo>
                    <a:pt x="30" y="1401"/>
                  </a:lnTo>
                  <a:lnTo>
                    <a:pt x="21" y="1360"/>
                  </a:lnTo>
                  <a:lnTo>
                    <a:pt x="12" y="1321"/>
                  </a:lnTo>
                  <a:lnTo>
                    <a:pt x="7" y="1281"/>
                  </a:lnTo>
                  <a:lnTo>
                    <a:pt x="2" y="1240"/>
                  </a:lnTo>
                  <a:lnTo>
                    <a:pt x="0" y="1201"/>
                  </a:lnTo>
                  <a:lnTo>
                    <a:pt x="0" y="1161"/>
                  </a:lnTo>
                  <a:lnTo>
                    <a:pt x="2" y="1120"/>
                  </a:lnTo>
                  <a:lnTo>
                    <a:pt x="5" y="1079"/>
                  </a:lnTo>
                  <a:lnTo>
                    <a:pt x="11" y="1039"/>
                  </a:lnTo>
                  <a:lnTo>
                    <a:pt x="18" y="998"/>
                  </a:lnTo>
                  <a:lnTo>
                    <a:pt x="26" y="957"/>
                  </a:lnTo>
                  <a:lnTo>
                    <a:pt x="37" y="917"/>
                  </a:lnTo>
                  <a:lnTo>
                    <a:pt x="51" y="878"/>
                  </a:lnTo>
                  <a:lnTo>
                    <a:pt x="65" y="837"/>
                  </a:lnTo>
                  <a:lnTo>
                    <a:pt x="81" y="797"/>
                  </a:lnTo>
                  <a:lnTo>
                    <a:pt x="101" y="758"/>
                  </a:lnTo>
                  <a:lnTo>
                    <a:pt x="120" y="719"/>
                  </a:lnTo>
                  <a:lnTo>
                    <a:pt x="143" y="680"/>
                  </a:lnTo>
                  <a:lnTo>
                    <a:pt x="168" y="641"/>
                  </a:lnTo>
                  <a:lnTo>
                    <a:pt x="194" y="602"/>
                  </a:lnTo>
                  <a:lnTo>
                    <a:pt x="221" y="563"/>
                  </a:lnTo>
                  <a:lnTo>
                    <a:pt x="251" y="526"/>
                  </a:lnTo>
                  <a:lnTo>
                    <a:pt x="282" y="489"/>
                  </a:lnTo>
                  <a:lnTo>
                    <a:pt x="316" y="452"/>
                  </a:lnTo>
                  <a:lnTo>
                    <a:pt x="351" y="415"/>
                  </a:lnTo>
                  <a:lnTo>
                    <a:pt x="388" y="379"/>
                  </a:lnTo>
                  <a:lnTo>
                    <a:pt x="429" y="344"/>
                  </a:lnTo>
                  <a:lnTo>
                    <a:pt x="470" y="309"/>
                  </a:lnTo>
                  <a:lnTo>
                    <a:pt x="512" y="275"/>
                  </a:lnTo>
                  <a:lnTo>
                    <a:pt x="556" y="242"/>
                  </a:lnTo>
                  <a:lnTo>
                    <a:pt x="604" y="208"/>
                  </a:lnTo>
                  <a:lnTo>
                    <a:pt x="652" y="176"/>
                  </a:lnTo>
                  <a:lnTo>
                    <a:pt x="703" y="144"/>
                  </a:lnTo>
                  <a:lnTo>
                    <a:pt x="754" y="114"/>
                  </a:lnTo>
                  <a:lnTo>
                    <a:pt x="809" y="84"/>
                  </a:lnTo>
                  <a:lnTo>
                    <a:pt x="865" y="54"/>
                  </a:lnTo>
                  <a:lnTo>
                    <a:pt x="922" y="26"/>
                  </a:lnTo>
                  <a:lnTo>
                    <a:pt x="982" y="0"/>
                  </a:lnTo>
                  <a:lnTo>
                    <a:pt x="2301" y="0"/>
                  </a:lnTo>
                  <a:lnTo>
                    <a:pt x="2361" y="26"/>
                  </a:lnTo>
                  <a:lnTo>
                    <a:pt x="2418" y="54"/>
                  </a:lnTo>
                  <a:lnTo>
                    <a:pt x="2474" y="84"/>
                  </a:lnTo>
                  <a:lnTo>
                    <a:pt x="2529" y="114"/>
                  </a:lnTo>
                  <a:lnTo>
                    <a:pt x="2580" y="144"/>
                  </a:lnTo>
                  <a:lnTo>
                    <a:pt x="2631" y="176"/>
                  </a:lnTo>
                  <a:lnTo>
                    <a:pt x="2679" y="208"/>
                  </a:lnTo>
                  <a:lnTo>
                    <a:pt x="2727" y="242"/>
                  </a:lnTo>
                  <a:lnTo>
                    <a:pt x="2771" y="275"/>
                  </a:lnTo>
                  <a:lnTo>
                    <a:pt x="2813" y="309"/>
                  </a:lnTo>
                  <a:lnTo>
                    <a:pt x="2856" y="344"/>
                  </a:lnTo>
                  <a:lnTo>
                    <a:pt x="2895" y="379"/>
                  </a:lnTo>
                  <a:lnTo>
                    <a:pt x="2932" y="415"/>
                  </a:lnTo>
                  <a:lnTo>
                    <a:pt x="2967" y="452"/>
                  </a:lnTo>
                  <a:lnTo>
                    <a:pt x="3001" y="489"/>
                  </a:lnTo>
                  <a:lnTo>
                    <a:pt x="3032" y="526"/>
                  </a:lnTo>
                  <a:lnTo>
                    <a:pt x="3062" y="563"/>
                  </a:lnTo>
                  <a:lnTo>
                    <a:pt x="3091" y="602"/>
                  </a:lnTo>
                  <a:lnTo>
                    <a:pt x="3115" y="641"/>
                  </a:lnTo>
                  <a:lnTo>
                    <a:pt x="3140" y="680"/>
                  </a:lnTo>
                  <a:lnTo>
                    <a:pt x="3163" y="719"/>
                  </a:lnTo>
                  <a:lnTo>
                    <a:pt x="3182" y="758"/>
                  </a:lnTo>
                  <a:lnTo>
                    <a:pt x="3202" y="797"/>
                  </a:lnTo>
                  <a:lnTo>
                    <a:pt x="3218" y="837"/>
                  </a:lnTo>
                  <a:lnTo>
                    <a:pt x="3234" y="878"/>
                  </a:lnTo>
                  <a:lnTo>
                    <a:pt x="3246" y="917"/>
                  </a:lnTo>
                  <a:lnTo>
                    <a:pt x="3257" y="957"/>
                  </a:lnTo>
                  <a:lnTo>
                    <a:pt x="3265" y="998"/>
                  </a:lnTo>
                  <a:lnTo>
                    <a:pt x="3272" y="1039"/>
                  </a:lnTo>
                  <a:lnTo>
                    <a:pt x="3278" y="1079"/>
                  </a:lnTo>
                  <a:lnTo>
                    <a:pt x="3281" y="1120"/>
                  </a:lnTo>
                  <a:lnTo>
                    <a:pt x="3283" y="1161"/>
                  </a:lnTo>
                  <a:lnTo>
                    <a:pt x="3283" y="1201"/>
                  </a:lnTo>
                  <a:lnTo>
                    <a:pt x="3281" y="1240"/>
                  </a:lnTo>
                  <a:lnTo>
                    <a:pt x="3278" y="1281"/>
                  </a:lnTo>
                  <a:lnTo>
                    <a:pt x="3271" y="1321"/>
                  </a:lnTo>
                  <a:lnTo>
                    <a:pt x="3264" y="1360"/>
                  </a:lnTo>
                  <a:lnTo>
                    <a:pt x="3253" y="1401"/>
                  </a:lnTo>
                  <a:lnTo>
                    <a:pt x="3241" y="1440"/>
                  </a:lnTo>
                  <a:lnTo>
                    <a:pt x="3228" y="1479"/>
                  </a:lnTo>
                  <a:lnTo>
                    <a:pt x="3212" y="1518"/>
                  </a:lnTo>
                  <a:lnTo>
                    <a:pt x="3195" y="1556"/>
                  </a:lnTo>
                  <a:lnTo>
                    <a:pt x="3175" y="1595"/>
                  </a:lnTo>
                  <a:lnTo>
                    <a:pt x="3154" y="1632"/>
                  </a:lnTo>
                  <a:lnTo>
                    <a:pt x="3131" y="1670"/>
                  </a:lnTo>
                  <a:lnTo>
                    <a:pt x="3106" y="1707"/>
                  </a:lnTo>
                  <a:lnTo>
                    <a:pt x="3078" y="1742"/>
                  </a:lnTo>
                  <a:lnTo>
                    <a:pt x="3050" y="1779"/>
                  </a:lnTo>
                  <a:lnTo>
                    <a:pt x="3018" y="1814"/>
                  </a:lnTo>
                  <a:lnTo>
                    <a:pt x="2986" y="1848"/>
                  </a:lnTo>
                  <a:lnTo>
                    <a:pt x="2951" y="1883"/>
                  </a:lnTo>
                  <a:lnTo>
                    <a:pt x="2914" y="1917"/>
                  </a:lnTo>
                  <a:lnTo>
                    <a:pt x="2877" y="1949"/>
                  </a:lnTo>
                  <a:lnTo>
                    <a:pt x="2836" y="1981"/>
                  </a:lnTo>
                  <a:lnTo>
                    <a:pt x="2794" y="2012"/>
                  </a:lnTo>
                  <a:lnTo>
                    <a:pt x="2748" y="2042"/>
                  </a:lnTo>
                  <a:lnTo>
                    <a:pt x="2702" y="2072"/>
                  </a:lnTo>
                  <a:lnTo>
                    <a:pt x="2654" y="2102"/>
                  </a:lnTo>
                  <a:lnTo>
                    <a:pt x="2605" y="2131"/>
                  </a:lnTo>
                  <a:lnTo>
                    <a:pt x="2552" y="2157"/>
                  </a:lnTo>
                  <a:lnTo>
                    <a:pt x="2497" y="2184"/>
                  </a:lnTo>
                  <a:lnTo>
                    <a:pt x="2442" y="2210"/>
                  </a:lnTo>
                  <a:lnTo>
                    <a:pt x="2384" y="2235"/>
                  </a:lnTo>
                  <a:lnTo>
                    <a:pt x="2324" y="2258"/>
                  </a:lnTo>
                  <a:lnTo>
                    <a:pt x="959" y="2258"/>
                  </a:lnTo>
                </a:path>
              </a:pathLst>
            </a:custGeom>
            <a:noFill/>
            <a:ln w="0">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7" name="Freeform 12"/>
            <p:cNvSpPr>
              <a:spLocks/>
            </p:cNvSpPr>
            <p:nvPr/>
          </p:nvSpPr>
          <p:spPr bwMode="auto">
            <a:xfrm>
              <a:off x="2890838" y="1743075"/>
              <a:ext cx="4281487" cy="3584575"/>
            </a:xfrm>
            <a:custGeom>
              <a:avLst/>
              <a:gdLst>
                <a:gd name="T0" fmla="*/ 2147483647 w 2697"/>
                <a:gd name="T1" fmla="*/ 2147483647 h 2258"/>
                <a:gd name="T2" fmla="*/ 2147483647 w 2697"/>
                <a:gd name="T3" fmla="*/ 2147483647 h 2258"/>
                <a:gd name="T4" fmla="*/ 2147483647 w 2697"/>
                <a:gd name="T5" fmla="*/ 2147483647 h 2258"/>
                <a:gd name="T6" fmla="*/ 2147483647 w 2697"/>
                <a:gd name="T7" fmla="*/ 2147483647 h 2258"/>
                <a:gd name="T8" fmla="*/ 2147483647 w 2697"/>
                <a:gd name="T9" fmla="*/ 2147483647 h 2258"/>
                <a:gd name="T10" fmla="*/ 2147483647 w 2697"/>
                <a:gd name="T11" fmla="*/ 2147483647 h 2258"/>
                <a:gd name="T12" fmla="*/ 2147483647 w 2697"/>
                <a:gd name="T13" fmla="*/ 2147483647 h 2258"/>
                <a:gd name="T14" fmla="*/ 2147483647 w 2697"/>
                <a:gd name="T15" fmla="*/ 2147483647 h 2258"/>
                <a:gd name="T16" fmla="*/ 2147483647 w 2697"/>
                <a:gd name="T17" fmla="*/ 2147483647 h 2258"/>
                <a:gd name="T18" fmla="*/ 2147483647 w 2697"/>
                <a:gd name="T19" fmla="*/ 2147483647 h 2258"/>
                <a:gd name="T20" fmla="*/ 0 w 2697"/>
                <a:gd name="T21" fmla="*/ 2147483647 h 2258"/>
                <a:gd name="T22" fmla="*/ 2147483647 w 2697"/>
                <a:gd name="T23" fmla="*/ 2147483647 h 2258"/>
                <a:gd name="T24" fmla="*/ 2147483647 w 2697"/>
                <a:gd name="T25" fmla="*/ 2147483647 h 2258"/>
                <a:gd name="T26" fmla="*/ 2147483647 w 2697"/>
                <a:gd name="T27" fmla="*/ 2147483647 h 2258"/>
                <a:gd name="T28" fmla="*/ 2147483647 w 2697"/>
                <a:gd name="T29" fmla="*/ 2147483647 h 2258"/>
                <a:gd name="T30" fmla="*/ 2147483647 w 2697"/>
                <a:gd name="T31" fmla="*/ 2147483647 h 2258"/>
                <a:gd name="T32" fmla="*/ 2147483647 w 2697"/>
                <a:gd name="T33" fmla="*/ 2147483647 h 2258"/>
                <a:gd name="T34" fmla="*/ 2147483647 w 2697"/>
                <a:gd name="T35" fmla="*/ 2147483647 h 2258"/>
                <a:gd name="T36" fmla="*/ 2147483647 w 2697"/>
                <a:gd name="T37" fmla="*/ 2147483647 h 2258"/>
                <a:gd name="T38" fmla="*/ 2147483647 w 2697"/>
                <a:gd name="T39" fmla="*/ 2147483647 h 2258"/>
                <a:gd name="T40" fmla="*/ 2147483647 w 2697"/>
                <a:gd name="T41" fmla="*/ 2147483647 h 2258"/>
                <a:gd name="T42" fmla="*/ 2147483647 w 2697"/>
                <a:gd name="T43" fmla="*/ 0 h 2258"/>
                <a:gd name="T44" fmla="*/ 2147483647 w 2697"/>
                <a:gd name="T45" fmla="*/ 2147483647 h 2258"/>
                <a:gd name="T46" fmla="*/ 2147483647 w 2697"/>
                <a:gd name="T47" fmla="*/ 2147483647 h 2258"/>
                <a:gd name="T48" fmla="*/ 2147483647 w 2697"/>
                <a:gd name="T49" fmla="*/ 2147483647 h 2258"/>
                <a:gd name="T50" fmla="*/ 2147483647 w 2697"/>
                <a:gd name="T51" fmla="*/ 2147483647 h 2258"/>
                <a:gd name="T52" fmla="*/ 2147483647 w 2697"/>
                <a:gd name="T53" fmla="*/ 2147483647 h 2258"/>
                <a:gd name="T54" fmla="*/ 2147483647 w 2697"/>
                <a:gd name="T55" fmla="*/ 2147483647 h 2258"/>
                <a:gd name="T56" fmla="*/ 2147483647 w 2697"/>
                <a:gd name="T57" fmla="*/ 2147483647 h 2258"/>
                <a:gd name="T58" fmla="*/ 2147483647 w 2697"/>
                <a:gd name="T59" fmla="*/ 2147483647 h 2258"/>
                <a:gd name="T60" fmla="*/ 2147483647 w 2697"/>
                <a:gd name="T61" fmla="*/ 2147483647 h 2258"/>
                <a:gd name="T62" fmla="*/ 2147483647 w 2697"/>
                <a:gd name="T63" fmla="*/ 2147483647 h 2258"/>
                <a:gd name="T64" fmla="*/ 2147483647 w 2697"/>
                <a:gd name="T65" fmla="*/ 2147483647 h 2258"/>
                <a:gd name="T66" fmla="*/ 2147483647 w 2697"/>
                <a:gd name="T67" fmla="*/ 2147483647 h 2258"/>
                <a:gd name="T68" fmla="*/ 2147483647 w 2697"/>
                <a:gd name="T69" fmla="*/ 2147483647 h 2258"/>
                <a:gd name="T70" fmla="*/ 2147483647 w 2697"/>
                <a:gd name="T71" fmla="*/ 2147483647 h 2258"/>
                <a:gd name="T72" fmla="*/ 2147483647 w 2697"/>
                <a:gd name="T73" fmla="*/ 2147483647 h 2258"/>
                <a:gd name="T74" fmla="*/ 2147483647 w 2697"/>
                <a:gd name="T75" fmla="*/ 2147483647 h 2258"/>
                <a:gd name="T76" fmla="*/ 2147483647 w 2697"/>
                <a:gd name="T77" fmla="*/ 2147483647 h 2258"/>
                <a:gd name="T78" fmla="*/ 2147483647 w 2697"/>
                <a:gd name="T79" fmla="*/ 2147483647 h 2258"/>
                <a:gd name="T80" fmla="*/ 2147483647 w 2697"/>
                <a:gd name="T81" fmla="*/ 2147483647 h 2258"/>
                <a:gd name="T82" fmla="*/ 2147483647 w 2697"/>
                <a:gd name="T83" fmla="*/ 2147483647 h 2258"/>
                <a:gd name="T84" fmla="*/ 2147483647 w 269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97"/>
                <a:gd name="T130" fmla="*/ 0 h 2258"/>
                <a:gd name="T131" fmla="*/ 2697 w 269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97" h="2258">
                  <a:moveTo>
                    <a:pt x="788" y="2258"/>
                  </a:moveTo>
                  <a:lnTo>
                    <a:pt x="738" y="2235"/>
                  </a:lnTo>
                  <a:lnTo>
                    <a:pt x="691" y="2210"/>
                  </a:lnTo>
                  <a:lnTo>
                    <a:pt x="645" y="2184"/>
                  </a:lnTo>
                  <a:lnTo>
                    <a:pt x="601" y="2157"/>
                  </a:lnTo>
                  <a:lnTo>
                    <a:pt x="558" y="2131"/>
                  </a:lnTo>
                  <a:lnTo>
                    <a:pt x="518" y="2102"/>
                  </a:lnTo>
                  <a:lnTo>
                    <a:pt x="477" y="2072"/>
                  </a:lnTo>
                  <a:lnTo>
                    <a:pt x="440" y="2042"/>
                  </a:lnTo>
                  <a:lnTo>
                    <a:pt x="403" y="2012"/>
                  </a:lnTo>
                  <a:lnTo>
                    <a:pt x="367" y="1981"/>
                  </a:lnTo>
                  <a:lnTo>
                    <a:pt x="334" y="1949"/>
                  </a:lnTo>
                  <a:lnTo>
                    <a:pt x="302" y="1917"/>
                  </a:lnTo>
                  <a:lnTo>
                    <a:pt x="272" y="1883"/>
                  </a:lnTo>
                  <a:lnTo>
                    <a:pt x="244" y="1848"/>
                  </a:lnTo>
                  <a:lnTo>
                    <a:pt x="217" y="1814"/>
                  </a:lnTo>
                  <a:lnTo>
                    <a:pt x="193" y="1779"/>
                  </a:lnTo>
                  <a:lnTo>
                    <a:pt x="168" y="1742"/>
                  </a:lnTo>
                  <a:lnTo>
                    <a:pt x="147" y="1707"/>
                  </a:lnTo>
                  <a:lnTo>
                    <a:pt x="125" y="1670"/>
                  </a:lnTo>
                  <a:lnTo>
                    <a:pt x="106" y="1632"/>
                  </a:lnTo>
                  <a:lnTo>
                    <a:pt x="88" y="1595"/>
                  </a:lnTo>
                  <a:lnTo>
                    <a:pt x="73" y="1556"/>
                  </a:lnTo>
                  <a:lnTo>
                    <a:pt x="58" y="1518"/>
                  </a:lnTo>
                  <a:lnTo>
                    <a:pt x="46" y="1479"/>
                  </a:lnTo>
                  <a:lnTo>
                    <a:pt x="35" y="1440"/>
                  </a:lnTo>
                  <a:lnTo>
                    <a:pt x="25" y="1401"/>
                  </a:lnTo>
                  <a:lnTo>
                    <a:pt x="18" y="1360"/>
                  </a:lnTo>
                  <a:lnTo>
                    <a:pt x="11" y="1321"/>
                  </a:lnTo>
                  <a:lnTo>
                    <a:pt x="5" y="1281"/>
                  </a:lnTo>
                  <a:lnTo>
                    <a:pt x="2" y="1240"/>
                  </a:lnTo>
                  <a:lnTo>
                    <a:pt x="0" y="1201"/>
                  </a:lnTo>
                  <a:lnTo>
                    <a:pt x="0" y="1161"/>
                  </a:lnTo>
                  <a:lnTo>
                    <a:pt x="2" y="1120"/>
                  </a:lnTo>
                  <a:lnTo>
                    <a:pt x="4" y="1079"/>
                  </a:lnTo>
                  <a:lnTo>
                    <a:pt x="9" y="1039"/>
                  </a:lnTo>
                  <a:lnTo>
                    <a:pt x="14" y="998"/>
                  </a:lnTo>
                  <a:lnTo>
                    <a:pt x="21" y="957"/>
                  </a:lnTo>
                  <a:lnTo>
                    <a:pt x="32" y="917"/>
                  </a:lnTo>
                  <a:lnTo>
                    <a:pt x="42" y="878"/>
                  </a:lnTo>
                  <a:lnTo>
                    <a:pt x="53" y="837"/>
                  </a:lnTo>
                  <a:lnTo>
                    <a:pt x="67" y="797"/>
                  </a:lnTo>
                  <a:lnTo>
                    <a:pt x="83" y="758"/>
                  </a:lnTo>
                  <a:lnTo>
                    <a:pt x="99" y="719"/>
                  </a:lnTo>
                  <a:lnTo>
                    <a:pt x="118" y="680"/>
                  </a:lnTo>
                  <a:lnTo>
                    <a:pt x="138" y="641"/>
                  </a:lnTo>
                  <a:lnTo>
                    <a:pt x="159" y="602"/>
                  </a:lnTo>
                  <a:lnTo>
                    <a:pt x="182" y="563"/>
                  </a:lnTo>
                  <a:lnTo>
                    <a:pt x="207" y="526"/>
                  </a:lnTo>
                  <a:lnTo>
                    <a:pt x="233" y="489"/>
                  </a:lnTo>
                  <a:lnTo>
                    <a:pt x="260" y="452"/>
                  </a:lnTo>
                  <a:lnTo>
                    <a:pt x="290" y="415"/>
                  </a:lnTo>
                  <a:lnTo>
                    <a:pt x="320" y="379"/>
                  </a:lnTo>
                  <a:lnTo>
                    <a:pt x="352" y="344"/>
                  </a:lnTo>
                  <a:lnTo>
                    <a:pt x="385" y="309"/>
                  </a:lnTo>
                  <a:lnTo>
                    <a:pt x="420" y="275"/>
                  </a:lnTo>
                  <a:lnTo>
                    <a:pt x="458" y="242"/>
                  </a:lnTo>
                  <a:lnTo>
                    <a:pt x="496" y="208"/>
                  </a:lnTo>
                  <a:lnTo>
                    <a:pt x="535" y="176"/>
                  </a:lnTo>
                  <a:lnTo>
                    <a:pt x="578" y="144"/>
                  </a:lnTo>
                  <a:lnTo>
                    <a:pt x="620" y="114"/>
                  </a:lnTo>
                  <a:lnTo>
                    <a:pt x="664" y="84"/>
                  </a:lnTo>
                  <a:lnTo>
                    <a:pt x="710" y="54"/>
                  </a:lnTo>
                  <a:lnTo>
                    <a:pt x="758" y="26"/>
                  </a:lnTo>
                  <a:lnTo>
                    <a:pt x="807" y="0"/>
                  </a:lnTo>
                  <a:lnTo>
                    <a:pt x="1892" y="0"/>
                  </a:lnTo>
                  <a:lnTo>
                    <a:pt x="1939" y="26"/>
                  </a:lnTo>
                  <a:lnTo>
                    <a:pt x="1987" y="54"/>
                  </a:lnTo>
                  <a:lnTo>
                    <a:pt x="2033" y="84"/>
                  </a:lnTo>
                  <a:lnTo>
                    <a:pt x="2077" y="114"/>
                  </a:lnTo>
                  <a:lnTo>
                    <a:pt x="2121" y="144"/>
                  </a:lnTo>
                  <a:lnTo>
                    <a:pt x="2162" y="176"/>
                  </a:lnTo>
                  <a:lnTo>
                    <a:pt x="2202" y="208"/>
                  </a:lnTo>
                  <a:lnTo>
                    <a:pt x="2239" y="242"/>
                  </a:lnTo>
                  <a:lnTo>
                    <a:pt x="2277" y="275"/>
                  </a:lnTo>
                  <a:lnTo>
                    <a:pt x="2312" y="309"/>
                  </a:lnTo>
                  <a:lnTo>
                    <a:pt x="2345" y="344"/>
                  </a:lnTo>
                  <a:lnTo>
                    <a:pt x="2377" y="379"/>
                  </a:lnTo>
                  <a:lnTo>
                    <a:pt x="2409" y="415"/>
                  </a:lnTo>
                  <a:lnTo>
                    <a:pt x="2437" y="452"/>
                  </a:lnTo>
                  <a:lnTo>
                    <a:pt x="2466" y="489"/>
                  </a:lnTo>
                  <a:lnTo>
                    <a:pt x="2492" y="526"/>
                  </a:lnTo>
                  <a:lnTo>
                    <a:pt x="2515" y="563"/>
                  </a:lnTo>
                  <a:lnTo>
                    <a:pt x="2538" y="602"/>
                  </a:lnTo>
                  <a:lnTo>
                    <a:pt x="2561" y="641"/>
                  </a:lnTo>
                  <a:lnTo>
                    <a:pt x="2580" y="680"/>
                  </a:lnTo>
                  <a:lnTo>
                    <a:pt x="2598" y="719"/>
                  </a:lnTo>
                  <a:lnTo>
                    <a:pt x="2616" y="758"/>
                  </a:lnTo>
                  <a:lnTo>
                    <a:pt x="2630" y="797"/>
                  </a:lnTo>
                  <a:lnTo>
                    <a:pt x="2644" y="837"/>
                  </a:lnTo>
                  <a:lnTo>
                    <a:pt x="2656" y="878"/>
                  </a:lnTo>
                  <a:lnTo>
                    <a:pt x="2667" y="917"/>
                  </a:lnTo>
                  <a:lnTo>
                    <a:pt x="2676" y="957"/>
                  </a:lnTo>
                  <a:lnTo>
                    <a:pt x="2683" y="998"/>
                  </a:lnTo>
                  <a:lnTo>
                    <a:pt x="2690" y="1039"/>
                  </a:lnTo>
                  <a:lnTo>
                    <a:pt x="2693" y="1079"/>
                  </a:lnTo>
                  <a:lnTo>
                    <a:pt x="2697" y="1120"/>
                  </a:lnTo>
                  <a:lnTo>
                    <a:pt x="2697" y="1161"/>
                  </a:lnTo>
                  <a:lnTo>
                    <a:pt x="2697" y="1201"/>
                  </a:lnTo>
                  <a:lnTo>
                    <a:pt x="2695" y="1240"/>
                  </a:lnTo>
                  <a:lnTo>
                    <a:pt x="2692" y="1281"/>
                  </a:lnTo>
                  <a:lnTo>
                    <a:pt x="2686" y="1321"/>
                  </a:lnTo>
                  <a:lnTo>
                    <a:pt x="2681" y="1360"/>
                  </a:lnTo>
                  <a:lnTo>
                    <a:pt x="2672" y="1401"/>
                  </a:lnTo>
                  <a:lnTo>
                    <a:pt x="2663" y="1440"/>
                  </a:lnTo>
                  <a:lnTo>
                    <a:pt x="2651" y="1479"/>
                  </a:lnTo>
                  <a:lnTo>
                    <a:pt x="2639" y="1518"/>
                  </a:lnTo>
                  <a:lnTo>
                    <a:pt x="2624" y="1556"/>
                  </a:lnTo>
                  <a:lnTo>
                    <a:pt x="2609" y="1595"/>
                  </a:lnTo>
                  <a:lnTo>
                    <a:pt x="2591" y="1632"/>
                  </a:lnTo>
                  <a:lnTo>
                    <a:pt x="2572" y="1670"/>
                  </a:lnTo>
                  <a:lnTo>
                    <a:pt x="2550" y="1707"/>
                  </a:lnTo>
                  <a:lnTo>
                    <a:pt x="2529" y="1742"/>
                  </a:lnTo>
                  <a:lnTo>
                    <a:pt x="2504" y="1779"/>
                  </a:lnTo>
                  <a:lnTo>
                    <a:pt x="2480" y="1814"/>
                  </a:lnTo>
                  <a:lnTo>
                    <a:pt x="2453" y="1848"/>
                  </a:lnTo>
                  <a:lnTo>
                    <a:pt x="2425" y="1883"/>
                  </a:lnTo>
                  <a:lnTo>
                    <a:pt x="2395" y="1917"/>
                  </a:lnTo>
                  <a:lnTo>
                    <a:pt x="2363" y="1949"/>
                  </a:lnTo>
                  <a:lnTo>
                    <a:pt x="2330" y="1981"/>
                  </a:lnTo>
                  <a:lnTo>
                    <a:pt x="2294" y="2012"/>
                  </a:lnTo>
                  <a:lnTo>
                    <a:pt x="2257" y="2042"/>
                  </a:lnTo>
                  <a:lnTo>
                    <a:pt x="2220" y="2072"/>
                  </a:lnTo>
                  <a:lnTo>
                    <a:pt x="2179" y="2102"/>
                  </a:lnTo>
                  <a:lnTo>
                    <a:pt x="2139" y="2131"/>
                  </a:lnTo>
                  <a:lnTo>
                    <a:pt x="2096" y="2157"/>
                  </a:lnTo>
                  <a:lnTo>
                    <a:pt x="2052" y="2184"/>
                  </a:lnTo>
                  <a:lnTo>
                    <a:pt x="2006" y="2210"/>
                  </a:lnTo>
                  <a:lnTo>
                    <a:pt x="1959" y="2235"/>
                  </a:lnTo>
                  <a:lnTo>
                    <a:pt x="1909" y="2258"/>
                  </a:lnTo>
                  <a:lnTo>
                    <a:pt x="788" y="2258"/>
                  </a:lnTo>
                </a:path>
              </a:pathLst>
            </a:custGeom>
            <a:noFill/>
            <a:ln w="0">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8" name="Freeform 13"/>
            <p:cNvSpPr>
              <a:spLocks/>
            </p:cNvSpPr>
            <p:nvPr/>
          </p:nvSpPr>
          <p:spPr bwMode="auto">
            <a:xfrm>
              <a:off x="3502025" y="1743075"/>
              <a:ext cx="3059113" cy="3584575"/>
            </a:xfrm>
            <a:custGeom>
              <a:avLst/>
              <a:gdLst>
                <a:gd name="T0" fmla="*/ 2147483647 w 1927"/>
                <a:gd name="T1" fmla="*/ 2147483647 h 2258"/>
                <a:gd name="T2" fmla="*/ 2147483647 w 1927"/>
                <a:gd name="T3" fmla="*/ 2147483647 h 2258"/>
                <a:gd name="T4" fmla="*/ 2147483647 w 1927"/>
                <a:gd name="T5" fmla="*/ 2147483647 h 2258"/>
                <a:gd name="T6" fmla="*/ 2147483647 w 1927"/>
                <a:gd name="T7" fmla="*/ 2147483647 h 2258"/>
                <a:gd name="T8" fmla="*/ 2147483647 w 1927"/>
                <a:gd name="T9" fmla="*/ 2147483647 h 2258"/>
                <a:gd name="T10" fmla="*/ 2147483647 w 1927"/>
                <a:gd name="T11" fmla="*/ 2147483647 h 2258"/>
                <a:gd name="T12" fmla="*/ 2147483647 w 1927"/>
                <a:gd name="T13" fmla="*/ 2147483647 h 2258"/>
                <a:gd name="T14" fmla="*/ 2147483647 w 1927"/>
                <a:gd name="T15" fmla="*/ 2147483647 h 2258"/>
                <a:gd name="T16" fmla="*/ 2147483647 w 1927"/>
                <a:gd name="T17" fmla="*/ 2147483647 h 2258"/>
                <a:gd name="T18" fmla="*/ 2147483647 w 1927"/>
                <a:gd name="T19" fmla="*/ 2147483647 h 2258"/>
                <a:gd name="T20" fmla="*/ 0 w 1927"/>
                <a:gd name="T21" fmla="*/ 2147483647 h 2258"/>
                <a:gd name="T22" fmla="*/ 2147483647 w 1927"/>
                <a:gd name="T23" fmla="*/ 2147483647 h 2258"/>
                <a:gd name="T24" fmla="*/ 2147483647 w 1927"/>
                <a:gd name="T25" fmla="*/ 2147483647 h 2258"/>
                <a:gd name="T26" fmla="*/ 2147483647 w 1927"/>
                <a:gd name="T27" fmla="*/ 2147483647 h 2258"/>
                <a:gd name="T28" fmla="*/ 2147483647 w 1927"/>
                <a:gd name="T29" fmla="*/ 2147483647 h 2258"/>
                <a:gd name="T30" fmla="*/ 2147483647 w 1927"/>
                <a:gd name="T31" fmla="*/ 2147483647 h 2258"/>
                <a:gd name="T32" fmla="*/ 2147483647 w 1927"/>
                <a:gd name="T33" fmla="*/ 2147483647 h 2258"/>
                <a:gd name="T34" fmla="*/ 2147483647 w 1927"/>
                <a:gd name="T35" fmla="*/ 2147483647 h 2258"/>
                <a:gd name="T36" fmla="*/ 2147483647 w 1927"/>
                <a:gd name="T37" fmla="*/ 2147483647 h 2258"/>
                <a:gd name="T38" fmla="*/ 2147483647 w 1927"/>
                <a:gd name="T39" fmla="*/ 2147483647 h 2258"/>
                <a:gd name="T40" fmla="*/ 2147483647 w 1927"/>
                <a:gd name="T41" fmla="*/ 2147483647 h 2258"/>
                <a:gd name="T42" fmla="*/ 2147483647 w 1927"/>
                <a:gd name="T43" fmla="*/ 0 h 2258"/>
                <a:gd name="T44" fmla="*/ 2147483647 w 1927"/>
                <a:gd name="T45" fmla="*/ 2147483647 h 2258"/>
                <a:gd name="T46" fmla="*/ 2147483647 w 1927"/>
                <a:gd name="T47" fmla="*/ 2147483647 h 2258"/>
                <a:gd name="T48" fmla="*/ 2147483647 w 1927"/>
                <a:gd name="T49" fmla="*/ 2147483647 h 2258"/>
                <a:gd name="T50" fmla="*/ 2147483647 w 1927"/>
                <a:gd name="T51" fmla="*/ 2147483647 h 2258"/>
                <a:gd name="T52" fmla="*/ 2147483647 w 1927"/>
                <a:gd name="T53" fmla="*/ 2147483647 h 2258"/>
                <a:gd name="T54" fmla="*/ 2147483647 w 1927"/>
                <a:gd name="T55" fmla="*/ 2147483647 h 2258"/>
                <a:gd name="T56" fmla="*/ 2147483647 w 1927"/>
                <a:gd name="T57" fmla="*/ 2147483647 h 2258"/>
                <a:gd name="T58" fmla="*/ 2147483647 w 1927"/>
                <a:gd name="T59" fmla="*/ 2147483647 h 2258"/>
                <a:gd name="T60" fmla="*/ 2147483647 w 1927"/>
                <a:gd name="T61" fmla="*/ 2147483647 h 2258"/>
                <a:gd name="T62" fmla="*/ 2147483647 w 1927"/>
                <a:gd name="T63" fmla="*/ 2147483647 h 2258"/>
                <a:gd name="T64" fmla="*/ 2147483647 w 1927"/>
                <a:gd name="T65" fmla="*/ 2147483647 h 2258"/>
                <a:gd name="T66" fmla="*/ 2147483647 w 1927"/>
                <a:gd name="T67" fmla="*/ 2147483647 h 2258"/>
                <a:gd name="T68" fmla="*/ 2147483647 w 1927"/>
                <a:gd name="T69" fmla="*/ 2147483647 h 2258"/>
                <a:gd name="T70" fmla="*/ 2147483647 w 1927"/>
                <a:gd name="T71" fmla="*/ 2147483647 h 2258"/>
                <a:gd name="T72" fmla="*/ 2147483647 w 1927"/>
                <a:gd name="T73" fmla="*/ 2147483647 h 2258"/>
                <a:gd name="T74" fmla="*/ 2147483647 w 1927"/>
                <a:gd name="T75" fmla="*/ 2147483647 h 2258"/>
                <a:gd name="T76" fmla="*/ 2147483647 w 1927"/>
                <a:gd name="T77" fmla="*/ 2147483647 h 2258"/>
                <a:gd name="T78" fmla="*/ 2147483647 w 1927"/>
                <a:gd name="T79" fmla="*/ 2147483647 h 2258"/>
                <a:gd name="T80" fmla="*/ 2147483647 w 1927"/>
                <a:gd name="T81" fmla="*/ 2147483647 h 2258"/>
                <a:gd name="T82" fmla="*/ 2147483647 w 1927"/>
                <a:gd name="T83" fmla="*/ 2147483647 h 2258"/>
                <a:gd name="T84" fmla="*/ 2147483647 w 192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7"/>
                <a:gd name="T130" fmla="*/ 0 h 2258"/>
                <a:gd name="T131" fmla="*/ 1927 w 192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7" h="2258">
                  <a:moveTo>
                    <a:pt x="563" y="2258"/>
                  </a:moveTo>
                  <a:lnTo>
                    <a:pt x="528" y="2235"/>
                  </a:lnTo>
                  <a:lnTo>
                    <a:pt x="495" y="2210"/>
                  </a:lnTo>
                  <a:lnTo>
                    <a:pt x="461" y="2184"/>
                  </a:lnTo>
                  <a:lnTo>
                    <a:pt x="429" y="2157"/>
                  </a:lnTo>
                  <a:lnTo>
                    <a:pt x="399" y="2131"/>
                  </a:lnTo>
                  <a:lnTo>
                    <a:pt x="369" y="2102"/>
                  </a:lnTo>
                  <a:lnTo>
                    <a:pt x="341" y="2072"/>
                  </a:lnTo>
                  <a:lnTo>
                    <a:pt x="314" y="2042"/>
                  </a:lnTo>
                  <a:lnTo>
                    <a:pt x="288" y="2012"/>
                  </a:lnTo>
                  <a:lnTo>
                    <a:pt x="263" y="1981"/>
                  </a:lnTo>
                  <a:lnTo>
                    <a:pt x="239" y="1949"/>
                  </a:lnTo>
                  <a:lnTo>
                    <a:pt x="217" y="1917"/>
                  </a:lnTo>
                  <a:lnTo>
                    <a:pt x="194" y="1883"/>
                  </a:lnTo>
                  <a:lnTo>
                    <a:pt x="175" y="1848"/>
                  </a:lnTo>
                  <a:lnTo>
                    <a:pt x="156" y="1814"/>
                  </a:lnTo>
                  <a:lnTo>
                    <a:pt x="138" y="1779"/>
                  </a:lnTo>
                  <a:lnTo>
                    <a:pt x="120" y="1742"/>
                  </a:lnTo>
                  <a:lnTo>
                    <a:pt x="104" y="1707"/>
                  </a:lnTo>
                  <a:lnTo>
                    <a:pt x="90" y="1670"/>
                  </a:lnTo>
                  <a:lnTo>
                    <a:pt x="76" y="1632"/>
                  </a:lnTo>
                  <a:lnTo>
                    <a:pt x="64" y="1595"/>
                  </a:lnTo>
                  <a:lnTo>
                    <a:pt x="51" y="1556"/>
                  </a:lnTo>
                  <a:lnTo>
                    <a:pt x="42" y="1518"/>
                  </a:lnTo>
                  <a:lnTo>
                    <a:pt x="32" y="1479"/>
                  </a:lnTo>
                  <a:lnTo>
                    <a:pt x="25" y="1440"/>
                  </a:lnTo>
                  <a:lnTo>
                    <a:pt x="18" y="1401"/>
                  </a:lnTo>
                  <a:lnTo>
                    <a:pt x="12" y="1360"/>
                  </a:lnTo>
                  <a:lnTo>
                    <a:pt x="7" y="1321"/>
                  </a:lnTo>
                  <a:lnTo>
                    <a:pt x="4" y="1281"/>
                  </a:lnTo>
                  <a:lnTo>
                    <a:pt x="2" y="1240"/>
                  </a:lnTo>
                  <a:lnTo>
                    <a:pt x="0" y="1201"/>
                  </a:lnTo>
                  <a:lnTo>
                    <a:pt x="0" y="1161"/>
                  </a:lnTo>
                  <a:lnTo>
                    <a:pt x="0" y="1120"/>
                  </a:lnTo>
                  <a:lnTo>
                    <a:pt x="4" y="1079"/>
                  </a:lnTo>
                  <a:lnTo>
                    <a:pt x="5" y="1039"/>
                  </a:lnTo>
                  <a:lnTo>
                    <a:pt x="11" y="998"/>
                  </a:lnTo>
                  <a:lnTo>
                    <a:pt x="16" y="957"/>
                  </a:lnTo>
                  <a:lnTo>
                    <a:pt x="21" y="917"/>
                  </a:lnTo>
                  <a:lnTo>
                    <a:pt x="30" y="878"/>
                  </a:lnTo>
                  <a:lnTo>
                    <a:pt x="39" y="837"/>
                  </a:lnTo>
                  <a:lnTo>
                    <a:pt x="48" y="797"/>
                  </a:lnTo>
                  <a:lnTo>
                    <a:pt x="58" y="758"/>
                  </a:lnTo>
                  <a:lnTo>
                    <a:pt x="71" y="719"/>
                  </a:lnTo>
                  <a:lnTo>
                    <a:pt x="85" y="680"/>
                  </a:lnTo>
                  <a:lnTo>
                    <a:pt x="99" y="641"/>
                  </a:lnTo>
                  <a:lnTo>
                    <a:pt x="113" y="602"/>
                  </a:lnTo>
                  <a:lnTo>
                    <a:pt x="131" y="563"/>
                  </a:lnTo>
                  <a:lnTo>
                    <a:pt x="147" y="526"/>
                  </a:lnTo>
                  <a:lnTo>
                    <a:pt x="166" y="489"/>
                  </a:lnTo>
                  <a:lnTo>
                    <a:pt x="186" y="452"/>
                  </a:lnTo>
                  <a:lnTo>
                    <a:pt x="207" y="415"/>
                  </a:lnTo>
                  <a:lnTo>
                    <a:pt x="228" y="379"/>
                  </a:lnTo>
                  <a:lnTo>
                    <a:pt x="251" y="344"/>
                  </a:lnTo>
                  <a:lnTo>
                    <a:pt x="276" y="309"/>
                  </a:lnTo>
                  <a:lnTo>
                    <a:pt x="300" y="275"/>
                  </a:lnTo>
                  <a:lnTo>
                    <a:pt x="327" y="242"/>
                  </a:lnTo>
                  <a:lnTo>
                    <a:pt x="355" y="208"/>
                  </a:lnTo>
                  <a:lnTo>
                    <a:pt x="383" y="176"/>
                  </a:lnTo>
                  <a:lnTo>
                    <a:pt x="413" y="144"/>
                  </a:lnTo>
                  <a:lnTo>
                    <a:pt x="443" y="114"/>
                  </a:lnTo>
                  <a:lnTo>
                    <a:pt x="475" y="84"/>
                  </a:lnTo>
                  <a:lnTo>
                    <a:pt x="509" y="54"/>
                  </a:lnTo>
                  <a:lnTo>
                    <a:pt x="542" y="26"/>
                  </a:lnTo>
                  <a:lnTo>
                    <a:pt x="578" y="0"/>
                  </a:lnTo>
                  <a:lnTo>
                    <a:pt x="1351" y="0"/>
                  </a:lnTo>
                  <a:lnTo>
                    <a:pt x="1386" y="26"/>
                  </a:lnTo>
                  <a:lnTo>
                    <a:pt x="1420" y="54"/>
                  </a:lnTo>
                  <a:lnTo>
                    <a:pt x="1452" y="84"/>
                  </a:lnTo>
                  <a:lnTo>
                    <a:pt x="1484" y="114"/>
                  </a:lnTo>
                  <a:lnTo>
                    <a:pt x="1515" y="144"/>
                  </a:lnTo>
                  <a:lnTo>
                    <a:pt x="1544" y="176"/>
                  </a:lnTo>
                  <a:lnTo>
                    <a:pt x="1574" y="208"/>
                  </a:lnTo>
                  <a:lnTo>
                    <a:pt x="1600" y="242"/>
                  </a:lnTo>
                  <a:lnTo>
                    <a:pt x="1627" y="275"/>
                  </a:lnTo>
                  <a:lnTo>
                    <a:pt x="1651" y="309"/>
                  </a:lnTo>
                  <a:lnTo>
                    <a:pt x="1676" y="344"/>
                  </a:lnTo>
                  <a:lnTo>
                    <a:pt x="1699" y="379"/>
                  </a:lnTo>
                  <a:lnTo>
                    <a:pt x="1720" y="415"/>
                  </a:lnTo>
                  <a:lnTo>
                    <a:pt x="1741" y="452"/>
                  </a:lnTo>
                  <a:lnTo>
                    <a:pt x="1761" y="489"/>
                  </a:lnTo>
                  <a:lnTo>
                    <a:pt x="1780" y="526"/>
                  </a:lnTo>
                  <a:lnTo>
                    <a:pt x="1798" y="563"/>
                  </a:lnTo>
                  <a:lnTo>
                    <a:pt x="1814" y="602"/>
                  </a:lnTo>
                  <a:lnTo>
                    <a:pt x="1830" y="641"/>
                  </a:lnTo>
                  <a:lnTo>
                    <a:pt x="1844" y="680"/>
                  </a:lnTo>
                  <a:lnTo>
                    <a:pt x="1856" y="719"/>
                  </a:lnTo>
                  <a:lnTo>
                    <a:pt x="1869" y="758"/>
                  </a:lnTo>
                  <a:lnTo>
                    <a:pt x="1879" y="797"/>
                  </a:lnTo>
                  <a:lnTo>
                    <a:pt x="1890" y="837"/>
                  </a:lnTo>
                  <a:lnTo>
                    <a:pt x="1897" y="878"/>
                  </a:lnTo>
                  <a:lnTo>
                    <a:pt x="1906" y="917"/>
                  </a:lnTo>
                  <a:lnTo>
                    <a:pt x="1911" y="957"/>
                  </a:lnTo>
                  <a:lnTo>
                    <a:pt x="1916" y="998"/>
                  </a:lnTo>
                  <a:lnTo>
                    <a:pt x="1922" y="1039"/>
                  </a:lnTo>
                  <a:lnTo>
                    <a:pt x="1925" y="1079"/>
                  </a:lnTo>
                  <a:lnTo>
                    <a:pt x="1927" y="1120"/>
                  </a:lnTo>
                  <a:lnTo>
                    <a:pt x="1927" y="1161"/>
                  </a:lnTo>
                  <a:lnTo>
                    <a:pt x="1927" y="1201"/>
                  </a:lnTo>
                  <a:lnTo>
                    <a:pt x="1925" y="1240"/>
                  </a:lnTo>
                  <a:lnTo>
                    <a:pt x="1923" y="1281"/>
                  </a:lnTo>
                  <a:lnTo>
                    <a:pt x="1920" y="1321"/>
                  </a:lnTo>
                  <a:lnTo>
                    <a:pt x="1915" y="1360"/>
                  </a:lnTo>
                  <a:lnTo>
                    <a:pt x="1909" y="1401"/>
                  </a:lnTo>
                  <a:lnTo>
                    <a:pt x="1902" y="1440"/>
                  </a:lnTo>
                  <a:lnTo>
                    <a:pt x="1895" y="1479"/>
                  </a:lnTo>
                  <a:lnTo>
                    <a:pt x="1885" y="1518"/>
                  </a:lnTo>
                  <a:lnTo>
                    <a:pt x="1876" y="1556"/>
                  </a:lnTo>
                  <a:lnTo>
                    <a:pt x="1863" y="1595"/>
                  </a:lnTo>
                  <a:lnTo>
                    <a:pt x="1851" y="1632"/>
                  </a:lnTo>
                  <a:lnTo>
                    <a:pt x="1837" y="1670"/>
                  </a:lnTo>
                  <a:lnTo>
                    <a:pt x="1823" y="1707"/>
                  </a:lnTo>
                  <a:lnTo>
                    <a:pt x="1807" y="1742"/>
                  </a:lnTo>
                  <a:lnTo>
                    <a:pt x="1791" y="1779"/>
                  </a:lnTo>
                  <a:lnTo>
                    <a:pt x="1771" y="1814"/>
                  </a:lnTo>
                  <a:lnTo>
                    <a:pt x="1752" y="1848"/>
                  </a:lnTo>
                  <a:lnTo>
                    <a:pt x="1733" y="1883"/>
                  </a:lnTo>
                  <a:lnTo>
                    <a:pt x="1711" y="1917"/>
                  </a:lnTo>
                  <a:lnTo>
                    <a:pt x="1688" y="1949"/>
                  </a:lnTo>
                  <a:lnTo>
                    <a:pt x="1664" y="1981"/>
                  </a:lnTo>
                  <a:lnTo>
                    <a:pt x="1639" y="2012"/>
                  </a:lnTo>
                  <a:lnTo>
                    <a:pt x="1614" y="2042"/>
                  </a:lnTo>
                  <a:lnTo>
                    <a:pt x="1586" y="2072"/>
                  </a:lnTo>
                  <a:lnTo>
                    <a:pt x="1558" y="2102"/>
                  </a:lnTo>
                  <a:lnTo>
                    <a:pt x="1530" y="2131"/>
                  </a:lnTo>
                  <a:lnTo>
                    <a:pt x="1498" y="2157"/>
                  </a:lnTo>
                  <a:lnTo>
                    <a:pt x="1466" y="2184"/>
                  </a:lnTo>
                  <a:lnTo>
                    <a:pt x="1434" y="2210"/>
                  </a:lnTo>
                  <a:lnTo>
                    <a:pt x="1399" y="2235"/>
                  </a:lnTo>
                  <a:lnTo>
                    <a:pt x="1365" y="2258"/>
                  </a:lnTo>
                  <a:lnTo>
                    <a:pt x="563" y="2258"/>
                  </a:lnTo>
                </a:path>
              </a:pathLst>
            </a:custGeom>
            <a:noFill/>
            <a:ln w="0">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79" name="Freeform 14"/>
            <p:cNvSpPr>
              <a:spLocks/>
            </p:cNvSpPr>
            <p:nvPr/>
          </p:nvSpPr>
          <p:spPr bwMode="auto">
            <a:xfrm>
              <a:off x="4211638" y="1743075"/>
              <a:ext cx="1643062" cy="3584575"/>
            </a:xfrm>
            <a:custGeom>
              <a:avLst/>
              <a:gdLst>
                <a:gd name="T0" fmla="*/ 2147483647 w 1035"/>
                <a:gd name="T1" fmla="*/ 2147483647 h 2258"/>
                <a:gd name="T2" fmla="*/ 2147483647 w 1035"/>
                <a:gd name="T3" fmla="*/ 2147483647 h 2258"/>
                <a:gd name="T4" fmla="*/ 2147483647 w 1035"/>
                <a:gd name="T5" fmla="*/ 2147483647 h 2258"/>
                <a:gd name="T6" fmla="*/ 2147483647 w 1035"/>
                <a:gd name="T7" fmla="*/ 2147483647 h 2258"/>
                <a:gd name="T8" fmla="*/ 2147483647 w 1035"/>
                <a:gd name="T9" fmla="*/ 2147483647 h 2258"/>
                <a:gd name="T10" fmla="*/ 2147483647 w 1035"/>
                <a:gd name="T11" fmla="*/ 2147483647 h 2258"/>
                <a:gd name="T12" fmla="*/ 2147483647 w 1035"/>
                <a:gd name="T13" fmla="*/ 2147483647 h 2258"/>
                <a:gd name="T14" fmla="*/ 2147483647 w 1035"/>
                <a:gd name="T15" fmla="*/ 2147483647 h 2258"/>
                <a:gd name="T16" fmla="*/ 2147483647 w 1035"/>
                <a:gd name="T17" fmla="*/ 2147483647 h 2258"/>
                <a:gd name="T18" fmla="*/ 0 w 1035"/>
                <a:gd name="T19" fmla="*/ 2147483647 h 2258"/>
                <a:gd name="T20" fmla="*/ 2147483647 w 1035"/>
                <a:gd name="T21" fmla="*/ 2147483647 h 2258"/>
                <a:gd name="T22" fmla="*/ 2147483647 w 1035"/>
                <a:gd name="T23" fmla="*/ 2147483647 h 2258"/>
                <a:gd name="T24" fmla="*/ 2147483647 w 1035"/>
                <a:gd name="T25" fmla="*/ 2147483647 h 2258"/>
                <a:gd name="T26" fmla="*/ 2147483647 w 1035"/>
                <a:gd name="T27" fmla="*/ 2147483647 h 2258"/>
                <a:gd name="T28" fmla="*/ 2147483647 w 1035"/>
                <a:gd name="T29" fmla="*/ 2147483647 h 2258"/>
                <a:gd name="T30" fmla="*/ 2147483647 w 1035"/>
                <a:gd name="T31" fmla="*/ 2147483647 h 2258"/>
                <a:gd name="T32" fmla="*/ 2147483647 w 1035"/>
                <a:gd name="T33" fmla="*/ 2147483647 h 2258"/>
                <a:gd name="T34" fmla="*/ 2147483647 w 1035"/>
                <a:gd name="T35" fmla="*/ 2147483647 h 2258"/>
                <a:gd name="T36" fmla="*/ 2147483647 w 1035"/>
                <a:gd name="T37" fmla="*/ 2147483647 h 2258"/>
                <a:gd name="T38" fmla="*/ 2147483647 w 1035"/>
                <a:gd name="T39" fmla="*/ 0 h 2258"/>
                <a:gd name="T40" fmla="*/ 2147483647 w 1035"/>
                <a:gd name="T41" fmla="*/ 2147483647 h 2258"/>
                <a:gd name="T42" fmla="*/ 2147483647 w 1035"/>
                <a:gd name="T43" fmla="*/ 2147483647 h 2258"/>
                <a:gd name="T44" fmla="*/ 2147483647 w 1035"/>
                <a:gd name="T45" fmla="*/ 2147483647 h 2258"/>
                <a:gd name="T46" fmla="*/ 2147483647 w 1035"/>
                <a:gd name="T47" fmla="*/ 2147483647 h 2258"/>
                <a:gd name="T48" fmla="*/ 2147483647 w 1035"/>
                <a:gd name="T49" fmla="*/ 2147483647 h 2258"/>
                <a:gd name="T50" fmla="*/ 2147483647 w 1035"/>
                <a:gd name="T51" fmla="*/ 2147483647 h 2258"/>
                <a:gd name="T52" fmla="*/ 2147483647 w 1035"/>
                <a:gd name="T53" fmla="*/ 2147483647 h 2258"/>
                <a:gd name="T54" fmla="*/ 2147483647 w 1035"/>
                <a:gd name="T55" fmla="*/ 2147483647 h 2258"/>
                <a:gd name="T56" fmla="*/ 2147483647 w 1035"/>
                <a:gd name="T57" fmla="*/ 2147483647 h 2258"/>
                <a:gd name="T58" fmla="*/ 2147483647 w 1035"/>
                <a:gd name="T59" fmla="*/ 2147483647 h 2258"/>
                <a:gd name="T60" fmla="*/ 2147483647 w 1035"/>
                <a:gd name="T61" fmla="*/ 2147483647 h 2258"/>
                <a:gd name="T62" fmla="*/ 2147483647 w 1035"/>
                <a:gd name="T63" fmla="*/ 2147483647 h 2258"/>
                <a:gd name="T64" fmla="*/ 2147483647 w 1035"/>
                <a:gd name="T65" fmla="*/ 2147483647 h 2258"/>
                <a:gd name="T66" fmla="*/ 2147483647 w 1035"/>
                <a:gd name="T67" fmla="*/ 2147483647 h 2258"/>
                <a:gd name="T68" fmla="*/ 2147483647 w 1035"/>
                <a:gd name="T69" fmla="*/ 2147483647 h 2258"/>
                <a:gd name="T70" fmla="*/ 2147483647 w 1035"/>
                <a:gd name="T71" fmla="*/ 2147483647 h 2258"/>
                <a:gd name="T72" fmla="*/ 2147483647 w 1035"/>
                <a:gd name="T73" fmla="*/ 2147483647 h 2258"/>
                <a:gd name="T74" fmla="*/ 2147483647 w 1035"/>
                <a:gd name="T75" fmla="*/ 2147483647 h 2258"/>
                <a:gd name="T76" fmla="*/ 2147483647 w 1035"/>
                <a:gd name="T77" fmla="*/ 2147483647 h 2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5"/>
                <a:gd name="T118" fmla="*/ 0 h 2258"/>
                <a:gd name="T119" fmla="*/ 1035 w 1035"/>
                <a:gd name="T120" fmla="*/ 2258 h 2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5" h="2258">
                  <a:moveTo>
                    <a:pt x="302" y="2258"/>
                  </a:moveTo>
                  <a:lnTo>
                    <a:pt x="284" y="2235"/>
                  </a:lnTo>
                  <a:lnTo>
                    <a:pt x="265" y="2210"/>
                  </a:lnTo>
                  <a:lnTo>
                    <a:pt x="247" y="2184"/>
                  </a:lnTo>
                  <a:lnTo>
                    <a:pt x="231" y="2157"/>
                  </a:lnTo>
                  <a:lnTo>
                    <a:pt x="214" y="2131"/>
                  </a:lnTo>
                  <a:lnTo>
                    <a:pt x="198" y="2102"/>
                  </a:lnTo>
                  <a:lnTo>
                    <a:pt x="184" y="2072"/>
                  </a:lnTo>
                  <a:lnTo>
                    <a:pt x="168" y="2042"/>
                  </a:lnTo>
                  <a:lnTo>
                    <a:pt x="141" y="1981"/>
                  </a:lnTo>
                  <a:lnTo>
                    <a:pt x="116" y="1917"/>
                  </a:lnTo>
                  <a:lnTo>
                    <a:pt x="94" y="1848"/>
                  </a:lnTo>
                  <a:lnTo>
                    <a:pt x="74" y="1779"/>
                  </a:lnTo>
                  <a:lnTo>
                    <a:pt x="56" y="1707"/>
                  </a:lnTo>
                  <a:lnTo>
                    <a:pt x="41" y="1632"/>
                  </a:lnTo>
                  <a:lnTo>
                    <a:pt x="28" y="1556"/>
                  </a:lnTo>
                  <a:lnTo>
                    <a:pt x="18" y="1479"/>
                  </a:lnTo>
                  <a:lnTo>
                    <a:pt x="9" y="1401"/>
                  </a:lnTo>
                  <a:lnTo>
                    <a:pt x="3" y="1321"/>
                  </a:lnTo>
                  <a:lnTo>
                    <a:pt x="0" y="1240"/>
                  </a:lnTo>
                  <a:lnTo>
                    <a:pt x="0" y="1161"/>
                  </a:lnTo>
                  <a:lnTo>
                    <a:pt x="2" y="1079"/>
                  </a:lnTo>
                  <a:lnTo>
                    <a:pt x="5" y="998"/>
                  </a:lnTo>
                  <a:lnTo>
                    <a:pt x="12" y="917"/>
                  </a:lnTo>
                  <a:lnTo>
                    <a:pt x="21" y="837"/>
                  </a:lnTo>
                  <a:lnTo>
                    <a:pt x="32" y="758"/>
                  </a:lnTo>
                  <a:lnTo>
                    <a:pt x="44" y="680"/>
                  </a:lnTo>
                  <a:lnTo>
                    <a:pt x="60" y="602"/>
                  </a:lnTo>
                  <a:lnTo>
                    <a:pt x="79" y="526"/>
                  </a:lnTo>
                  <a:lnTo>
                    <a:pt x="99" y="452"/>
                  </a:lnTo>
                  <a:lnTo>
                    <a:pt x="122" y="379"/>
                  </a:lnTo>
                  <a:lnTo>
                    <a:pt x="148" y="309"/>
                  </a:lnTo>
                  <a:lnTo>
                    <a:pt x="175" y="242"/>
                  </a:lnTo>
                  <a:lnTo>
                    <a:pt x="205" y="176"/>
                  </a:lnTo>
                  <a:lnTo>
                    <a:pt x="238" y="114"/>
                  </a:lnTo>
                  <a:lnTo>
                    <a:pt x="254" y="84"/>
                  </a:lnTo>
                  <a:lnTo>
                    <a:pt x="272" y="54"/>
                  </a:lnTo>
                  <a:lnTo>
                    <a:pt x="291" y="26"/>
                  </a:lnTo>
                  <a:lnTo>
                    <a:pt x="309" y="0"/>
                  </a:lnTo>
                  <a:lnTo>
                    <a:pt x="726" y="0"/>
                  </a:lnTo>
                  <a:lnTo>
                    <a:pt x="745" y="26"/>
                  </a:lnTo>
                  <a:lnTo>
                    <a:pt x="763" y="54"/>
                  </a:lnTo>
                  <a:lnTo>
                    <a:pt x="781" y="84"/>
                  </a:lnTo>
                  <a:lnTo>
                    <a:pt x="796" y="114"/>
                  </a:lnTo>
                  <a:lnTo>
                    <a:pt x="830" y="176"/>
                  </a:lnTo>
                  <a:lnTo>
                    <a:pt x="860" y="242"/>
                  </a:lnTo>
                  <a:lnTo>
                    <a:pt x="886" y="309"/>
                  </a:lnTo>
                  <a:lnTo>
                    <a:pt x="913" y="379"/>
                  </a:lnTo>
                  <a:lnTo>
                    <a:pt x="936" y="452"/>
                  </a:lnTo>
                  <a:lnTo>
                    <a:pt x="955" y="526"/>
                  </a:lnTo>
                  <a:lnTo>
                    <a:pt x="975" y="602"/>
                  </a:lnTo>
                  <a:lnTo>
                    <a:pt x="991" y="680"/>
                  </a:lnTo>
                  <a:lnTo>
                    <a:pt x="1003" y="758"/>
                  </a:lnTo>
                  <a:lnTo>
                    <a:pt x="1014" y="837"/>
                  </a:lnTo>
                  <a:lnTo>
                    <a:pt x="1022" y="917"/>
                  </a:lnTo>
                  <a:lnTo>
                    <a:pt x="1030" y="998"/>
                  </a:lnTo>
                  <a:lnTo>
                    <a:pt x="1033" y="1079"/>
                  </a:lnTo>
                  <a:lnTo>
                    <a:pt x="1035" y="1161"/>
                  </a:lnTo>
                  <a:lnTo>
                    <a:pt x="1035" y="1240"/>
                  </a:lnTo>
                  <a:lnTo>
                    <a:pt x="1031" y="1321"/>
                  </a:lnTo>
                  <a:lnTo>
                    <a:pt x="1026" y="1401"/>
                  </a:lnTo>
                  <a:lnTo>
                    <a:pt x="1017" y="1479"/>
                  </a:lnTo>
                  <a:lnTo>
                    <a:pt x="1007" y="1556"/>
                  </a:lnTo>
                  <a:lnTo>
                    <a:pt x="994" y="1632"/>
                  </a:lnTo>
                  <a:lnTo>
                    <a:pt x="978" y="1707"/>
                  </a:lnTo>
                  <a:lnTo>
                    <a:pt x="961" y="1779"/>
                  </a:lnTo>
                  <a:lnTo>
                    <a:pt x="941" y="1848"/>
                  </a:lnTo>
                  <a:lnTo>
                    <a:pt x="918" y="1917"/>
                  </a:lnTo>
                  <a:lnTo>
                    <a:pt x="894" y="1981"/>
                  </a:lnTo>
                  <a:lnTo>
                    <a:pt x="865" y="2042"/>
                  </a:lnTo>
                  <a:lnTo>
                    <a:pt x="851" y="2072"/>
                  </a:lnTo>
                  <a:lnTo>
                    <a:pt x="837" y="2102"/>
                  </a:lnTo>
                  <a:lnTo>
                    <a:pt x="821" y="2131"/>
                  </a:lnTo>
                  <a:lnTo>
                    <a:pt x="803" y="2157"/>
                  </a:lnTo>
                  <a:lnTo>
                    <a:pt x="788" y="2184"/>
                  </a:lnTo>
                  <a:lnTo>
                    <a:pt x="770" y="2210"/>
                  </a:lnTo>
                  <a:lnTo>
                    <a:pt x="751" y="2235"/>
                  </a:lnTo>
                  <a:lnTo>
                    <a:pt x="733" y="2258"/>
                  </a:lnTo>
                  <a:lnTo>
                    <a:pt x="302" y="2258"/>
                  </a:lnTo>
                </a:path>
              </a:pathLst>
            </a:custGeom>
            <a:noFill/>
            <a:ln w="0">
              <a:solidFill>
                <a:srgbClr val="99CC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80" name="Line 15"/>
            <p:cNvSpPr>
              <a:spLocks noChangeShapeType="1"/>
            </p:cNvSpPr>
            <p:nvPr/>
          </p:nvSpPr>
          <p:spPr bwMode="auto">
            <a:xfrm flipH="1" flipV="1">
              <a:off x="5027613" y="1743075"/>
              <a:ext cx="4762" cy="3581400"/>
            </a:xfrm>
            <a:prstGeom prst="line">
              <a:avLst/>
            </a:prstGeom>
            <a:noFill/>
            <a:ln w="0">
              <a:solidFill>
                <a:srgbClr val="99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1" name="Line 16"/>
            <p:cNvSpPr>
              <a:spLocks noChangeShapeType="1"/>
            </p:cNvSpPr>
            <p:nvPr/>
          </p:nvSpPr>
          <p:spPr bwMode="auto">
            <a:xfrm>
              <a:off x="3051175" y="1874838"/>
              <a:ext cx="3952875" cy="1587"/>
            </a:xfrm>
            <a:prstGeom prst="line">
              <a:avLst/>
            </a:prstGeom>
            <a:noFill/>
            <a:ln w="0">
              <a:solidFill>
                <a:srgbClr val="99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2" name="Line 17"/>
            <p:cNvSpPr>
              <a:spLocks noChangeShapeType="1"/>
            </p:cNvSpPr>
            <p:nvPr/>
          </p:nvSpPr>
          <p:spPr bwMode="auto">
            <a:xfrm>
              <a:off x="2513013" y="2090738"/>
              <a:ext cx="5037137" cy="1587"/>
            </a:xfrm>
            <a:prstGeom prst="line">
              <a:avLst/>
            </a:prstGeom>
            <a:noFill/>
            <a:ln w="0">
              <a:solidFill>
                <a:srgbClr val="99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3" name="Line 18"/>
            <p:cNvSpPr>
              <a:spLocks noChangeShapeType="1"/>
            </p:cNvSpPr>
            <p:nvPr/>
          </p:nvSpPr>
          <p:spPr bwMode="auto">
            <a:xfrm flipV="1">
              <a:off x="1949450" y="2401888"/>
              <a:ext cx="6159500" cy="3175"/>
            </a:xfrm>
            <a:prstGeom prst="line">
              <a:avLst/>
            </a:prstGeom>
            <a:noFill/>
            <a:ln w="0">
              <a:solidFill>
                <a:srgbClr val="99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4" name="Line 19"/>
            <p:cNvSpPr>
              <a:spLocks noChangeShapeType="1"/>
            </p:cNvSpPr>
            <p:nvPr/>
          </p:nvSpPr>
          <p:spPr bwMode="auto">
            <a:xfrm>
              <a:off x="1511300" y="2757488"/>
              <a:ext cx="7034213" cy="1587"/>
            </a:xfrm>
            <a:prstGeom prst="line">
              <a:avLst/>
            </a:prstGeom>
            <a:noFill/>
            <a:ln w="0">
              <a:solidFill>
                <a:srgbClr val="99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5" name="Line 20"/>
            <p:cNvSpPr>
              <a:spLocks noChangeShapeType="1"/>
            </p:cNvSpPr>
            <p:nvPr/>
          </p:nvSpPr>
          <p:spPr bwMode="auto">
            <a:xfrm>
              <a:off x="1220788" y="3155950"/>
              <a:ext cx="7620000" cy="1588"/>
            </a:xfrm>
            <a:prstGeom prst="line">
              <a:avLst/>
            </a:prstGeom>
            <a:noFill/>
            <a:ln w="0">
              <a:solidFill>
                <a:srgbClr val="99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6" name="Line 21"/>
            <p:cNvSpPr>
              <a:spLocks noChangeShapeType="1"/>
            </p:cNvSpPr>
            <p:nvPr/>
          </p:nvSpPr>
          <p:spPr bwMode="auto">
            <a:xfrm>
              <a:off x="1111250" y="3598863"/>
              <a:ext cx="7839075" cy="1587"/>
            </a:xfrm>
            <a:prstGeom prst="line">
              <a:avLst/>
            </a:prstGeom>
            <a:noFill/>
            <a:ln w="0">
              <a:solidFill>
                <a:srgbClr val="99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7" name="Line 22"/>
            <p:cNvSpPr>
              <a:spLocks noChangeShapeType="1"/>
            </p:cNvSpPr>
            <p:nvPr/>
          </p:nvSpPr>
          <p:spPr bwMode="auto">
            <a:xfrm>
              <a:off x="1228725" y="4059238"/>
              <a:ext cx="7605713" cy="1587"/>
            </a:xfrm>
            <a:prstGeom prst="line">
              <a:avLst/>
            </a:prstGeom>
            <a:noFill/>
            <a:ln w="0">
              <a:solidFill>
                <a:srgbClr val="99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8" name="Line 23"/>
            <p:cNvSpPr>
              <a:spLocks noChangeShapeType="1"/>
            </p:cNvSpPr>
            <p:nvPr/>
          </p:nvSpPr>
          <p:spPr bwMode="auto">
            <a:xfrm>
              <a:off x="1536700" y="4454525"/>
              <a:ext cx="6983413" cy="1588"/>
            </a:xfrm>
            <a:prstGeom prst="line">
              <a:avLst/>
            </a:prstGeom>
            <a:noFill/>
            <a:ln w="0">
              <a:solidFill>
                <a:srgbClr val="99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9" name="Line 24"/>
            <p:cNvSpPr>
              <a:spLocks noChangeShapeType="1"/>
            </p:cNvSpPr>
            <p:nvPr/>
          </p:nvSpPr>
          <p:spPr bwMode="auto">
            <a:xfrm>
              <a:off x="2030413" y="4808538"/>
              <a:ext cx="5988050" cy="3175"/>
            </a:xfrm>
            <a:prstGeom prst="line">
              <a:avLst/>
            </a:prstGeom>
            <a:noFill/>
            <a:ln w="0">
              <a:solidFill>
                <a:srgbClr val="99CC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0" name="Line 25"/>
            <p:cNvSpPr>
              <a:spLocks noChangeShapeType="1"/>
            </p:cNvSpPr>
            <p:nvPr/>
          </p:nvSpPr>
          <p:spPr bwMode="auto">
            <a:xfrm>
              <a:off x="2719388" y="5116513"/>
              <a:ext cx="4610100" cy="1587"/>
            </a:xfrm>
            <a:prstGeom prst="line">
              <a:avLst/>
            </a:prstGeom>
            <a:noFill/>
            <a:ln w="0">
              <a:solidFill>
                <a:srgbClr val="99CC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459" name="Rectangle 26"/>
          <p:cNvSpPr>
            <a:spLocks noChangeArrowheads="1"/>
          </p:cNvSpPr>
          <p:nvPr/>
        </p:nvSpPr>
        <p:spPr bwMode="auto">
          <a:xfrm>
            <a:off x="3545744" y="2863860"/>
            <a:ext cx="2025363"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pPr algn="ctr">
              <a:lnSpc>
                <a:spcPct val="75000"/>
              </a:lnSpc>
            </a:pPr>
            <a:r>
              <a:rPr lang="en-US" altLang="en-US" sz="1100" b="1">
                <a:latin typeface="AvenirNext LT Com Cn" pitchFamily="34" charset="0"/>
                <a:ea typeface="MS PGothic" pitchFamily="34" charset="-128"/>
              </a:rPr>
              <a:t>Middle East &amp; North Africa</a:t>
            </a:r>
          </a:p>
          <a:p>
            <a:pPr algn="ctr">
              <a:lnSpc>
                <a:spcPct val="75000"/>
              </a:lnSpc>
            </a:pPr>
            <a:r>
              <a:rPr lang="en-US" altLang="en-US" sz="1300" b="1">
                <a:latin typeface="AvenirNext LT Com Cn" pitchFamily="34" charset="0"/>
                <a:ea typeface="MS PGothic" pitchFamily="34" charset="-128"/>
              </a:rPr>
              <a:t>16 000</a:t>
            </a:r>
          </a:p>
          <a:p>
            <a:pPr algn="ctr">
              <a:lnSpc>
                <a:spcPct val="75000"/>
              </a:lnSpc>
            </a:pPr>
            <a:r>
              <a:rPr lang="en-US" altLang="en-US" sz="1100">
                <a:solidFill>
                  <a:srgbClr val="4D4D4D"/>
                </a:solidFill>
                <a:latin typeface="Arial Narrow" pitchFamily="34" charset="0"/>
                <a:ea typeface="MS PGothic" pitchFamily="34" charset="-128"/>
              </a:rPr>
              <a:t>[11 000 – 22 000]</a:t>
            </a:r>
          </a:p>
        </p:txBody>
      </p:sp>
      <p:sp>
        <p:nvSpPr>
          <p:cNvPr id="19460" name="Rectangle 27"/>
          <p:cNvSpPr>
            <a:spLocks noChangeArrowheads="1"/>
          </p:cNvSpPr>
          <p:nvPr/>
        </p:nvSpPr>
        <p:spPr bwMode="auto">
          <a:xfrm>
            <a:off x="3970636" y="3602502"/>
            <a:ext cx="1730789"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pPr algn="ctr">
              <a:lnSpc>
                <a:spcPct val="75000"/>
              </a:lnSpc>
            </a:pPr>
            <a:r>
              <a:rPr lang="en-US" altLang="en-US" sz="1100" b="1">
                <a:latin typeface="AvenirNext LT Com Cn" pitchFamily="34" charset="0"/>
                <a:ea typeface="MS PGothic" pitchFamily="34" charset="-128"/>
              </a:rPr>
              <a:t>Sub-Saharan Africa</a:t>
            </a:r>
          </a:p>
          <a:p>
            <a:pPr algn="ctr">
              <a:lnSpc>
                <a:spcPct val="75000"/>
              </a:lnSpc>
            </a:pPr>
            <a:r>
              <a:rPr lang="en-US" altLang="en-US" sz="1300" b="1">
                <a:latin typeface="AvenirNext LT Com Cn" pitchFamily="34" charset="0"/>
                <a:ea typeface="MS PGothic" pitchFamily="34" charset="-128"/>
              </a:rPr>
              <a:t>2.9 million</a:t>
            </a:r>
          </a:p>
          <a:p>
            <a:pPr algn="ctr">
              <a:lnSpc>
                <a:spcPct val="75000"/>
              </a:lnSpc>
            </a:pPr>
            <a:r>
              <a:rPr lang="en-US" altLang="en-US" sz="1100">
                <a:solidFill>
                  <a:srgbClr val="4D4D4D"/>
                </a:solidFill>
                <a:latin typeface="Arial Narrow" pitchFamily="34" charset="0"/>
                <a:ea typeface="MS PGothic" pitchFamily="34" charset="-128"/>
              </a:rPr>
              <a:t>[2.6 million – 3.2 million]</a:t>
            </a:r>
          </a:p>
        </p:txBody>
      </p:sp>
      <p:sp>
        <p:nvSpPr>
          <p:cNvPr id="19461" name="Rectangle 28"/>
          <p:cNvSpPr>
            <a:spLocks noChangeArrowheads="1"/>
          </p:cNvSpPr>
          <p:nvPr/>
        </p:nvSpPr>
        <p:spPr bwMode="auto">
          <a:xfrm>
            <a:off x="4724038" y="1955315"/>
            <a:ext cx="2064731"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pPr algn="ctr">
              <a:lnSpc>
                <a:spcPct val="75000"/>
              </a:lnSpc>
            </a:pPr>
            <a:r>
              <a:rPr lang="en-US" altLang="en-US" sz="1100" b="1">
                <a:latin typeface="AvenirNext LT Com Cn" pitchFamily="34" charset="0"/>
                <a:ea typeface="MS PGothic" pitchFamily="34" charset="-128"/>
              </a:rPr>
              <a:t>Eastern Europe &amp; Central Asia</a:t>
            </a:r>
          </a:p>
          <a:p>
            <a:pPr algn="ctr">
              <a:lnSpc>
                <a:spcPct val="75000"/>
              </a:lnSpc>
            </a:pPr>
            <a:r>
              <a:rPr lang="en-US" altLang="en-US" sz="1300" b="1">
                <a:latin typeface="AvenirNext LT Com Cn" pitchFamily="34" charset="0"/>
                <a:ea typeface="MS PGothic" pitchFamily="34" charset="-128"/>
              </a:rPr>
              <a:t>14 000</a:t>
            </a:r>
            <a:r>
              <a:rPr lang="en-US" altLang="en-US" sz="1100" b="1">
                <a:latin typeface="AvenirNext LT Com Cn" pitchFamily="34" charset="0"/>
                <a:ea typeface="MS PGothic" pitchFamily="34" charset="-128"/>
              </a:rPr>
              <a:t> </a:t>
            </a:r>
          </a:p>
          <a:p>
            <a:pPr algn="ctr">
              <a:lnSpc>
                <a:spcPct val="75000"/>
              </a:lnSpc>
            </a:pPr>
            <a:r>
              <a:rPr lang="en-US" altLang="en-US" sz="1100">
                <a:solidFill>
                  <a:srgbClr val="4D4D4D"/>
                </a:solidFill>
                <a:latin typeface="Arial Narrow" pitchFamily="34" charset="0"/>
                <a:ea typeface="MS PGothic" pitchFamily="34" charset="-128"/>
              </a:rPr>
              <a:t>[13 000 – 14 000]</a:t>
            </a:r>
          </a:p>
        </p:txBody>
      </p:sp>
      <p:sp>
        <p:nvSpPr>
          <p:cNvPr id="19462" name="Rectangle 32"/>
          <p:cNvSpPr>
            <a:spLocks noChangeArrowheads="1"/>
          </p:cNvSpPr>
          <p:nvPr/>
        </p:nvSpPr>
        <p:spPr bwMode="auto">
          <a:xfrm>
            <a:off x="2395957" y="3717689"/>
            <a:ext cx="1566534"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pPr algn="ctr">
              <a:lnSpc>
                <a:spcPct val="75000"/>
              </a:lnSpc>
            </a:pPr>
            <a:r>
              <a:rPr lang="en-US" altLang="en-US" sz="1100" b="1">
                <a:latin typeface="AvenirNext LT Com Cn" pitchFamily="34" charset="0"/>
                <a:ea typeface="MS PGothic" pitchFamily="34" charset="-128"/>
              </a:rPr>
              <a:t>Latin America</a:t>
            </a:r>
          </a:p>
          <a:p>
            <a:pPr algn="ctr">
              <a:lnSpc>
                <a:spcPct val="75000"/>
              </a:lnSpc>
            </a:pPr>
            <a:r>
              <a:rPr lang="en-US" altLang="en-US" sz="1300" b="1">
                <a:latin typeface="AvenirNext LT Com Cn" pitchFamily="34" charset="0"/>
                <a:ea typeface="MS PGothic" pitchFamily="34" charset="-128"/>
              </a:rPr>
              <a:t>35 000</a:t>
            </a:r>
          </a:p>
          <a:p>
            <a:pPr algn="ctr">
              <a:lnSpc>
                <a:spcPct val="75000"/>
              </a:lnSpc>
            </a:pPr>
            <a:r>
              <a:rPr lang="en-US" altLang="en-US" sz="1100">
                <a:solidFill>
                  <a:srgbClr val="4D4D4D"/>
                </a:solidFill>
                <a:latin typeface="Arial Narrow" pitchFamily="34" charset="0"/>
                <a:ea typeface="MS PGothic" pitchFamily="34" charset="-128"/>
              </a:rPr>
              <a:t>[27 000 – 54 000]</a:t>
            </a:r>
          </a:p>
        </p:txBody>
      </p:sp>
      <p:sp>
        <p:nvSpPr>
          <p:cNvPr id="19463" name="Rectangle 34"/>
          <p:cNvSpPr>
            <a:spLocks noChangeArrowheads="1"/>
          </p:cNvSpPr>
          <p:nvPr/>
        </p:nvSpPr>
        <p:spPr bwMode="auto">
          <a:xfrm>
            <a:off x="2136677" y="3022244"/>
            <a:ext cx="1848891"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pPr algn="ctr">
              <a:lnSpc>
                <a:spcPct val="75000"/>
              </a:lnSpc>
            </a:pPr>
            <a:r>
              <a:rPr lang="en-US" altLang="en-US" sz="1100" b="1">
                <a:latin typeface="AvenirNext LT Com Cn" pitchFamily="34" charset="0"/>
                <a:ea typeface="MS PGothic" pitchFamily="34" charset="-128"/>
              </a:rPr>
              <a:t>Caribbean</a:t>
            </a:r>
          </a:p>
          <a:p>
            <a:pPr algn="ctr" eaLnBrk="1" hangingPunct="1">
              <a:lnSpc>
                <a:spcPct val="75000"/>
              </a:lnSpc>
            </a:pPr>
            <a:r>
              <a:rPr lang="en-US" altLang="en-US" sz="1300" b="1">
                <a:latin typeface="AvenirNext LT Com Cn" pitchFamily="34" charset="0"/>
                <a:ea typeface="MS PGothic" pitchFamily="34" charset="-128"/>
              </a:rPr>
              <a:t>17 000</a:t>
            </a:r>
          </a:p>
          <a:p>
            <a:pPr algn="ctr" eaLnBrk="1" hangingPunct="1">
              <a:lnSpc>
                <a:spcPct val="75000"/>
              </a:lnSpc>
            </a:pPr>
            <a:r>
              <a:rPr lang="en-US" altLang="en-US" sz="1100">
                <a:solidFill>
                  <a:srgbClr val="4D4D4D"/>
                </a:solidFill>
                <a:latin typeface="Arial Narrow" pitchFamily="34" charset="0"/>
                <a:ea typeface="MS PGothic" pitchFamily="34" charset="-128"/>
              </a:rPr>
              <a:t>[14 000 – 20 000]</a:t>
            </a:r>
          </a:p>
        </p:txBody>
      </p:sp>
      <p:sp>
        <p:nvSpPr>
          <p:cNvPr id="19464" name="Rectangle 37"/>
          <p:cNvSpPr>
            <a:spLocks noChangeArrowheads="1"/>
          </p:cNvSpPr>
          <p:nvPr/>
        </p:nvSpPr>
        <p:spPr bwMode="auto">
          <a:xfrm>
            <a:off x="688244" y="730004"/>
            <a:ext cx="8070231" cy="426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2" tIns="43637" rIns="87272" bIns="43637">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2200">
                <a:latin typeface="Arial Bold" charset="0"/>
                <a:ea typeface="MS PGothic" pitchFamily="34" charset="-128"/>
                <a:cs typeface="Arial Bold" charset="0"/>
              </a:rPr>
              <a:t>Children (&lt;15 years) estimated to be living with HIV</a:t>
            </a:r>
            <a:r>
              <a:rPr lang="en-US" altLang="en-US" sz="2200" b="1">
                <a:solidFill>
                  <a:srgbClr val="00B0F0"/>
                </a:solidFill>
                <a:latin typeface="Arial Bold" charset="0"/>
                <a:ea typeface="MS PGothic" pitchFamily="34" charset="-128"/>
                <a:cs typeface="Arial Bold" charset="0"/>
                <a:sym typeface="Webdings" pitchFamily="18" charset="2"/>
              </a:rPr>
              <a:t></a:t>
            </a:r>
            <a:r>
              <a:rPr lang="en-US" altLang="en-US" sz="2200">
                <a:latin typeface="Arial Bold" charset="0"/>
                <a:ea typeface="MS PGothic" pitchFamily="34" charset="-128"/>
                <a:cs typeface="Arial Bold" charset="0"/>
              </a:rPr>
              <a:t>2013</a:t>
            </a:r>
          </a:p>
        </p:txBody>
      </p:sp>
      <p:sp>
        <p:nvSpPr>
          <p:cNvPr id="19465" name="Rectangle 38"/>
          <p:cNvSpPr>
            <a:spLocks noChangeArrowheads="1"/>
          </p:cNvSpPr>
          <p:nvPr/>
        </p:nvSpPr>
        <p:spPr bwMode="auto">
          <a:xfrm>
            <a:off x="688244" y="5762275"/>
            <a:ext cx="6989675" cy="38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1" tIns="44945" rIns="89891" bIns="44945">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r>
              <a:rPr lang="en-US" altLang="en-US" sz="1900" b="1">
                <a:ea typeface="MS PGothic" pitchFamily="34" charset="-128"/>
              </a:rPr>
              <a:t>Total: 3.2 million </a:t>
            </a:r>
            <a:r>
              <a:rPr lang="en-US" altLang="en-US">
                <a:solidFill>
                  <a:srgbClr val="4D4D4D"/>
                </a:solidFill>
                <a:ea typeface="MS PGothic" pitchFamily="34" charset="-128"/>
                <a:cs typeface="Arial Bold" charset="0"/>
              </a:rPr>
              <a:t>[2.9 million – 3.5 million]</a:t>
            </a:r>
          </a:p>
        </p:txBody>
      </p:sp>
      <p:sp>
        <p:nvSpPr>
          <p:cNvPr id="19466" name="Rectangle 30"/>
          <p:cNvSpPr>
            <a:spLocks noChangeArrowheads="1"/>
          </p:cNvSpPr>
          <p:nvPr/>
        </p:nvSpPr>
        <p:spPr bwMode="auto">
          <a:xfrm>
            <a:off x="5599615" y="3236780"/>
            <a:ext cx="1953416"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tabLst>
                <a:tab pos="285750" algn="l"/>
              </a:tabLst>
              <a:defRPr>
                <a:solidFill>
                  <a:schemeClr val="tx1"/>
                </a:solidFill>
                <a:latin typeface="Arial" charset="0"/>
              </a:defRPr>
            </a:lvl1pPr>
            <a:lvl2pPr marL="742950" indent="-285750" defTabSz="935038" eaLnBrk="0" hangingPunct="0">
              <a:tabLst>
                <a:tab pos="285750" algn="l"/>
              </a:tabLst>
              <a:defRPr>
                <a:solidFill>
                  <a:schemeClr val="tx1"/>
                </a:solidFill>
                <a:latin typeface="Arial" charset="0"/>
              </a:defRPr>
            </a:lvl2pPr>
            <a:lvl3pPr marL="1143000" indent="-228600" defTabSz="935038" eaLnBrk="0" hangingPunct="0">
              <a:tabLst>
                <a:tab pos="285750" algn="l"/>
              </a:tabLst>
              <a:defRPr>
                <a:solidFill>
                  <a:schemeClr val="tx1"/>
                </a:solidFill>
                <a:latin typeface="Arial" charset="0"/>
              </a:defRPr>
            </a:lvl3pPr>
            <a:lvl4pPr marL="1600200" indent="-228600" defTabSz="935038" eaLnBrk="0" hangingPunct="0">
              <a:tabLst>
                <a:tab pos="285750" algn="l"/>
              </a:tabLst>
              <a:defRPr>
                <a:solidFill>
                  <a:schemeClr val="tx1"/>
                </a:solidFill>
                <a:latin typeface="Arial" charset="0"/>
              </a:defRPr>
            </a:lvl4pPr>
            <a:lvl5pPr marL="2057400" indent="-228600" defTabSz="935038" eaLnBrk="0" hangingPunct="0">
              <a:tabLst>
                <a:tab pos="285750" algn="l"/>
              </a:tabLst>
              <a:defRPr>
                <a:solidFill>
                  <a:schemeClr val="tx1"/>
                </a:solidFill>
                <a:latin typeface="Arial" charset="0"/>
              </a:defRPr>
            </a:lvl5pPr>
            <a:lvl6pPr marL="2514600" indent="-228600" defTabSz="935038" eaLnBrk="0" fontAlgn="base" hangingPunct="0">
              <a:spcBef>
                <a:spcPct val="0"/>
              </a:spcBef>
              <a:spcAft>
                <a:spcPct val="0"/>
              </a:spcAft>
              <a:tabLst>
                <a:tab pos="285750" algn="l"/>
              </a:tabLst>
              <a:defRPr>
                <a:solidFill>
                  <a:schemeClr val="tx1"/>
                </a:solidFill>
                <a:latin typeface="Arial" charset="0"/>
              </a:defRPr>
            </a:lvl6pPr>
            <a:lvl7pPr marL="2971800" indent="-228600" defTabSz="935038" eaLnBrk="0" fontAlgn="base" hangingPunct="0">
              <a:spcBef>
                <a:spcPct val="0"/>
              </a:spcBef>
              <a:spcAft>
                <a:spcPct val="0"/>
              </a:spcAft>
              <a:tabLst>
                <a:tab pos="285750" algn="l"/>
              </a:tabLst>
              <a:defRPr>
                <a:solidFill>
                  <a:schemeClr val="tx1"/>
                </a:solidFill>
                <a:latin typeface="Arial" charset="0"/>
              </a:defRPr>
            </a:lvl7pPr>
            <a:lvl8pPr marL="3429000" indent="-228600" defTabSz="935038" eaLnBrk="0" fontAlgn="base" hangingPunct="0">
              <a:spcBef>
                <a:spcPct val="0"/>
              </a:spcBef>
              <a:spcAft>
                <a:spcPct val="0"/>
              </a:spcAft>
              <a:tabLst>
                <a:tab pos="285750" algn="l"/>
              </a:tabLst>
              <a:defRPr>
                <a:solidFill>
                  <a:schemeClr val="tx1"/>
                </a:solidFill>
                <a:latin typeface="Arial" charset="0"/>
              </a:defRPr>
            </a:lvl8pPr>
            <a:lvl9pPr marL="3886200" indent="-228600" defTabSz="935038" eaLnBrk="0" fontAlgn="base" hangingPunct="0">
              <a:spcBef>
                <a:spcPct val="0"/>
              </a:spcBef>
              <a:spcAft>
                <a:spcPct val="0"/>
              </a:spcAft>
              <a:tabLst>
                <a:tab pos="285750" algn="l"/>
              </a:tabLst>
              <a:defRPr>
                <a:solidFill>
                  <a:schemeClr val="tx1"/>
                </a:solidFill>
                <a:latin typeface="Arial" charset="0"/>
              </a:defRPr>
            </a:lvl9pPr>
          </a:lstStyle>
          <a:p>
            <a:pPr algn="ctr">
              <a:lnSpc>
                <a:spcPct val="75000"/>
              </a:lnSpc>
            </a:pPr>
            <a:r>
              <a:rPr lang="en-US" altLang="en-US" sz="1100" b="1">
                <a:latin typeface="AvenirNext LT Com Cn" pitchFamily="34" charset="0"/>
                <a:ea typeface="MS PGothic" pitchFamily="34" charset="-128"/>
              </a:rPr>
              <a:t>Asia and the Pacific</a:t>
            </a:r>
          </a:p>
          <a:p>
            <a:pPr algn="ctr">
              <a:lnSpc>
                <a:spcPct val="75000"/>
              </a:lnSpc>
            </a:pPr>
            <a:r>
              <a:rPr lang="en-US" altLang="en-US" sz="1300" b="1">
                <a:latin typeface="AvenirNext LT Com Cn" pitchFamily="34" charset="0"/>
                <a:ea typeface="MS PGothic" pitchFamily="34" charset="-128"/>
              </a:rPr>
              <a:t>	210 000</a:t>
            </a:r>
          </a:p>
          <a:p>
            <a:pPr algn="ctr">
              <a:lnSpc>
                <a:spcPct val="75000"/>
              </a:lnSpc>
            </a:pPr>
            <a:r>
              <a:rPr lang="en-US" altLang="en-US" sz="1100" b="1">
                <a:latin typeface="Arial Narrow" pitchFamily="34" charset="0"/>
                <a:ea typeface="MS PGothic" pitchFamily="34" charset="-128"/>
              </a:rPr>
              <a:t>	</a:t>
            </a:r>
            <a:r>
              <a:rPr lang="en-US" altLang="en-US" sz="1100">
                <a:solidFill>
                  <a:srgbClr val="4D4D4D"/>
                </a:solidFill>
                <a:latin typeface="Arial Narrow" pitchFamily="34" charset="0"/>
                <a:ea typeface="MS PGothic" pitchFamily="34" charset="-128"/>
              </a:rPr>
              <a:t>[190 000– 270 000]</a:t>
            </a:r>
          </a:p>
        </p:txBody>
      </p:sp>
      <p:sp>
        <p:nvSpPr>
          <p:cNvPr id="19467" name="Rectangle 32"/>
          <p:cNvSpPr>
            <a:spLocks noChangeArrowheads="1"/>
          </p:cNvSpPr>
          <p:nvPr/>
        </p:nvSpPr>
        <p:spPr bwMode="auto">
          <a:xfrm>
            <a:off x="1759297" y="2326796"/>
            <a:ext cx="3289180"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pPr algn="ctr">
              <a:lnSpc>
                <a:spcPct val="75000"/>
              </a:lnSpc>
            </a:pPr>
            <a:r>
              <a:rPr lang="en-US" altLang="en-US" sz="1100" b="1">
                <a:latin typeface="AvenirNext LT Com Cn" pitchFamily="34" charset="0"/>
                <a:ea typeface="MS PGothic" pitchFamily="34" charset="-128"/>
              </a:rPr>
              <a:t>North America and Western and Central Europe</a:t>
            </a:r>
          </a:p>
          <a:p>
            <a:pPr algn="ctr" eaLnBrk="1" hangingPunct="1">
              <a:lnSpc>
                <a:spcPct val="75000"/>
              </a:lnSpc>
            </a:pPr>
            <a:r>
              <a:rPr lang="en-US" altLang="en-US" sz="1300" b="1">
                <a:latin typeface="AvenirNext LT Com Cn" pitchFamily="34" charset="0"/>
                <a:ea typeface="MS PGothic" pitchFamily="34" charset="-128"/>
              </a:rPr>
              <a:t>                     2800 </a:t>
            </a:r>
          </a:p>
          <a:p>
            <a:pPr algn="ctr" eaLnBrk="1" hangingPunct="1">
              <a:lnSpc>
                <a:spcPct val="75000"/>
              </a:lnSpc>
            </a:pPr>
            <a:r>
              <a:rPr lang="en-US" altLang="en-US" sz="1100">
                <a:solidFill>
                  <a:srgbClr val="4D4D4D"/>
                </a:solidFill>
                <a:latin typeface="Arial Narrow" pitchFamily="34" charset="0"/>
                <a:ea typeface="MS PGothic" pitchFamily="34" charset="-128"/>
              </a:rPr>
              <a:t>                          [2300 – 3600]</a:t>
            </a:r>
          </a:p>
        </p:txBody>
      </p:sp>
    </p:spTree>
    <p:extLst>
      <p:ext uri="{BB962C8B-B14F-4D97-AF65-F5344CB8AC3E}">
        <p14:creationId xmlns:p14="http://schemas.microsoft.com/office/powerpoint/2010/main" val="38977082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pPr algn="l"/>
            <a:r>
              <a:rPr lang="en-US" altLang="en-US" sz="2800" b="1" smtClean="0">
                <a:ea typeface="ＭＳ Ｐゴシック" pitchFamily="34" charset="-128"/>
              </a:rPr>
              <a:t>New HIV infections in children, 1990-2007</a:t>
            </a:r>
            <a:br>
              <a:rPr lang="en-US" altLang="en-US" sz="2800" b="1" smtClean="0">
                <a:ea typeface="ＭＳ Ｐゴシック" pitchFamily="34" charset="-128"/>
              </a:rPr>
            </a:br>
            <a:r>
              <a:rPr lang="en-US" altLang="en-US" sz="2800" b="1" smtClean="0">
                <a:ea typeface="ＭＳ Ｐゴシック" pitchFamily="34" charset="-128"/>
              </a:rPr>
              <a:t>Global trend</a:t>
            </a:r>
          </a:p>
        </p:txBody>
      </p:sp>
      <p:sp>
        <p:nvSpPr>
          <p:cNvPr id="3" name="Text Placeholder 2"/>
          <p:cNvSpPr>
            <a:spLocks noGrp="1"/>
          </p:cNvSpPr>
          <p:nvPr>
            <p:ph type="body" sz="quarter" idx="13"/>
          </p:nvPr>
        </p:nvSpPr>
        <p:spPr/>
        <p:txBody>
          <a:bodyPr/>
          <a:lstStyle/>
          <a:p>
            <a:endParaRPr lang="en-US"/>
          </a:p>
        </p:txBody>
      </p:sp>
      <p:pic>
        <p:nvPicPr>
          <p:cNvPr id="22531" name="Picture 3" descr="New HIV infection in Children_1990-2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9804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17</a:t>
            </a:fld>
            <a:endParaRPr lang="en-US">
              <a:solidFill>
                <a:prstClr val="black">
                  <a:tint val="75000"/>
                </a:prstClr>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6174"/>
            <a:ext cx="5943600" cy="6861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1913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
          <p:cNvSpPr>
            <a:spLocks noChangeArrowheads="1"/>
          </p:cNvSpPr>
          <p:nvPr/>
        </p:nvSpPr>
        <p:spPr bwMode="auto">
          <a:xfrm>
            <a:off x="815848" y="730004"/>
            <a:ext cx="8070231" cy="79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2" tIns="43637" rIns="87272" bIns="43637">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defRPr/>
            </a:pPr>
            <a:r>
              <a:rPr lang="en-US" altLang="en-US" sz="2200" dirty="0">
                <a:latin typeface="Arial Bold" charset="0"/>
                <a:ea typeface="MS PGothic" pitchFamily="34" charset="-128"/>
                <a:cs typeface="Arial Bold" charset="0"/>
              </a:rPr>
              <a:t>2013 global HIV and AIDS estimates </a:t>
            </a:r>
          </a:p>
          <a:p>
            <a:pPr eaLnBrk="1" hangingPunct="1">
              <a:defRPr/>
            </a:pPr>
            <a:r>
              <a:rPr lang="en-US" altLang="en-US" sz="2200" dirty="0">
                <a:latin typeface="+mn-lt"/>
                <a:ea typeface="MS PGothic" pitchFamily="34" charset="-128"/>
                <a:cs typeface="Arial Bold" charset="0"/>
              </a:rPr>
              <a:t>Children (&lt;15 years) </a:t>
            </a:r>
          </a:p>
        </p:txBody>
      </p:sp>
      <p:sp>
        <p:nvSpPr>
          <p:cNvPr id="23555" name="Text Box 9"/>
          <p:cNvSpPr txBox="1">
            <a:spLocks noChangeArrowheads="1"/>
          </p:cNvSpPr>
          <p:nvPr/>
        </p:nvSpPr>
        <p:spPr bwMode="auto">
          <a:xfrm>
            <a:off x="815847" y="1946675"/>
            <a:ext cx="8155753" cy="163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72" tIns="43637" rIns="87272" bIns="43637">
            <a:spAutoFit/>
          </a:bodyPr>
          <a:lstStyle>
            <a:lvl1pPr marL="231775" indent="-231775" eaLnBrk="0" hangingPunct="0">
              <a:tabLst>
                <a:tab pos="231775" algn="l"/>
                <a:tab pos="4805363" algn="l"/>
              </a:tabLst>
              <a:defRPr>
                <a:solidFill>
                  <a:schemeClr val="tx1"/>
                </a:solidFill>
                <a:latin typeface="Arial" charset="0"/>
              </a:defRPr>
            </a:lvl1pPr>
            <a:lvl2pPr marL="742950" indent="-285750" eaLnBrk="0" hangingPunct="0">
              <a:tabLst>
                <a:tab pos="231775" algn="l"/>
                <a:tab pos="4805363" algn="l"/>
              </a:tabLst>
              <a:defRPr>
                <a:solidFill>
                  <a:schemeClr val="tx1"/>
                </a:solidFill>
                <a:latin typeface="Arial" charset="0"/>
              </a:defRPr>
            </a:lvl2pPr>
            <a:lvl3pPr marL="1143000" indent="-228600" eaLnBrk="0" hangingPunct="0">
              <a:tabLst>
                <a:tab pos="231775" algn="l"/>
                <a:tab pos="4805363" algn="l"/>
              </a:tabLst>
              <a:defRPr>
                <a:solidFill>
                  <a:schemeClr val="tx1"/>
                </a:solidFill>
                <a:latin typeface="Arial" charset="0"/>
              </a:defRPr>
            </a:lvl3pPr>
            <a:lvl4pPr marL="1600200" indent="-228600" eaLnBrk="0" hangingPunct="0">
              <a:tabLst>
                <a:tab pos="231775" algn="l"/>
                <a:tab pos="4805363" algn="l"/>
              </a:tabLst>
              <a:defRPr>
                <a:solidFill>
                  <a:schemeClr val="tx1"/>
                </a:solidFill>
                <a:latin typeface="Arial" charset="0"/>
              </a:defRPr>
            </a:lvl4pPr>
            <a:lvl5pPr marL="2057400" indent="-228600" eaLnBrk="0" hangingPunct="0">
              <a:tabLst>
                <a:tab pos="231775" algn="l"/>
                <a:tab pos="4805363" algn="l"/>
              </a:tabLst>
              <a:defRPr>
                <a:solidFill>
                  <a:schemeClr val="tx1"/>
                </a:solidFill>
                <a:latin typeface="Arial" charset="0"/>
              </a:defRPr>
            </a:lvl5pPr>
            <a:lvl6pPr marL="2514600" indent="-228600" eaLnBrk="0" fontAlgn="base" hangingPunct="0">
              <a:spcBef>
                <a:spcPct val="0"/>
              </a:spcBef>
              <a:spcAft>
                <a:spcPct val="0"/>
              </a:spcAft>
              <a:tabLst>
                <a:tab pos="231775" algn="l"/>
                <a:tab pos="4805363" algn="l"/>
              </a:tabLst>
              <a:defRPr>
                <a:solidFill>
                  <a:schemeClr val="tx1"/>
                </a:solidFill>
                <a:latin typeface="Arial" charset="0"/>
              </a:defRPr>
            </a:lvl6pPr>
            <a:lvl7pPr marL="2971800" indent="-228600" eaLnBrk="0" fontAlgn="base" hangingPunct="0">
              <a:spcBef>
                <a:spcPct val="0"/>
              </a:spcBef>
              <a:spcAft>
                <a:spcPct val="0"/>
              </a:spcAft>
              <a:tabLst>
                <a:tab pos="231775" algn="l"/>
                <a:tab pos="4805363" algn="l"/>
              </a:tabLst>
              <a:defRPr>
                <a:solidFill>
                  <a:schemeClr val="tx1"/>
                </a:solidFill>
                <a:latin typeface="Arial" charset="0"/>
              </a:defRPr>
            </a:lvl7pPr>
            <a:lvl8pPr marL="3429000" indent="-228600" eaLnBrk="0" fontAlgn="base" hangingPunct="0">
              <a:spcBef>
                <a:spcPct val="0"/>
              </a:spcBef>
              <a:spcAft>
                <a:spcPct val="0"/>
              </a:spcAft>
              <a:tabLst>
                <a:tab pos="231775" algn="l"/>
                <a:tab pos="4805363" algn="l"/>
              </a:tabLst>
              <a:defRPr>
                <a:solidFill>
                  <a:schemeClr val="tx1"/>
                </a:solidFill>
                <a:latin typeface="Arial" charset="0"/>
              </a:defRPr>
            </a:lvl8pPr>
            <a:lvl9pPr marL="3886200" indent="-228600" eaLnBrk="0" fontAlgn="base" hangingPunct="0">
              <a:spcBef>
                <a:spcPct val="0"/>
              </a:spcBef>
              <a:spcAft>
                <a:spcPct val="0"/>
              </a:spcAft>
              <a:tabLst>
                <a:tab pos="231775" algn="l"/>
                <a:tab pos="4805363" algn="l"/>
              </a:tabLst>
              <a:defRPr>
                <a:solidFill>
                  <a:schemeClr val="tx1"/>
                </a:solidFill>
                <a:latin typeface="Arial" charset="0"/>
              </a:defRPr>
            </a:lvl9pPr>
          </a:lstStyle>
          <a:p>
            <a:pPr eaLnBrk="1" hangingPunct="1">
              <a:spcAft>
                <a:spcPct val="130000"/>
              </a:spcAft>
              <a:buClr>
                <a:srgbClr val="E93E35"/>
              </a:buClr>
              <a:buSzPct val="130000"/>
            </a:pPr>
            <a:r>
              <a:rPr lang="en-GB" altLang="en-US" b="1">
                <a:latin typeface="Arial Bold" charset="0"/>
                <a:ea typeface="MS PGothic" pitchFamily="34" charset="-128"/>
              </a:rPr>
              <a:t>Children living with HIV</a:t>
            </a:r>
            <a:r>
              <a:rPr lang="en-GB" altLang="en-US" sz="1500" b="1">
                <a:latin typeface="Arial Bold" charset="0"/>
                <a:ea typeface="MS PGothic" pitchFamily="34" charset="-128"/>
              </a:rPr>
              <a:t>	</a:t>
            </a:r>
            <a:r>
              <a:rPr lang="en-GB" altLang="en-US">
                <a:ea typeface="MS PGothic" pitchFamily="34" charset="-128"/>
              </a:rPr>
              <a:t>3.2 million </a:t>
            </a:r>
            <a:r>
              <a:rPr lang="en-GB" altLang="en-US" sz="1500">
                <a:solidFill>
                  <a:srgbClr val="7F7F7F"/>
                </a:solidFill>
                <a:ea typeface="MS PGothic" pitchFamily="34" charset="-128"/>
                <a:cs typeface="Arial" charset="0"/>
              </a:rPr>
              <a:t>[2.9 million – 3.5 million]</a:t>
            </a:r>
          </a:p>
          <a:p>
            <a:pPr eaLnBrk="1" hangingPunct="1">
              <a:spcAft>
                <a:spcPct val="130000"/>
              </a:spcAft>
              <a:buClr>
                <a:srgbClr val="E93E35"/>
              </a:buClr>
              <a:buSzPct val="130000"/>
            </a:pPr>
            <a:r>
              <a:rPr lang="en-US" altLang="en-US" b="1">
                <a:latin typeface="Arial Bold" charset="0"/>
                <a:ea typeface="MS PGothic" pitchFamily="34" charset="-128"/>
              </a:rPr>
              <a:t>New HIV infections in 2013 </a:t>
            </a:r>
            <a:r>
              <a:rPr lang="en-US" altLang="en-US" sz="1500" b="1">
                <a:latin typeface="Arial Bold" charset="0"/>
                <a:ea typeface="MS PGothic" pitchFamily="34" charset="-128"/>
              </a:rPr>
              <a:t>	</a:t>
            </a:r>
            <a:r>
              <a:rPr lang="en-US" altLang="en-US">
                <a:ea typeface="MS PGothic" pitchFamily="34" charset="-128"/>
              </a:rPr>
              <a:t>240 000 </a:t>
            </a:r>
            <a:r>
              <a:rPr lang="en-US" altLang="en-US" sz="1500">
                <a:solidFill>
                  <a:srgbClr val="7F7F7F"/>
                </a:solidFill>
                <a:ea typeface="MS PGothic" pitchFamily="34" charset="-128"/>
              </a:rPr>
              <a:t>[210 000 – 280 000]</a:t>
            </a:r>
          </a:p>
          <a:p>
            <a:pPr eaLnBrk="1" hangingPunct="1">
              <a:spcAft>
                <a:spcPct val="130000"/>
              </a:spcAft>
              <a:buClr>
                <a:srgbClr val="E93E35"/>
              </a:buClr>
              <a:buSzPct val="130000"/>
            </a:pPr>
            <a:r>
              <a:rPr lang="en-US" altLang="en-US" b="1">
                <a:latin typeface="Arial Bold" charset="0"/>
                <a:ea typeface="MS PGothic" pitchFamily="34" charset="-128"/>
              </a:rPr>
              <a:t>Deaths due to AIDS in 2013</a:t>
            </a:r>
            <a:r>
              <a:rPr lang="en-US" altLang="en-US" sz="1500" b="1">
                <a:latin typeface="Arial Bold" charset="0"/>
                <a:ea typeface="MS PGothic" pitchFamily="34" charset="-128"/>
              </a:rPr>
              <a:t>	</a:t>
            </a:r>
            <a:r>
              <a:rPr lang="en-US" altLang="en-US">
                <a:ea typeface="MS PGothic" pitchFamily="34" charset="-128"/>
              </a:rPr>
              <a:t>190 000 </a:t>
            </a:r>
            <a:r>
              <a:rPr lang="en-US" altLang="en-US" sz="1500">
                <a:solidFill>
                  <a:srgbClr val="7F7F7F"/>
                </a:solidFill>
                <a:ea typeface="MS PGothic" pitchFamily="34" charset="-128"/>
              </a:rPr>
              <a:t>[170 000 – 220 000]</a:t>
            </a:r>
          </a:p>
        </p:txBody>
      </p:sp>
      <p:sp>
        <p:nvSpPr>
          <p:cNvPr id="23556" name="Line 7"/>
          <p:cNvSpPr>
            <a:spLocks noChangeShapeType="1"/>
          </p:cNvSpPr>
          <p:nvPr/>
        </p:nvSpPr>
        <p:spPr bwMode="auto">
          <a:xfrm>
            <a:off x="913587" y="2449183"/>
            <a:ext cx="7447147" cy="0"/>
          </a:xfrm>
          <a:prstGeom prst="line">
            <a:avLst/>
          </a:prstGeom>
          <a:noFill/>
          <a:ln w="19050">
            <a:solidFill>
              <a:srgbClr val="BEBEBE"/>
            </a:solidFill>
            <a:prstDash val="sysDot"/>
            <a:round/>
            <a:headEnd/>
            <a:tailEnd/>
          </a:ln>
          <a:extLst>
            <a:ext uri="{909E8E84-426E-40DD-AFC4-6F175D3DCCD1}">
              <a14:hiddenFill xmlns:a14="http://schemas.microsoft.com/office/drawing/2010/main">
                <a:noFill/>
              </a14:hiddenFill>
            </a:ext>
          </a:extLst>
        </p:spPr>
        <p:txBody>
          <a:bodyPr lIns="87272" tIns="43637" rIns="87272" bIns="43637"/>
          <a:lstStyle/>
          <a:p>
            <a:endParaRPr lang="en-US"/>
          </a:p>
        </p:txBody>
      </p:sp>
      <p:sp>
        <p:nvSpPr>
          <p:cNvPr id="23557" name="Line 7"/>
          <p:cNvSpPr>
            <a:spLocks noChangeShapeType="1"/>
          </p:cNvSpPr>
          <p:nvPr/>
        </p:nvSpPr>
        <p:spPr bwMode="auto">
          <a:xfrm>
            <a:off x="913586" y="3079837"/>
            <a:ext cx="7448504" cy="0"/>
          </a:xfrm>
          <a:prstGeom prst="line">
            <a:avLst/>
          </a:prstGeom>
          <a:noFill/>
          <a:ln w="19050">
            <a:solidFill>
              <a:srgbClr val="BEBEBE"/>
            </a:solidFill>
            <a:prstDash val="sysDot"/>
            <a:round/>
            <a:headEnd/>
            <a:tailEnd/>
          </a:ln>
          <a:extLst>
            <a:ext uri="{909E8E84-426E-40DD-AFC4-6F175D3DCCD1}">
              <a14:hiddenFill xmlns:a14="http://schemas.microsoft.com/office/drawing/2010/main">
                <a:noFill/>
              </a14:hiddenFill>
            </a:ext>
          </a:extLst>
        </p:spPr>
        <p:txBody>
          <a:bodyPr lIns="87272" tIns="43637" rIns="87272" bIns="43637"/>
          <a:lstStyle/>
          <a:p>
            <a:endParaRPr lang="en-US"/>
          </a:p>
        </p:txBody>
      </p:sp>
    </p:spTree>
    <p:extLst>
      <p:ext uri="{BB962C8B-B14F-4D97-AF65-F5344CB8AC3E}">
        <p14:creationId xmlns:p14="http://schemas.microsoft.com/office/powerpoint/2010/main" val="1328784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24556" y="730250"/>
            <a:ext cx="8734778"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2300">
                <a:latin typeface="Arial Bold" charset="0"/>
                <a:ea typeface="MS PGothic" pitchFamily="34" charset="-128"/>
                <a:cs typeface="Arial Bold" charset="0"/>
              </a:rPr>
              <a:t>About 5,600 new HIV infections a day in 2014</a:t>
            </a:r>
          </a:p>
        </p:txBody>
      </p:sp>
      <p:sp>
        <p:nvSpPr>
          <p:cNvPr id="14339" name="Text Box 5"/>
          <p:cNvSpPr txBox="1">
            <a:spLocks noChangeArrowheads="1"/>
          </p:cNvSpPr>
          <p:nvPr/>
        </p:nvSpPr>
        <p:spPr bwMode="auto">
          <a:xfrm>
            <a:off x="324555" y="1545771"/>
            <a:ext cx="8231615"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2575" indent="-282575" eaLnBrk="0" hangingPunct="0">
              <a:tabLst>
                <a:tab pos="282575" algn="l"/>
              </a:tabLst>
              <a:defRPr>
                <a:solidFill>
                  <a:schemeClr val="tx1"/>
                </a:solidFill>
                <a:latin typeface="Arial" charset="0"/>
              </a:defRPr>
            </a:lvl1pPr>
            <a:lvl2pPr marL="454025" eaLnBrk="0" hangingPunct="0">
              <a:tabLst>
                <a:tab pos="282575" algn="l"/>
              </a:tabLst>
              <a:defRPr>
                <a:solidFill>
                  <a:schemeClr val="tx1"/>
                </a:solidFill>
                <a:latin typeface="Arial" charset="0"/>
              </a:defRPr>
            </a:lvl2pPr>
            <a:lvl3pPr marL="1143000" indent="-228600" eaLnBrk="0" hangingPunct="0">
              <a:tabLst>
                <a:tab pos="282575" algn="l"/>
              </a:tabLst>
              <a:defRPr>
                <a:solidFill>
                  <a:schemeClr val="tx1"/>
                </a:solidFill>
                <a:latin typeface="Arial" charset="0"/>
              </a:defRPr>
            </a:lvl3pPr>
            <a:lvl4pPr marL="1600200" indent="-228600" eaLnBrk="0" hangingPunct="0">
              <a:tabLst>
                <a:tab pos="282575" algn="l"/>
              </a:tabLst>
              <a:defRPr>
                <a:solidFill>
                  <a:schemeClr val="tx1"/>
                </a:solidFill>
                <a:latin typeface="Arial" charset="0"/>
              </a:defRPr>
            </a:lvl4pPr>
            <a:lvl5pPr marL="2057400" indent="-228600" eaLnBrk="0" hangingPunct="0">
              <a:tabLst>
                <a:tab pos="282575" algn="l"/>
              </a:tabLst>
              <a:defRPr>
                <a:solidFill>
                  <a:schemeClr val="tx1"/>
                </a:solidFill>
                <a:latin typeface="Arial" charset="0"/>
              </a:defRPr>
            </a:lvl5pPr>
            <a:lvl6pPr marL="2514600" indent="-228600" eaLnBrk="0" fontAlgn="base" hangingPunct="0">
              <a:spcBef>
                <a:spcPct val="0"/>
              </a:spcBef>
              <a:spcAft>
                <a:spcPct val="0"/>
              </a:spcAft>
              <a:tabLst>
                <a:tab pos="282575" algn="l"/>
              </a:tabLst>
              <a:defRPr>
                <a:solidFill>
                  <a:schemeClr val="tx1"/>
                </a:solidFill>
                <a:latin typeface="Arial" charset="0"/>
              </a:defRPr>
            </a:lvl6pPr>
            <a:lvl7pPr marL="2971800" indent="-228600" eaLnBrk="0" fontAlgn="base" hangingPunct="0">
              <a:spcBef>
                <a:spcPct val="0"/>
              </a:spcBef>
              <a:spcAft>
                <a:spcPct val="0"/>
              </a:spcAft>
              <a:tabLst>
                <a:tab pos="282575" algn="l"/>
              </a:tabLst>
              <a:defRPr>
                <a:solidFill>
                  <a:schemeClr val="tx1"/>
                </a:solidFill>
                <a:latin typeface="Arial" charset="0"/>
              </a:defRPr>
            </a:lvl7pPr>
            <a:lvl8pPr marL="3429000" indent="-228600" eaLnBrk="0" fontAlgn="base" hangingPunct="0">
              <a:spcBef>
                <a:spcPct val="0"/>
              </a:spcBef>
              <a:spcAft>
                <a:spcPct val="0"/>
              </a:spcAft>
              <a:tabLst>
                <a:tab pos="282575" algn="l"/>
              </a:tabLst>
              <a:defRPr>
                <a:solidFill>
                  <a:schemeClr val="tx1"/>
                </a:solidFill>
                <a:latin typeface="Arial" charset="0"/>
              </a:defRPr>
            </a:lvl8pPr>
            <a:lvl9pPr marL="3886200" indent="-228600" eaLnBrk="0" fontAlgn="base" hangingPunct="0">
              <a:spcBef>
                <a:spcPct val="0"/>
              </a:spcBef>
              <a:spcAft>
                <a:spcPct val="0"/>
              </a:spcAft>
              <a:tabLst>
                <a:tab pos="282575" algn="l"/>
              </a:tabLst>
              <a:defRPr>
                <a:solidFill>
                  <a:schemeClr val="tx1"/>
                </a:solidFill>
                <a:latin typeface="Arial" charset="0"/>
              </a:defRPr>
            </a:lvl9pPr>
          </a:lstStyle>
          <a:p>
            <a:pPr eaLnBrk="1" hangingPunct="1">
              <a:spcAft>
                <a:spcPct val="100000"/>
              </a:spcAft>
              <a:buClr>
                <a:srgbClr val="000000"/>
              </a:buClr>
              <a:buFont typeface="Wingdings" pitchFamily="2" charset="2"/>
              <a:buChar char="§"/>
            </a:pPr>
            <a:r>
              <a:rPr lang="en-GB" altLang="en-US" sz="1900" b="1" dirty="0">
                <a:ea typeface="MS PGothic" pitchFamily="34" charset="-128"/>
              </a:rPr>
              <a:t>About 66% are in Sub Saharan Africa</a:t>
            </a:r>
          </a:p>
          <a:p>
            <a:pPr eaLnBrk="1" hangingPunct="1">
              <a:spcAft>
                <a:spcPct val="100000"/>
              </a:spcAft>
              <a:buClr>
                <a:srgbClr val="000000"/>
              </a:buClr>
              <a:buFont typeface="Wingdings" pitchFamily="2" charset="2"/>
              <a:buChar char="§"/>
            </a:pPr>
            <a:r>
              <a:rPr lang="en-US" altLang="en-US" sz="1900" b="1" dirty="0">
                <a:ea typeface="MS PGothic" pitchFamily="34" charset="-128"/>
              </a:rPr>
              <a:t>About 600 are in children under 15 years of age</a:t>
            </a:r>
          </a:p>
          <a:p>
            <a:pPr eaLnBrk="1" hangingPunct="1">
              <a:buClr>
                <a:srgbClr val="000000"/>
              </a:buClr>
              <a:buFont typeface="Wingdings" pitchFamily="2" charset="2"/>
              <a:buChar char="§"/>
            </a:pPr>
            <a:r>
              <a:rPr lang="en-US" altLang="en-US" sz="1900" b="1" dirty="0">
                <a:ea typeface="MS PGothic" pitchFamily="34" charset="-128"/>
              </a:rPr>
              <a:t>About 5,000 are in adults aged 15 years and older, of whom:</a:t>
            </a:r>
          </a:p>
          <a:p>
            <a:pPr lvl="1">
              <a:lnSpc>
                <a:spcPct val="120000"/>
              </a:lnSpc>
            </a:pPr>
            <a:r>
              <a:rPr lang="en-US" altLang="en-US" sz="1500" b="1" dirty="0">
                <a:ea typeface="MS PGothic" pitchFamily="34" charset="-128"/>
                <a:cs typeface="Arial" charset="0"/>
              </a:rPr>
              <a:t>─ </a:t>
            </a:r>
            <a:r>
              <a:rPr lang="en-US" altLang="en-US" sz="1500" b="1" dirty="0">
                <a:ea typeface="MS PGothic" pitchFamily="34" charset="-128"/>
              </a:rPr>
              <a:t>almost 48% are among women</a:t>
            </a:r>
          </a:p>
          <a:p>
            <a:pPr lvl="1">
              <a:lnSpc>
                <a:spcPct val="120000"/>
              </a:lnSpc>
            </a:pPr>
            <a:r>
              <a:rPr lang="en-US" altLang="en-US" sz="1500" b="1" dirty="0">
                <a:ea typeface="MS PGothic" pitchFamily="34" charset="-128"/>
              </a:rPr>
              <a:t>─ about 30% are among young people (15-24)</a:t>
            </a:r>
          </a:p>
        </p:txBody>
      </p:sp>
    </p:spTree>
    <p:extLst>
      <p:ext uri="{BB962C8B-B14F-4D97-AF65-F5344CB8AC3E}">
        <p14:creationId xmlns:p14="http://schemas.microsoft.com/office/powerpoint/2010/main" val="35739269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p>
            <a:r>
              <a:rPr lang="en-US" altLang="en-US" sz="3200" dirty="0" smtClean="0">
                <a:ea typeface="ＭＳ Ｐゴシック" pitchFamily="34" charset="-128"/>
              </a:rPr>
              <a:t>Objectives</a:t>
            </a:r>
          </a:p>
        </p:txBody>
      </p:sp>
      <p:sp>
        <p:nvSpPr>
          <p:cNvPr id="7171" name="Content Placeholder 2"/>
          <p:cNvSpPr>
            <a:spLocks noGrp="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14350" indent="-514350" defTabSz="914400">
              <a:buFont typeface="Wingdings 2" pitchFamily="18" charset="2"/>
              <a:buAutoNum type="arabicPeriod"/>
            </a:pPr>
            <a:r>
              <a:rPr lang="en-US" altLang="en-US" sz="2400" dirty="0" smtClean="0">
                <a:ea typeface="ＭＳ Ｐゴシック" pitchFamily="34" charset="-128"/>
              </a:rPr>
              <a:t>Understand the epidemiology of HIV</a:t>
            </a:r>
          </a:p>
          <a:p>
            <a:pPr marL="514350" indent="-514350" defTabSz="914400">
              <a:buFont typeface="Wingdings 2" pitchFamily="18" charset="2"/>
              <a:buAutoNum type="arabicPeriod"/>
            </a:pPr>
            <a:r>
              <a:rPr lang="en-US" altLang="en-US" sz="2400" dirty="0" smtClean="0">
                <a:ea typeface="ＭＳ Ｐゴシック" pitchFamily="34" charset="-128"/>
              </a:rPr>
              <a:t>Know how to diagnosis HIV in infants and children </a:t>
            </a:r>
          </a:p>
          <a:p>
            <a:pPr marL="514350" indent="-514350" defTabSz="914400">
              <a:buFont typeface="Wingdings 2" pitchFamily="18" charset="2"/>
              <a:buAutoNum type="arabicPeriod"/>
            </a:pPr>
            <a:r>
              <a:rPr lang="en-US" altLang="en-US" sz="2400" dirty="0" smtClean="0">
                <a:ea typeface="ＭＳ Ｐゴシック" pitchFamily="34" charset="-128"/>
              </a:rPr>
              <a:t>Perform WHO clinical staging for HIV-infected children </a:t>
            </a:r>
          </a:p>
          <a:p>
            <a:pPr marL="514350" indent="-514350" defTabSz="914400">
              <a:buFont typeface="Wingdings 2" pitchFamily="18" charset="2"/>
              <a:buAutoNum type="arabicPeriod"/>
            </a:pPr>
            <a:endParaRPr lang="en-US" altLang="en-US" dirty="0" smtClean="0">
              <a:ea typeface="ＭＳ Ｐゴシック" pitchFamily="34" charset="-128"/>
            </a:endParaRPr>
          </a:p>
        </p:txBody>
      </p:sp>
    </p:spTree>
    <p:extLst>
      <p:ext uri="{BB962C8B-B14F-4D97-AF65-F5344CB8AC3E}">
        <p14:creationId xmlns:p14="http://schemas.microsoft.com/office/powerpoint/2010/main" val="10131983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
        <p:nvSpPr>
          <p:cNvPr id="16388" name="Rectangle 4"/>
          <p:cNvSpPr>
            <a:spLocks noChangeArrowheads="1"/>
          </p:cNvSpPr>
          <p:nvPr/>
        </p:nvSpPr>
        <p:spPr bwMode="auto">
          <a:xfrm>
            <a:off x="1828800" y="5334000"/>
            <a:ext cx="4800600" cy="762000"/>
          </a:xfrm>
          <a:prstGeom prst="rect">
            <a:avLst/>
          </a:prstGeom>
          <a:solidFill>
            <a:srgbClr val="FFFF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591800"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191000"/>
            <a:ext cx="2514600"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096000"/>
            <a:ext cx="464820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801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0"/>
            <a:ext cx="7858125" cy="998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50397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4"/>
          </p:nvPr>
        </p:nvSpPr>
        <p:spPr/>
      </p:sp>
      <p:sp>
        <p:nvSpPr>
          <p:cNvPr id="3" name="Title 2"/>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90033947-BDB2-44BC-B95C-A87CE3683263}" type="slidenum">
              <a:rPr lang="en-US" smtClean="0">
                <a:solidFill>
                  <a:prstClr val="black">
                    <a:tint val="75000"/>
                  </a:prstClr>
                </a:solidFill>
              </a:rPr>
              <a:pPr/>
              <a:t>22</a:t>
            </a:fld>
            <a:endParaRPr lang="en-US">
              <a:solidFill>
                <a:prstClr val="black">
                  <a:tint val="75000"/>
                </a:prst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4988"/>
            <a:ext cx="9763125"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30706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686" y="0"/>
            <a:ext cx="7511143" cy="541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8243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1150"/>
            <a:ext cx="9363075"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4627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25</a:t>
            </a:fld>
            <a:endParaRPr lang="en-US">
              <a:solidFill>
                <a:prstClr val="black">
                  <a:tint val="75000"/>
                </a:prstClr>
              </a:solidFill>
            </a:endParaRPr>
          </a:p>
        </p:txBody>
      </p:sp>
      <p:sp>
        <p:nvSpPr>
          <p:cNvPr id="4" name="Text Placeholder 3"/>
          <p:cNvSpPr>
            <a:spLocks noGrp="1"/>
          </p:cNvSpPr>
          <p:nvPr>
            <p:ph type="body" sz="quarter" idx="13"/>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2550"/>
            <a:ext cx="9210675"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586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quarter" idx="13"/>
          </p:nvPr>
        </p:nvSpPr>
        <p:spPr/>
        <p:txBody>
          <a:bodyPr/>
          <a:lstStyle/>
          <a:p>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97" y="1458686"/>
            <a:ext cx="4373227" cy="3461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3124" y="1571625"/>
            <a:ext cx="3973044" cy="3235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611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27</a:t>
            </a:fld>
            <a:endParaRPr lang="en-US">
              <a:solidFill>
                <a:prstClr val="black">
                  <a:tint val="75000"/>
                </a:prstClr>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175" y="535262"/>
            <a:ext cx="6789396" cy="5821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14504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28</a:t>
            </a:fld>
            <a:endParaRPr lang="en-US">
              <a:solidFill>
                <a:prstClr val="black">
                  <a:tint val="75000"/>
                </a:prstClr>
              </a:solidFill>
            </a:endParaRPr>
          </a:p>
        </p:txBody>
      </p:sp>
      <p:sp>
        <p:nvSpPr>
          <p:cNvPr id="4" name="Text Placeholder 3"/>
          <p:cNvSpPr>
            <a:spLocks noGrp="1"/>
          </p:cNvSpPr>
          <p:nvPr>
            <p:ph type="body" sz="quarter" idx="13"/>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28" y="544286"/>
            <a:ext cx="8476185" cy="5634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65213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108" y="-152400"/>
            <a:ext cx="9341108" cy="7222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8997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UNAIDS</a:t>
            </a:r>
            <a:endParaRPr lang="en-US" dirty="0"/>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3</a:t>
            </a:fld>
            <a:endParaRPr lang="en-US">
              <a:solidFill>
                <a:prstClr val="black">
                  <a:tint val="75000"/>
                </a:prstClr>
              </a:solidFill>
            </a:endParaRPr>
          </a:p>
        </p:txBody>
      </p:sp>
      <p:sp>
        <p:nvSpPr>
          <p:cNvPr id="4" name="Text Placeholder 3"/>
          <p:cNvSpPr>
            <a:spLocks noGrp="1"/>
          </p:cNvSpPr>
          <p:nvPr>
            <p:ph type="body" sz="quarter" idx="13"/>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794" y="323848"/>
            <a:ext cx="6875206" cy="6515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90" y="1837096"/>
            <a:ext cx="3141406" cy="3863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06452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923925"/>
            <a:ext cx="8896350"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1971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31</a:t>
            </a:fld>
            <a:endParaRPr lang="en-US">
              <a:solidFill>
                <a:prstClr val="black">
                  <a:tint val="75000"/>
                </a:prstClr>
              </a:solidFill>
            </a:endParaRPr>
          </a:p>
        </p:txBody>
      </p:sp>
      <p:sp>
        <p:nvSpPr>
          <p:cNvPr id="4" name="Text Placeholder 3"/>
          <p:cNvSpPr>
            <a:spLocks noGrp="1"/>
          </p:cNvSpPr>
          <p:nvPr>
            <p:ph type="body" sz="quarter" idx="13"/>
          </p:nvPr>
        </p:nvSpPr>
        <p:spPr/>
        <p:txBody>
          <a:bodyPr/>
          <a:lstStyle/>
          <a:p>
            <a:endParaRPr lang="en-US"/>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813" y="1390650"/>
            <a:ext cx="8334375"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53530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32</a:t>
            </a:fld>
            <a:endParaRPr lang="en-US">
              <a:solidFill>
                <a:prstClr val="black">
                  <a:tint val="75000"/>
                </a:prstClr>
              </a:solidFill>
            </a:endParaRPr>
          </a:p>
        </p:txBody>
      </p:sp>
      <p:sp>
        <p:nvSpPr>
          <p:cNvPr id="4" name="Text Placeholder 3"/>
          <p:cNvSpPr>
            <a:spLocks noGrp="1"/>
          </p:cNvSpPr>
          <p:nvPr>
            <p:ph type="body" sz="quarter" idx="13"/>
          </p:nvPr>
        </p:nvSpPr>
        <p:spPr/>
        <p:txBody>
          <a:bodyPr/>
          <a:lstStyle/>
          <a:p>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421" y="294968"/>
            <a:ext cx="6340380" cy="61205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44346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Text Placeholder 3"/>
          <p:cNvSpPr>
            <a:spLocks noGrp="1"/>
          </p:cNvSpPr>
          <p:nvPr>
            <p:ph type="body" sz="quarter" idx="13"/>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48"/>
            <a:ext cx="360997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902936"/>
            <a:ext cx="3619500"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604" y="0"/>
            <a:ext cx="3495675" cy="30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5604" y="3721961"/>
            <a:ext cx="3381375" cy="307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6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34</a:t>
            </a:fld>
            <a:endParaRPr lang="en-US">
              <a:solidFill>
                <a:prstClr val="black">
                  <a:tint val="75000"/>
                </a:prstClr>
              </a:solidFill>
            </a:endParaRPr>
          </a:p>
        </p:txBody>
      </p:sp>
      <p:sp>
        <p:nvSpPr>
          <p:cNvPr id="4" name="Text Placeholder 3"/>
          <p:cNvSpPr>
            <a:spLocks noGrp="1"/>
          </p:cNvSpPr>
          <p:nvPr>
            <p:ph type="body" sz="quarter" idx="13"/>
          </p:nvPr>
        </p:nvSpPr>
        <p:spPr/>
        <p:txBody>
          <a:bodyPr/>
          <a:lstStyle/>
          <a:p>
            <a:endParaRPr lang="en-US"/>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175" y="1831248"/>
            <a:ext cx="3476625"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8446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normAutofit/>
          </a:bodyPr>
          <a:lstStyle/>
          <a:p>
            <a:r>
              <a:rPr lang="en-US" altLang="en-US" sz="3600" dirty="0" smtClean="0">
                <a:ea typeface="ＭＳ Ｐゴシック" pitchFamily="34" charset="-128"/>
              </a:rPr>
              <a:t>Graphics recap</a:t>
            </a:r>
          </a:p>
        </p:txBody>
      </p:sp>
      <p:sp>
        <p:nvSpPr>
          <p:cNvPr id="28675" name="Rectangle 4"/>
          <p:cNvSpPr>
            <a:spLocks noGrp="1" noChangeArrowheads="1"/>
          </p:cNvSpPr>
          <p:nvPr>
            <p:ph type="body" sz="quarter" idx="13"/>
          </p:nvPr>
        </p:nvSpPr>
        <p:spPr bwMode="auto">
          <a:xfrm>
            <a:off x="368710" y="1311275"/>
            <a:ext cx="8775290" cy="44545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ormAutofit lnSpcReduction="10000"/>
          </a:bodyPr>
          <a:lstStyle/>
          <a:p>
            <a:pPr marL="304800" indent="-304800" defTabSz="914400">
              <a:spcBef>
                <a:spcPct val="0"/>
              </a:spcBef>
            </a:pPr>
            <a:r>
              <a:rPr lang="en-US" altLang="en-US" sz="2800" dirty="0" smtClean="0">
                <a:ea typeface="ＭＳ Ｐゴシック" pitchFamily="34" charset="-128"/>
              </a:rPr>
              <a:t>36 million + globally</a:t>
            </a:r>
          </a:p>
          <a:p>
            <a:pPr marL="304800" indent="-304800" defTabSz="914400"/>
            <a:r>
              <a:rPr lang="en-US" altLang="en-US" sz="2800" dirty="0" smtClean="0">
                <a:ea typeface="ＭＳ Ｐゴシック" pitchFamily="34" charset="-128"/>
              </a:rPr>
              <a:t>2.5</a:t>
            </a:r>
            <a:r>
              <a:rPr lang="en-US" altLang="en-US" sz="2800" dirty="0" smtClean="0">
                <a:ea typeface="ＭＳ Ｐゴシック" pitchFamily="34" charset="-128"/>
              </a:rPr>
              <a:t> </a:t>
            </a:r>
            <a:r>
              <a:rPr lang="en-US" altLang="en-US" sz="2800" dirty="0" smtClean="0">
                <a:ea typeface="ＭＳ Ｐゴシック" pitchFamily="34" charset="-128"/>
              </a:rPr>
              <a:t>million + children</a:t>
            </a:r>
          </a:p>
          <a:p>
            <a:pPr marL="304800" indent="-304800" defTabSz="914400"/>
            <a:r>
              <a:rPr lang="en-US" altLang="en-US" sz="2800" dirty="0" smtClean="0">
                <a:ea typeface="ＭＳ Ｐゴシック" pitchFamily="34" charset="-128"/>
              </a:rPr>
              <a:t>Epidemic differs in different regions</a:t>
            </a:r>
          </a:p>
          <a:p>
            <a:pPr marL="304800" indent="-304800" defTabSz="914400"/>
            <a:r>
              <a:rPr lang="en-US" altLang="en-US" sz="2800" dirty="0" smtClean="0">
                <a:ea typeface="ＭＳ Ｐゴシック" pitchFamily="34" charset="-128"/>
              </a:rPr>
              <a:t>Some prevalence rates as high as 25%</a:t>
            </a:r>
          </a:p>
          <a:p>
            <a:pPr marL="304800" indent="-304800" defTabSz="914400"/>
            <a:r>
              <a:rPr lang="en-US" altLang="en-US" sz="2800" dirty="0" smtClean="0">
                <a:ea typeface="ＭＳ Ｐゴシック" pitchFamily="34" charset="-128"/>
              </a:rPr>
              <a:t>Females predominate in the highest burden settings</a:t>
            </a:r>
          </a:p>
          <a:p>
            <a:pPr marL="304800" indent="-304800" defTabSz="914400"/>
            <a:r>
              <a:rPr lang="en-US" altLang="en-US" sz="2800" dirty="0" smtClean="0">
                <a:ea typeface="ＭＳ Ｐゴシック" pitchFamily="34" charset="-128"/>
              </a:rPr>
              <a:t>Children and youth bear a </a:t>
            </a:r>
            <a:r>
              <a:rPr lang="en-US" altLang="en-US" sz="2800" smtClean="0">
                <a:ea typeface="ＭＳ Ｐゴシック" pitchFamily="34" charset="-128"/>
              </a:rPr>
              <a:t>significant </a:t>
            </a:r>
            <a:r>
              <a:rPr lang="en-US" altLang="en-US" sz="2800" smtClean="0">
                <a:ea typeface="ＭＳ Ｐゴシック" pitchFamily="34" charset="-128"/>
              </a:rPr>
              <a:t>burden (30% of new)</a:t>
            </a:r>
            <a:endParaRPr lang="en-US" altLang="en-US" sz="2800" dirty="0" smtClean="0">
              <a:ea typeface="ＭＳ Ｐゴシック" pitchFamily="34" charset="-128"/>
            </a:endParaRPr>
          </a:p>
          <a:p>
            <a:pPr marL="304800" indent="-304800" defTabSz="914400"/>
            <a:r>
              <a:rPr lang="en-US" altLang="en-US" sz="2800" dirty="0" smtClean="0">
                <a:ea typeface="ＭＳ Ｐゴシック" pitchFamily="34" charset="-128"/>
              </a:rPr>
              <a:t>15 million receiving ART</a:t>
            </a:r>
          </a:p>
          <a:p>
            <a:pPr marL="304800" indent="-304800" defTabSz="914400"/>
            <a:r>
              <a:rPr lang="en-US" altLang="en-US" sz="2800" dirty="0">
                <a:ea typeface="ＭＳ Ｐゴシック" pitchFamily="34" charset="-128"/>
              </a:rPr>
              <a:t>T</a:t>
            </a:r>
            <a:r>
              <a:rPr lang="en-US" altLang="en-US" sz="2800" dirty="0" smtClean="0">
                <a:ea typeface="ＭＳ Ｐゴシック" pitchFamily="34" charset="-128"/>
              </a:rPr>
              <a:t>reatment gap btw adult ART </a:t>
            </a:r>
            <a:r>
              <a:rPr lang="en-US" altLang="en-US" sz="2800" dirty="0" smtClean="0">
                <a:ea typeface="ＭＳ Ｐゴシック" pitchFamily="34" charset="-128"/>
              </a:rPr>
              <a:t>(41%) and children (32%)</a:t>
            </a:r>
          </a:p>
          <a:p>
            <a:pPr marL="304800" indent="-304800" defTabSz="914400"/>
            <a:r>
              <a:rPr lang="en-US" altLang="en-US" sz="2800" dirty="0" smtClean="0">
                <a:ea typeface="ＭＳ Ｐゴシック" pitchFamily="34" charset="-128"/>
              </a:rPr>
              <a:t>90 diagnosed </a:t>
            </a:r>
            <a:r>
              <a:rPr lang="en-US" altLang="en-US" sz="2800" dirty="0" smtClean="0">
                <a:ea typeface="ＭＳ Ｐゴシック" pitchFamily="34" charset="-128"/>
              </a:rPr>
              <a:t>– </a:t>
            </a:r>
            <a:r>
              <a:rPr lang="en-US" altLang="en-US" sz="2800" dirty="0" smtClean="0">
                <a:ea typeface="ＭＳ Ｐゴシック" pitchFamily="34" charset="-128"/>
              </a:rPr>
              <a:t>90 treated </a:t>
            </a:r>
            <a:r>
              <a:rPr lang="en-US" altLang="en-US" sz="2800" dirty="0" smtClean="0">
                <a:ea typeface="ＭＳ Ｐゴシック" pitchFamily="34" charset="-128"/>
              </a:rPr>
              <a:t>– 90 </a:t>
            </a:r>
            <a:r>
              <a:rPr lang="en-US" altLang="en-US" sz="2800" dirty="0" smtClean="0">
                <a:ea typeface="ＭＳ Ｐゴシック" pitchFamily="34" charset="-128"/>
              </a:rPr>
              <a:t>suppressed</a:t>
            </a:r>
            <a:endParaRPr lang="en-US" altLang="en-US" sz="2800" dirty="0" smtClean="0">
              <a:ea typeface="ＭＳ Ｐゴシック" pitchFamily="34" charset="-128"/>
            </a:endParaRPr>
          </a:p>
        </p:txBody>
      </p:sp>
    </p:spTree>
    <p:extLst>
      <p:ext uri="{BB962C8B-B14F-4D97-AF65-F5344CB8AC3E}">
        <p14:creationId xmlns:p14="http://schemas.microsoft.com/office/powerpoint/2010/main" val="32706895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98020" y="296593"/>
            <a:ext cx="8229600" cy="669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GB" altLang="en-US" sz="3600" b="1" dirty="0" smtClean="0">
                <a:ea typeface="ＭＳ Ｐゴシック" pitchFamily="34" charset="-128"/>
              </a:rPr>
              <a:t>HIV -2 Infection</a:t>
            </a:r>
            <a:r>
              <a:rPr lang="en-GB" altLang="en-US" sz="3600" dirty="0" smtClean="0">
                <a:ea typeface="ＭＳ Ｐゴシック" pitchFamily="34" charset="-128"/>
              </a:rPr>
              <a:t> </a:t>
            </a:r>
            <a:endParaRPr lang="en-US" altLang="en-US" sz="3600" dirty="0" smtClean="0">
              <a:ea typeface="ＭＳ Ｐゴシック" pitchFamily="34" charset="-128"/>
            </a:endParaRPr>
          </a:p>
        </p:txBody>
      </p:sp>
      <p:sp>
        <p:nvSpPr>
          <p:cNvPr id="29699" name="Rectangle 3"/>
          <p:cNvSpPr>
            <a:spLocks noGrp="1" noChangeArrowheads="1"/>
          </p:cNvSpPr>
          <p:nvPr>
            <p:ph type="body" sz="quarter" idx="13"/>
          </p:nvPr>
        </p:nvSpPr>
        <p:spPr bwMode="auto">
          <a:xfrm>
            <a:off x="532946" y="1245961"/>
            <a:ext cx="8223307" cy="53290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a:lnSpc>
                <a:spcPct val="90000"/>
              </a:lnSpc>
            </a:pPr>
            <a:r>
              <a:rPr lang="en-US" altLang="en-US" sz="2200" dirty="0" smtClean="0">
                <a:ea typeface="ＭＳ Ｐゴシック" pitchFamily="34" charset="-128"/>
              </a:rPr>
              <a:t>Clinical features</a:t>
            </a:r>
          </a:p>
          <a:p>
            <a:pPr lvl="2">
              <a:lnSpc>
                <a:spcPct val="90000"/>
              </a:lnSpc>
            </a:pPr>
            <a:r>
              <a:rPr lang="en-US" altLang="en-US" sz="2200" dirty="0" smtClean="0">
                <a:latin typeface="Corbel" panose="020B0503020204020204" pitchFamily="34" charset="0"/>
                <a:ea typeface="ＭＳ Ｐゴシック" pitchFamily="34" charset="-128"/>
              </a:rPr>
              <a:t>spectrum of illnesses similar to HIV-1</a:t>
            </a:r>
          </a:p>
          <a:p>
            <a:pPr lvl="2">
              <a:lnSpc>
                <a:spcPct val="90000"/>
              </a:lnSpc>
            </a:pPr>
            <a:r>
              <a:rPr lang="en-US" altLang="en-US" sz="2200" dirty="0" smtClean="0">
                <a:latin typeface="Corbel" panose="020B0503020204020204" pitchFamily="34" charset="0"/>
                <a:ea typeface="ＭＳ Ｐゴシック" pitchFamily="34" charset="-128"/>
              </a:rPr>
              <a:t>slower rate of progression (time to AIDS 20-30 years)</a:t>
            </a:r>
          </a:p>
          <a:p>
            <a:pPr lvl="2">
              <a:lnSpc>
                <a:spcPct val="90000"/>
              </a:lnSpc>
            </a:pPr>
            <a:r>
              <a:rPr lang="en-US" altLang="en-US" sz="2200" dirty="0" smtClean="0">
                <a:latin typeface="Corbel" panose="020B0503020204020204" pitchFamily="34" charset="0"/>
                <a:ea typeface="ＭＳ Ｐゴシック" pitchFamily="34" charset="-128"/>
              </a:rPr>
              <a:t>lower viral loads</a:t>
            </a:r>
          </a:p>
          <a:p>
            <a:pPr lvl="2">
              <a:lnSpc>
                <a:spcPct val="90000"/>
              </a:lnSpc>
            </a:pPr>
            <a:r>
              <a:rPr lang="en-US" altLang="en-US" sz="2200" dirty="0" smtClean="0">
                <a:latin typeface="Corbel" panose="020B0503020204020204" pitchFamily="34" charset="0"/>
                <a:ea typeface="ＭＳ Ｐゴシック" pitchFamily="34" charset="-128"/>
              </a:rPr>
              <a:t>lower rate of diversity</a:t>
            </a:r>
          </a:p>
          <a:p>
            <a:pPr lvl="2">
              <a:lnSpc>
                <a:spcPct val="90000"/>
              </a:lnSpc>
            </a:pPr>
            <a:r>
              <a:rPr lang="en-US" altLang="en-US" sz="2200" dirty="0" smtClean="0">
                <a:latin typeface="Corbel" panose="020B0503020204020204" pitchFamily="34" charset="0"/>
                <a:ea typeface="ＭＳ Ｐゴシック" pitchFamily="34" charset="-128"/>
              </a:rPr>
              <a:t>slower CD4 decline </a:t>
            </a:r>
          </a:p>
          <a:p>
            <a:pPr lvl="2">
              <a:lnSpc>
                <a:spcPct val="90000"/>
              </a:lnSpc>
            </a:pPr>
            <a:r>
              <a:rPr lang="en-US" altLang="en-US" sz="2200" dirty="0" smtClean="0">
                <a:latin typeface="Corbel" panose="020B0503020204020204" pitchFamily="34" charset="0"/>
                <a:ea typeface="ＭＳ Ｐゴシック" pitchFamily="34" charset="-128"/>
              </a:rPr>
              <a:t>lower level of immune activation</a:t>
            </a:r>
          </a:p>
          <a:p>
            <a:pPr lvl="2">
              <a:lnSpc>
                <a:spcPct val="90000"/>
              </a:lnSpc>
              <a:buFont typeface="Wingdings 2" pitchFamily="18" charset="2"/>
              <a:buNone/>
            </a:pPr>
            <a:endParaRPr lang="en-US" altLang="en-US" sz="2200" dirty="0" smtClean="0">
              <a:latin typeface="Corbel" panose="020B0503020204020204" pitchFamily="34" charset="0"/>
              <a:ea typeface="ＭＳ Ｐゴシック" pitchFamily="34" charset="-128"/>
            </a:endParaRPr>
          </a:p>
          <a:p>
            <a:pPr>
              <a:lnSpc>
                <a:spcPct val="90000"/>
              </a:lnSpc>
            </a:pPr>
            <a:r>
              <a:rPr lang="en-US" altLang="en-US" sz="2200" dirty="0" smtClean="0">
                <a:ea typeface="ＭＳ Ｐゴシック" pitchFamily="34" charset="-128"/>
              </a:rPr>
              <a:t>Diagnostics</a:t>
            </a:r>
          </a:p>
          <a:p>
            <a:pPr lvl="2">
              <a:lnSpc>
                <a:spcPct val="90000"/>
              </a:lnSpc>
            </a:pPr>
            <a:r>
              <a:rPr lang="en-US" altLang="en-US" sz="2200" dirty="0" smtClean="0">
                <a:latin typeface="Corbel" panose="020B0503020204020204" pitchFamily="34" charset="0"/>
                <a:ea typeface="ＭＳ Ｐゴシック" pitchFamily="34" charset="-128"/>
              </a:rPr>
              <a:t>commercial assays combine HIV-1 and HIV-2 antigens</a:t>
            </a:r>
          </a:p>
          <a:p>
            <a:pPr lvl="2">
              <a:lnSpc>
                <a:spcPct val="90000"/>
              </a:lnSpc>
            </a:pPr>
            <a:r>
              <a:rPr lang="en-US" altLang="en-US" sz="2200" dirty="0" smtClean="0">
                <a:latin typeface="Corbel" panose="020B0503020204020204" pitchFamily="34" charset="0"/>
                <a:ea typeface="ＭＳ Ｐゴシック" pitchFamily="34" charset="-128"/>
              </a:rPr>
              <a:t>Specific assays exist for HIV-2 Western Blot and viral load</a:t>
            </a:r>
          </a:p>
          <a:p>
            <a:pPr lvl="2">
              <a:lnSpc>
                <a:spcPct val="90000"/>
              </a:lnSpc>
            </a:pPr>
            <a:endParaRPr lang="en-US" altLang="en-US" sz="2200" dirty="0">
              <a:latin typeface="Corbel" panose="020B0503020204020204" pitchFamily="34" charset="0"/>
              <a:ea typeface="ＭＳ Ｐゴシック" pitchFamily="34" charset="-128"/>
            </a:endParaRPr>
          </a:p>
          <a:p>
            <a:pPr>
              <a:lnSpc>
                <a:spcPct val="90000"/>
              </a:lnSpc>
            </a:pPr>
            <a:r>
              <a:rPr lang="en-US" altLang="en-US" sz="2200" dirty="0" smtClean="0">
                <a:ea typeface="ＭＳ Ｐゴシック" pitchFamily="34" charset="-128"/>
              </a:rPr>
              <a:t>Location</a:t>
            </a:r>
          </a:p>
          <a:p>
            <a:pPr lvl="2">
              <a:lnSpc>
                <a:spcPct val="90000"/>
              </a:lnSpc>
            </a:pPr>
            <a:r>
              <a:rPr lang="en-US" altLang="en-US" sz="2200" dirty="0" smtClean="0">
                <a:latin typeface="Corbel" panose="020B0503020204020204" pitchFamily="34" charset="0"/>
                <a:ea typeface="ＭＳ Ｐゴシック" pitchFamily="34" charset="-128"/>
              </a:rPr>
              <a:t>Western Africa:  </a:t>
            </a:r>
            <a:r>
              <a:rPr lang="en-GB" altLang="en-US" sz="2200" dirty="0" err="1" smtClean="0">
                <a:latin typeface="Corbel" panose="020B0503020204020204" pitchFamily="34" charset="0"/>
                <a:ea typeface="ＭＳ Ｐゴシック" pitchFamily="34" charset="-128"/>
              </a:rPr>
              <a:t>Guineau</a:t>
            </a:r>
            <a:r>
              <a:rPr lang="en-GB" altLang="en-US" sz="2200" dirty="0" smtClean="0">
                <a:latin typeface="Corbel" panose="020B0503020204020204" pitchFamily="34" charset="0"/>
                <a:ea typeface="ＭＳ Ｐゴシック" pitchFamily="34" charset="-128"/>
              </a:rPr>
              <a:t> </a:t>
            </a:r>
            <a:r>
              <a:rPr lang="en-GB" altLang="en-US" sz="2200" dirty="0" err="1">
                <a:latin typeface="Corbel" panose="020B0503020204020204" pitchFamily="34" charset="0"/>
                <a:ea typeface="ＭＳ Ｐゴシック" pitchFamily="34" charset="-128"/>
              </a:rPr>
              <a:t>bissau</a:t>
            </a:r>
            <a:r>
              <a:rPr lang="en-GB" altLang="en-US" sz="2200" dirty="0">
                <a:latin typeface="Corbel" panose="020B0503020204020204" pitchFamily="34" charset="0"/>
                <a:ea typeface="ＭＳ Ｐゴシック" pitchFamily="34" charset="-128"/>
              </a:rPr>
              <a:t>, Liberia, Sierra Leone, </a:t>
            </a:r>
            <a:r>
              <a:rPr lang="en-GB" altLang="en-US" sz="2200" dirty="0" smtClean="0">
                <a:latin typeface="Corbel" panose="020B0503020204020204" pitchFamily="34" charset="0"/>
                <a:ea typeface="ＭＳ Ｐゴシック" pitchFamily="34" charset="-128"/>
              </a:rPr>
              <a:t>Angola</a:t>
            </a:r>
            <a:r>
              <a:rPr lang="en-GB" altLang="en-US" sz="2200" dirty="0">
                <a:latin typeface="Corbel" panose="020B0503020204020204" pitchFamily="34" charset="0"/>
                <a:ea typeface="ＭＳ Ｐゴシック" pitchFamily="34" charset="-128"/>
              </a:rPr>
              <a:t>, Mozambique, Brazil, India</a:t>
            </a:r>
          </a:p>
          <a:p>
            <a:pPr marL="914400" lvl="2" indent="0">
              <a:lnSpc>
                <a:spcPct val="90000"/>
              </a:lnSpc>
              <a:buNone/>
            </a:pPr>
            <a:endParaRPr lang="en-US" altLang="en-US" sz="2000" dirty="0" smtClean="0">
              <a:latin typeface="Corbel" panose="020B0503020204020204" pitchFamily="34" charset="0"/>
              <a:ea typeface="ＭＳ Ｐゴシック" pitchFamily="34" charset="-128"/>
            </a:endParaRPr>
          </a:p>
        </p:txBody>
      </p:sp>
    </p:spTree>
    <p:extLst>
      <p:ext uri="{BB962C8B-B14F-4D97-AF65-F5344CB8AC3E}">
        <p14:creationId xmlns:p14="http://schemas.microsoft.com/office/powerpoint/2010/main" val="330910244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prstGeom prst="rect">
            <a:avLst/>
          </a:prstGeom>
          <a:solidFill>
            <a:srgbClr val="FFFFFF"/>
          </a:solidFill>
          <a:ln>
            <a:noFill/>
            <a:miter lim="800000"/>
            <a:headEnd/>
            <a:tailEnd/>
          </a:ln>
        </p:spPr>
        <p:txBody>
          <a:bodyPr anchor="ctr">
            <a:normAutofit/>
          </a:bodyPr>
          <a:lstStyle/>
          <a:p>
            <a:pPr algn="l"/>
            <a:r>
              <a:rPr lang="en-US" altLang="en-US" sz="3600" dirty="0" smtClean="0">
                <a:solidFill>
                  <a:srgbClr val="CC0000"/>
                </a:solidFill>
                <a:ea typeface="ＭＳ Ｐゴシック" pitchFamily="34" charset="-128"/>
              </a:rPr>
              <a:t>Lesotho</a:t>
            </a:r>
          </a:p>
        </p:txBody>
      </p:sp>
      <p:pic>
        <p:nvPicPr>
          <p:cNvPr id="31747" name="Picture 4" descr="south_africa_map"/>
          <p:cNvPicPr>
            <a:picLocks noChangeAspect="1" noChangeArrowheads="1"/>
          </p:cNvPicPr>
          <p:nvPr/>
        </p:nvPicPr>
        <p:blipFill>
          <a:blip r:embed="rId3">
            <a:extLst>
              <a:ext uri="{28A0092B-C50C-407E-A947-70E740481C1C}">
                <a14:useLocalDpi xmlns:a14="http://schemas.microsoft.com/office/drawing/2010/main" val="0"/>
              </a:ext>
            </a:extLst>
          </a:blip>
          <a:srcRect l="13454" t="29248" r="6726"/>
          <a:stretch>
            <a:fillRect/>
          </a:stretch>
        </p:blipFill>
        <p:spPr bwMode="auto">
          <a:xfrm>
            <a:off x="6659563" y="0"/>
            <a:ext cx="2484437"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5"/>
          <p:cNvSpPr txBox="1">
            <a:spLocks noChangeArrowheads="1"/>
          </p:cNvSpPr>
          <p:nvPr/>
        </p:nvSpPr>
        <p:spPr bwMode="auto">
          <a:xfrm>
            <a:off x="381000" y="1600199"/>
            <a:ext cx="8763000"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spcBef>
                <a:spcPct val="50000"/>
              </a:spcBef>
            </a:pPr>
            <a:r>
              <a:rPr lang="en-US" altLang="en-US" sz="2200" dirty="0">
                <a:latin typeface="Corbel" panose="020B0503020204020204" pitchFamily="34" charset="0"/>
              </a:rPr>
              <a:t>Size:  12,000 </a:t>
            </a:r>
            <a:r>
              <a:rPr lang="en-US" altLang="en-US" sz="2200" dirty="0" err="1">
                <a:latin typeface="Corbel" panose="020B0503020204020204" pitchFamily="34" charset="0"/>
              </a:rPr>
              <a:t>sq</a:t>
            </a:r>
            <a:r>
              <a:rPr lang="en-US" altLang="en-US" sz="2200" dirty="0">
                <a:latin typeface="Corbel" panose="020B0503020204020204" pitchFamily="34" charset="0"/>
              </a:rPr>
              <a:t> miles (Maryland + Delaware)</a:t>
            </a:r>
          </a:p>
          <a:p>
            <a:pPr defTabSz="914400" eaLnBrk="1" hangingPunct="1">
              <a:spcBef>
                <a:spcPct val="50000"/>
              </a:spcBef>
            </a:pPr>
            <a:r>
              <a:rPr lang="en-US" altLang="en-US" sz="2200" dirty="0">
                <a:latin typeface="Corbel" panose="020B0503020204020204" pitchFamily="34" charset="0"/>
              </a:rPr>
              <a:t>Population:  1.8 million</a:t>
            </a:r>
          </a:p>
          <a:p>
            <a:pPr defTabSz="914400" eaLnBrk="1" hangingPunct="1">
              <a:spcBef>
                <a:spcPct val="50000"/>
              </a:spcBef>
            </a:pPr>
            <a:r>
              <a:rPr lang="en-US" altLang="en-US" sz="2200" dirty="0">
                <a:latin typeface="Corbel" panose="020B0503020204020204" pitchFamily="34" charset="0"/>
              </a:rPr>
              <a:t>Infant mortality:  53.4 / 1000 live births (2012 est.)</a:t>
            </a:r>
          </a:p>
          <a:p>
            <a:pPr defTabSz="914400" eaLnBrk="1" hangingPunct="1">
              <a:spcBef>
                <a:spcPct val="50000"/>
              </a:spcBef>
            </a:pPr>
            <a:r>
              <a:rPr lang="en-US" altLang="en-US" sz="2200" dirty="0">
                <a:latin typeface="Corbel" panose="020B0503020204020204" pitchFamily="34" charset="0"/>
              </a:rPr>
              <a:t>GNI per capita:  </a:t>
            </a:r>
            <a:r>
              <a:rPr lang="en-US" altLang="en-US" sz="2200" dirty="0" smtClean="0">
                <a:latin typeface="Corbel" panose="020B0503020204020204" pitchFamily="34" charset="0"/>
              </a:rPr>
              <a:t>1,340 </a:t>
            </a:r>
            <a:r>
              <a:rPr lang="en-US" altLang="en-US" sz="2200" dirty="0">
                <a:latin typeface="Corbel" panose="020B0503020204020204" pitchFamily="34" charset="0"/>
              </a:rPr>
              <a:t>USD / year</a:t>
            </a:r>
          </a:p>
          <a:p>
            <a:pPr defTabSz="914400" eaLnBrk="1" hangingPunct="1">
              <a:spcBef>
                <a:spcPct val="50000"/>
              </a:spcBef>
            </a:pPr>
            <a:r>
              <a:rPr lang="en-US" altLang="en-US" sz="2200" dirty="0">
                <a:latin typeface="Corbel" panose="020B0503020204020204" pitchFamily="34" charset="0"/>
              </a:rPr>
              <a:t>Health expenditure per person:  184 USD / year</a:t>
            </a:r>
          </a:p>
          <a:p>
            <a:pPr defTabSz="914400" eaLnBrk="1" hangingPunct="1">
              <a:spcBef>
                <a:spcPct val="50000"/>
              </a:spcBef>
            </a:pPr>
            <a:r>
              <a:rPr lang="en-US" altLang="en-US" sz="2200" dirty="0">
                <a:latin typeface="Corbel" panose="020B0503020204020204" pitchFamily="34" charset="0"/>
              </a:rPr>
              <a:t>Adult HIV Prevalence:  23%</a:t>
            </a:r>
          </a:p>
          <a:p>
            <a:pPr defTabSz="914400" eaLnBrk="1" hangingPunct="1">
              <a:spcBef>
                <a:spcPct val="50000"/>
              </a:spcBef>
            </a:pPr>
            <a:r>
              <a:rPr lang="en-US" altLang="en-US" sz="2200" dirty="0">
                <a:latin typeface="Corbel" panose="020B0503020204020204" pitchFamily="34" charset="0"/>
              </a:rPr>
              <a:t>Prevalence in pregnant women:  27.7%</a:t>
            </a:r>
          </a:p>
          <a:p>
            <a:pPr defTabSz="914400" eaLnBrk="1" hangingPunct="1">
              <a:spcBef>
                <a:spcPct val="50000"/>
              </a:spcBef>
            </a:pPr>
            <a:r>
              <a:rPr lang="en-US" altLang="en-US" sz="2200" dirty="0">
                <a:latin typeface="Corbel" panose="020B0503020204020204" pitchFamily="34" charset="0"/>
              </a:rPr>
              <a:t>TB/HIV co-infection rate:  ~80% TB patients are HIV infected </a:t>
            </a:r>
          </a:p>
          <a:p>
            <a:pPr defTabSz="914400" eaLnBrk="1" hangingPunct="1">
              <a:spcBef>
                <a:spcPct val="50000"/>
              </a:spcBef>
            </a:pPr>
            <a:r>
              <a:rPr lang="en-US" altLang="en-US" sz="2200" dirty="0">
                <a:latin typeface="Corbel" panose="020B0503020204020204" pitchFamily="34" charset="0"/>
              </a:rPr>
              <a:t># HIV infected children: 37,000 (est.)</a:t>
            </a:r>
          </a:p>
          <a:p>
            <a:pPr defTabSz="914400" eaLnBrk="1" hangingPunct="1">
              <a:spcBef>
                <a:spcPct val="50000"/>
              </a:spcBef>
            </a:pPr>
            <a:endParaRPr lang="en-US" altLang="en-US" dirty="0"/>
          </a:p>
          <a:p>
            <a:pPr defTabSz="914400" eaLnBrk="1" hangingPunct="1">
              <a:spcBef>
                <a:spcPct val="50000"/>
              </a:spcBef>
            </a:pPr>
            <a:endParaRPr lang="en-US" altLang="en-US" dirty="0"/>
          </a:p>
        </p:txBody>
      </p:sp>
    </p:spTree>
    <p:extLst>
      <p:ext uri="{BB962C8B-B14F-4D97-AF65-F5344CB8AC3E}">
        <p14:creationId xmlns:p14="http://schemas.microsoft.com/office/powerpoint/2010/main" val="3277182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2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25">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2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IPAI_LESOTHO_COE_NIGH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0"/>
            <a:ext cx="10287000"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625746848"/>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3482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4118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1382889" y="5529264"/>
            <a:ext cx="659412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n-US" altLang="en-US" sz="2000" b="1">
                <a:ea typeface="MS PGothic" pitchFamily="34" charset="-128"/>
                <a:cs typeface="Arial Bold" charset="0"/>
              </a:rPr>
              <a:t>Total: 36.9 million</a:t>
            </a:r>
            <a:r>
              <a:rPr lang="en-US" altLang="en-US" sz="2000">
                <a:ea typeface="MS PGothic" pitchFamily="34" charset="-128"/>
                <a:cs typeface="Arial Bold" charset="0"/>
              </a:rPr>
              <a:t> </a:t>
            </a:r>
            <a:r>
              <a:rPr lang="en-US" altLang="en-US">
                <a:solidFill>
                  <a:srgbClr val="4D4D4D"/>
                </a:solidFill>
                <a:ea typeface="MS PGothic" pitchFamily="34" charset="-128"/>
                <a:cs typeface="Arial Bold" charset="0"/>
              </a:rPr>
              <a:t>[34.3 million – 41.4 million]</a:t>
            </a:r>
            <a:endParaRPr lang="en-US" altLang="en-US" sz="2000">
              <a:solidFill>
                <a:srgbClr val="7F7F7F"/>
              </a:solidFill>
              <a:ea typeface="MS PGothic" pitchFamily="34" charset="-128"/>
              <a:cs typeface="Arial Bold" charset="0"/>
            </a:endParaRPr>
          </a:p>
        </p:txBody>
      </p:sp>
      <p:sp>
        <p:nvSpPr>
          <p:cNvPr id="8195" name="Freeform 3"/>
          <p:cNvSpPr>
            <a:spLocks/>
          </p:cNvSpPr>
          <p:nvPr/>
        </p:nvSpPr>
        <p:spPr bwMode="auto">
          <a:xfrm>
            <a:off x="987778" y="1736725"/>
            <a:ext cx="6969478" cy="3587750"/>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close/>
              </a:path>
            </a:pathLst>
          </a:custGeom>
          <a:solidFill>
            <a:srgbClr val="C7EAF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6" name="Freeform 4"/>
          <p:cNvSpPr>
            <a:spLocks/>
          </p:cNvSpPr>
          <p:nvPr/>
        </p:nvSpPr>
        <p:spPr bwMode="auto">
          <a:xfrm>
            <a:off x="987778" y="1736725"/>
            <a:ext cx="6969478" cy="3587750"/>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197" name="Freeform 5"/>
          <p:cNvSpPr>
            <a:spLocks noEditPoints="1"/>
          </p:cNvSpPr>
          <p:nvPr/>
        </p:nvSpPr>
        <p:spPr bwMode="auto">
          <a:xfrm>
            <a:off x="2532945" y="1871664"/>
            <a:ext cx="4913489" cy="3455987"/>
          </a:xfrm>
          <a:custGeom>
            <a:avLst/>
            <a:gdLst>
              <a:gd name="T0" fmla="*/ 2147483647 w 3482"/>
              <a:gd name="T1" fmla="*/ 2147483647 h 2177"/>
              <a:gd name="T2" fmla="*/ 2147483647 w 3482"/>
              <a:gd name="T3" fmla="*/ 2147483647 h 2177"/>
              <a:gd name="T4" fmla="*/ 2147483647 w 3482"/>
              <a:gd name="T5" fmla="*/ 2147483647 h 2177"/>
              <a:gd name="T6" fmla="*/ 2147483647 w 3482"/>
              <a:gd name="T7" fmla="*/ 2147483647 h 2177"/>
              <a:gd name="T8" fmla="*/ 2147483647 w 3482"/>
              <a:gd name="T9" fmla="*/ 2147483647 h 2177"/>
              <a:gd name="T10" fmla="*/ 2147483647 w 3482"/>
              <a:gd name="T11" fmla="*/ 2147483647 h 2177"/>
              <a:gd name="T12" fmla="*/ 2147483647 w 3482"/>
              <a:gd name="T13" fmla="*/ 2147483647 h 2177"/>
              <a:gd name="T14" fmla="*/ 2147483647 w 3482"/>
              <a:gd name="T15" fmla="*/ 2147483647 h 2177"/>
              <a:gd name="T16" fmla="*/ 2147483647 w 3482"/>
              <a:gd name="T17" fmla="*/ 2147483647 h 2177"/>
              <a:gd name="T18" fmla="*/ 2147483647 w 3482"/>
              <a:gd name="T19" fmla="*/ 2147483647 h 2177"/>
              <a:gd name="T20" fmla="*/ 2147483647 w 3482"/>
              <a:gd name="T21" fmla="*/ 2147483647 h 2177"/>
              <a:gd name="T22" fmla="*/ 2147483647 w 3482"/>
              <a:gd name="T23" fmla="*/ 2147483647 h 2177"/>
              <a:gd name="T24" fmla="*/ 2147483647 w 3482"/>
              <a:gd name="T25" fmla="*/ 2147483647 h 2177"/>
              <a:gd name="T26" fmla="*/ 2147483647 w 3482"/>
              <a:gd name="T27" fmla="*/ 2147483647 h 2177"/>
              <a:gd name="T28" fmla="*/ 2147483647 w 3482"/>
              <a:gd name="T29" fmla="*/ 2147483647 h 2177"/>
              <a:gd name="T30" fmla="*/ 2147483647 w 3482"/>
              <a:gd name="T31" fmla="*/ 2147483647 h 2177"/>
              <a:gd name="T32" fmla="*/ 2147483647 w 3482"/>
              <a:gd name="T33" fmla="*/ 2147483647 h 2177"/>
              <a:gd name="T34" fmla="*/ 2147483647 w 3482"/>
              <a:gd name="T35" fmla="*/ 2147483647 h 2177"/>
              <a:gd name="T36" fmla="*/ 2147483647 w 3482"/>
              <a:gd name="T37" fmla="*/ 2147483647 h 2177"/>
              <a:gd name="T38" fmla="*/ 2147483647 w 3482"/>
              <a:gd name="T39" fmla="*/ 2147483647 h 2177"/>
              <a:gd name="T40" fmla="*/ 2147483647 w 3482"/>
              <a:gd name="T41" fmla="*/ 2147483647 h 2177"/>
              <a:gd name="T42" fmla="*/ 2147483647 w 3482"/>
              <a:gd name="T43" fmla="*/ 2147483647 h 2177"/>
              <a:gd name="T44" fmla="*/ 2147483647 w 3482"/>
              <a:gd name="T45" fmla="*/ 2147483647 h 2177"/>
              <a:gd name="T46" fmla="*/ 2147483647 w 3482"/>
              <a:gd name="T47" fmla="*/ 2147483647 h 2177"/>
              <a:gd name="T48" fmla="*/ 2147483647 w 3482"/>
              <a:gd name="T49" fmla="*/ 2147483647 h 2177"/>
              <a:gd name="T50" fmla="*/ 2147483647 w 3482"/>
              <a:gd name="T51" fmla="*/ 2147483647 h 2177"/>
              <a:gd name="T52" fmla="*/ 2147483647 w 3482"/>
              <a:gd name="T53" fmla="*/ 2147483647 h 2177"/>
              <a:gd name="T54" fmla="*/ 2147483647 w 3482"/>
              <a:gd name="T55" fmla="*/ 2147483647 h 2177"/>
              <a:gd name="T56" fmla="*/ 2147483647 w 3482"/>
              <a:gd name="T57" fmla="*/ 2147483647 h 2177"/>
              <a:gd name="T58" fmla="*/ 2147483647 w 3482"/>
              <a:gd name="T59" fmla="*/ 2147483647 h 2177"/>
              <a:gd name="T60" fmla="*/ 2147483647 w 3482"/>
              <a:gd name="T61" fmla="*/ 2147483647 h 2177"/>
              <a:gd name="T62" fmla="*/ 2147483647 w 3482"/>
              <a:gd name="T63" fmla="*/ 2147483647 h 2177"/>
              <a:gd name="T64" fmla="*/ 2147483647 w 3482"/>
              <a:gd name="T65" fmla="*/ 2147483647 h 2177"/>
              <a:gd name="T66" fmla="*/ 2147483647 w 3482"/>
              <a:gd name="T67" fmla="*/ 2147483647 h 2177"/>
              <a:gd name="T68" fmla="*/ 2147483647 w 3482"/>
              <a:gd name="T69" fmla="*/ 2147483647 h 2177"/>
              <a:gd name="T70" fmla="*/ 2147483647 w 3482"/>
              <a:gd name="T71" fmla="*/ 2147483647 h 2177"/>
              <a:gd name="T72" fmla="*/ 2147483647 w 3482"/>
              <a:gd name="T73" fmla="*/ 2147483647 h 2177"/>
              <a:gd name="T74" fmla="*/ 2147483647 w 3482"/>
              <a:gd name="T75" fmla="*/ 2147483647 h 2177"/>
              <a:gd name="T76" fmla="*/ 2147483647 w 3482"/>
              <a:gd name="T77" fmla="*/ 2147483647 h 2177"/>
              <a:gd name="T78" fmla="*/ 2147483647 w 3482"/>
              <a:gd name="T79" fmla="*/ 2147483647 h 2177"/>
              <a:gd name="T80" fmla="*/ 2147483647 w 3482"/>
              <a:gd name="T81" fmla="*/ 2147483647 h 2177"/>
              <a:gd name="T82" fmla="*/ 2147483647 w 3482"/>
              <a:gd name="T83" fmla="*/ 2147483647 h 2177"/>
              <a:gd name="T84" fmla="*/ 2147483647 w 3482"/>
              <a:gd name="T85" fmla="*/ 2147483647 h 2177"/>
              <a:gd name="T86" fmla="*/ 2147483647 w 3482"/>
              <a:gd name="T87" fmla="*/ 2147483647 h 2177"/>
              <a:gd name="T88" fmla="*/ 2147483647 w 3482"/>
              <a:gd name="T89" fmla="*/ 2147483647 h 2177"/>
              <a:gd name="T90" fmla="*/ 2147483647 w 3482"/>
              <a:gd name="T91" fmla="*/ 2147483647 h 2177"/>
              <a:gd name="T92" fmla="*/ 2147483647 w 3482"/>
              <a:gd name="T93" fmla="*/ 2147483647 h 2177"/>
              <a:gd name="T94" fmla="*/ 2147483647 w 3482"/>
              <a:gd name="T95" fmla="*/ 2147483647 h 2177"/>
              <a:gd name="T96" fmla="*/ 2147483647 w 3482"/>
              <a:gd name="T97" fmla="*/ 2147483647 h 2177"/>
              <a:gd name="T98" fmla="*/ 2147483647 w 3482"/>
              <a:gd name="T99" fmla="*/ 2147483647 h 2177"/>
              <a:gd name="T100" fmla="*/ 2147483647 w 3482"/>
              <a:gd name="T101" fmla="*/ 2147483647 h 2177"/>
              <a:gd name="T102" fmla="*/ 2147483647 w 3482"/>
              <a:gd name="T103" fmla="*/ 2147483647 h 2177"/>
              <a:gd name="T104" fmla="*/ 2147483647 w 3482"/>
              <a:gd name="T105" fmla="*/ 2147483647 h 2177"/>
              <a:gd name="T106" fmla="*/ 2147483647 w 3482"/>
              <a:gd name="T107" fmla="*/ 2147483647 h 2177"/>
              <a:gd name="T108" fmla="*/ 2147483647 w 3482"/>
              <a:gd name="T109" fmla="*/ 2147483647 h 2177"/>
              <a:gd name="T110" fmla="*/ 2147483647 w 3482"/>
              <a:gd name="T111" fmla="*/ 2147483647 h 2177"/>
              <a:gd name="T112" fmla="*/ 2147483647 w 3482"/>
              <a:gd name="T113" fmla="*/ 2147483647 h 2177"/>
              <a:gd name="T114" fmla="*/ 2147483647 w 3482"/>
              <a:gd name="T115" fmla="*/ 2147483647 h 2177"/>
              <a:gd name="T116" fmla="*/ 2147483647 w 3482"/>
              <a:gd name="T117" fmla="*/ 2147483647 h 2177"/>
              <a:gd name="T118" fmla="*/ 2147483647 w 3482"/>
              <a:gd name="T119" fmla="*/ 2147483647 h 2177"/>
              <a:gd name="T120" fmla="*/ 2147483647 w 3482"/>
              <a:gd name="T121" fmla="*/ 2147483647 h 2177"/>
              <a:gd name="T122" fmla="*/ 2147483647 w 3482"/>
              <a:gd name="T123" fmla="*/ 2147483647 h 2177"/>
              <a:gd name="T124" fmla="*/ 2147483647 w 3482"/>
              <a:gd name="T125" fmla="*/ 2147483647 h 2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82"/>
              <a:gd name="T190" fmla="*/ 0 h 2177"/>
              <a:gd name="T191" fmla="*/ 3482 w 3482"/>
              <a:gd name="T192" fmla="*/ 2177 h 2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82" h="2177">
                <a:moveTo>
                  <a:pt x="2645" y="2108"/>
                </a:moveTo>
                <a:lnTo>
                  <a:pt x="2635" y="2106"/>
                </a:lnTo>
                <a:lnTo>
                  <a:pt x="2628" y="2105"/>
                </a:lnTo>
                <a:lnTo>
                  <a:pt x="2622" y="2105"/>
                </a:lnTo>
                <a:lnTo>
                  <a:pt x="2619" y="2106"/>
                </a:lnTo>
                <a:lnTo>
                  <a:pt x="2617" y="2108"/>
                </a:lnTo>
                <a:lnTo>
                  <a:pt x="2612" y="2110"/>
                </a:lnTo>
                <a:lnTo>
                  <a:pt x="2605" y="2112"/>
                </a:lnTo>
                <a:lnTo>
                  <a:pt x="2594" y="2112"/>
                </a:lnTo>
                <a:lnTo>
                  <a:pt x="2590" y="2108"/>
                </a:lnTo>
                <a:lnTo>
                  <a:pt x="2587" y="2101"/>
                </a:lnTo>
                <a:lnTo>
                  <a:pt x="2582" y="2096"/>
                </a:lnTo>
                <a:lnTo>
                  <a:pt x="2578" y="2089"/>
                </a:lnTo>
                <a:lnTo>
                  <a:pt x="2575" y="2082"/>
                </a:lnTo>
                <a:lnTo>
                  <a:pt x="2571" y="2075"/>
                </a:lnTo>
                <a:lnTo>
                  <a:pt x="2569" y="2069"/>
                </a:lnTo>
                <a:lnTo>
                  <a:pt x="2567" y="2066"/>
                </a:lnTo>
                <a:lnTo>
                  <a:pt x="2578" y="2062"/>
                </a:lnTo>
                <a:lnTo>
                  <a:pt x="2587" y="2057"/>
                </a:lnTo>
                <a:lnTo>
                  <a:pt x="2598" y="2052"/>
                </a:lnTo>
                <a:lnTo>
                  <a:pt x="2608" y="2044"/>
                </a:lnTo>
                <a:lnTo>
                  <a:pt x="2617" y="2037"/>
                </a:lnTo>
                <a:lnTo>
                  <a:pt x="2628" y="2029"/>
                </a:lnTo>
                <a:lnTo>
                  <a:pt x="2636" y="2020"/>
                </a:lnTo>
                <a:lnTo>
                  <a:pt x="2647" y="2011"/>
                </a:lnTo>
                <a:lnTo>
                  <a:pt x="2652" y="2011"/>
                </a:lnTo>
                <a:lnTo>
                  <a:pt x="2658" y="2011"/>
                </a:lnTo>
                <a:lnTo>
                  <a:pt x="2663" y="2013"/>
                </a:lnTo>
                <a:lnTo>
                  <a:pt x="2668" y="2014"/>
                </a:lnTo>
                <a:lnTo>
                  <a:pt x="2672" y="2016"/>
                </a:lnTo>
                <a:lnTo>
                  <a:pt x="2677" y="2018"/>
                </a:lnTo>
                <a:lnTo>
                  <a:pt x="2682" y="2018"/>
                </a:lnTo>
                <a:lnTo>
                  <a:pt x="2689" y="2018"/>
                </a:lnTo>
                <a:lnTo>
                  <a:pt x="2700" y="2009"/>
                </a:lnTo>
                <a:lnTo>
                  <a:pt x="2712" y="2000"/>
                </a:lnTo>
                <a:lnTo>
                  <a:pt x="2725" y="1993"/>
                </a:lnTo>
                <a:lnTo>
                  <a:pt x="2737" y="1986"/>
                </a:lnTo>
                <a:lnTo>
                  <a:pt x="2749" y="1979"/>
                </a:lnTo>
                <a:lnTo>
                  <a:pt x="2764" y="1972"/>
                </a:lnTo>
                <a:lnTo>
                  <a:pt x="2774" y="1963"/>
                </a:lnTo>
                <a:lnTo>
                  <a:pt x="2785" y="1954"/>
                </a:lnTo>
                <a:lnTo>
                  <a:pt x="2788" y="1954"/>
                </a:lnTo>
                <a:lnTo>
                  <a:pt x="2794" y="1956"/>
                </a:lnTo>
                <a:lnTo>
                  <a:pt x="2797" y="1960"/>
                </a:lnTo>
                <a:lnTo>
                  <a:pt x="2802" y="1963"/>
                </a:lnTo>
                <a:lnTo>
                  <a:pt x="2808" y="1967"/>
                </a:lnTo>
                <a:lnTo>
                  <a:pt x="2811" y="1970"/>
                </a:lnTo>
                <a:lnTo>
                  <a:pt x="2817" y="1972"/>
                </a:lnTo>
                <a:lnTo>
                  <a:pt x="2820" y="1972"/>
                </a:lnTo>
                <a:lnTo>
                  <a:pt x="2824" y="1965"/>
                </a:lnTo>
                <a:lnTo>
                  <a:pt x="2825" y="1960"/>
                </a:lnTo>
                <a:lnTo>
                  <a:pt x="2825" y="1954"/>
                </a:lnTo>
                <a:lnTo>
                  <a:pt x="2825" y="1949"/>
                </a:lnTo>
                <a:lnTo>
                  <a:pt x="2824" y="1944"/>
                </a:lnTo>
                <a:lnTo>
                  <a:pt x="2822" y="1938"/>
                </a:lnTo>
                <a:lnTo>
                  <a:pt x="2817" y="1933"/>
                </a:lnTo>
                <a:lnTo>
                  <a:pt x="2811" y="1926"/>
                </a:lnTo>
                <a:lnTo>
                  <a:pt x="2758" y="1926"/>
                </a:lnTo>
                <a:lnTo>
                  <a:pt x="2741" y="1907"/>
                </a:lnTo>
                <a:lnTo>
                  <a:pt x="2739" y="1908"/>
                </a:lnTo>
                <a:lnTo>
                  <a:pt x="2735" y="1908"/>
                </a:lnTo>
                <a:lnTo>
                  <a:pt x="2732" y="1910"/>
                </a:lnTo>
                <a:lnTo>
                  <a:pt x="2728" y="1912"/>
                </a:lnTo>
                <a:lnTo>
                  <a:pt x="2725" y="1914"/>
                </a:lnTo>
                <a:lnTo>
                  <a:pt x="2721" y="1915"/>
                </a:lnTo>
                <a:lnTo>
                  <a:pt x="2719" y="1915"/>
                </a:lnTo>
                <a:lnTo>
                  <a:pt x="2716" y="1917"/>
                </a:lnTo>
                <a:lnTo>
                  <a:pt x="2698" y="1898"/>
                </a:lnTo>
                <a:lnTo>
                  <a:pt x="2686" y="1898"/>
                </a:lnTo>
                <a:lnTo>
                  <a:pt x="2672" y="1898"/>
                </a:lnTo>
                <a:lnTo>
                  <a:pt x="2659" y="1898"/>
                </a:lnTo>
                <a:lnTo>
                  <a:pt x="2647" y="1894"/>
                </a:lnTo>
                <a:lnTo>
                  <a:pt x="2635" y="1891"/>
                </a:lnTo>
                <a:lnTo>
                  <a:pt x="2624" y="1887"/>
                </a:lnTo>
                <a:lnTo>
                  <a:pt x="2613" y="1880"/>
                </a:lnTo>
                <a:lnTo>
                  <a:pt x="2603" y="1870"/>
                </a:lnTo>
                <a:lnTo>
                  <a:pt x="2585" y="1875"/>
                </a:lnTo>
                <a:lnTo>
                  <a:pt x="2566" y="1878"/>
                </a:lnTo>
                <a:lnTo>
                  <a:pt x="2543" y="1880"/>
                </a:lnTo>
                <a:lnTo>
                  <a:pt x="2520" y="1880"/>
                </a:lnTo>
                <a:lnTo>
                  <a:pt x="2497" y="1880"/>
                </a:lnTo>
                <a:lnTo>
                  <a:pt x="2476" y="1880"/>
                </a:lnTo>
                <a:lnTo>
                  <a:pt x="2456" y="1884"/>
                </a:lnTo>
                <a:lnTo>
                  <a:pt x="2439" y="1889"/>
                </a:lnTo>
                <a:lnTo>
                  <a:pt x="2433" y="1889"/>
                </a:lnTo>
                <a:lnTo>
                  <a:pt x="2428" y="1885"/>
                </a:lnTo>
                <a:lnTo>
                  <a:pt x="2421" y="1884"/>
                </a:lnTo>
                <a:lnTo>
                  <a:pt x="2414" y="1880"/>
                </a:lnTo>
                <a:lnTo>
                  <a:pt x="2407" y="1877"/>
                </a:lnTo>
                <a:lnTo>
                  <a:pt x="2400" y="1873"/>
                </a:lnTo>
                <a:lnTo>
                  <a:pt x="2393" y="1871"/>
                </a:lnTo>
                <a:lnTo>
                  <a:pt x="2386" y="1870"/>
                </a:lnTo>
                <a:lnTo>
                  <a:pt x="2368" y="1889"/>
                </a:lnTo>
                <a:lnTo>
                  <a:pt x="2318" y="1889"/>
                </a:lnTo>
                <a:lnTo>
                  <a:pt x="2265" y="1887"/>
                </a:lnTo>
                <a:lnTo>
                  <a:pt x="2213" y="1887"/>
                </a:lnTo>
                <a:lnTo>
                  <a:pt x="2160" y="1887"/>
                </a:lnTo>
                <a:lnTo>
                  <a:pt x="2133" y="1889"/>
                </a:lnTo>
                <a:lnTo>
                  <a:pt x="2107" y="1892"/>
                </a:lnTo>
                <a:lnTo>
                  <a:pt x="2082" y="1896"/>
                </a:lnTo>
                <a:lnTo>
                  <a:pt x="2055" y="1901"/>
                </a:lnTo>
                <a:lnTo>
                  <a:pt x="2031" y="1907"/>
                </a:lnTo>
                <a:lnTo>
                  <a:pt x="2006" y="1915"/>
                </a:lnTo>
                <a:lnTo>
                  <a:pt x="1981" y="1924"/>
                </a:lnTo>
                <a:lnTo>
                  <a:pt x="1958" y="1935"/>
                </a:lnTo>
                <a:lnTo>
                  <a:pt x="1956" y="1926"/>
                </a:lnTo>
                <a:lnTo>
                  <a:pt x="1953" y="1921"/>
                </a:lnTo>
                <a:lnTo>
                  <a:pt x="1951" y="1919"/>
                </a:lnTo>
                <a:lnTo>
                  <a:pt x="1949" y="1917"/>
                </a:lnTo>
                <a:lnTo>
                  <a:pt x="1946" y="1915"/>
                </a:lnTo>
                <a:lnTo>
                  <a:pt x="1942" y="1912"/>
                </a:lnTo>
                <a:lnTo>
                  <a:pt x="1939" y="1907"/>
                </a:lnTo>
                <a:lnTo>
                  <a:pt x="1932" y="1898"/>
                </a:lnTo>
                <a:lnTo>
                  <a:pt x="1921" y="1898"/>
                </a:lnTo>
                <a:lnTo>
                  <a:pt x="1911" y="1898"/>
                </a:lnTo>
                <a:lnTo>
                  <a:pt x="1898" y="1900"/>
                </a:lnTo>
                <a:lnTo>
                  <a:pt x="1886" y="1900"/>
                </a:lnTo>
                <a:lnTo>
                  <a:pt x="1873" y="1901"/>
                </a:lnTo>
                <a:lnTo>
                  <a:pt x="1863" y="1901"/>
                </a:lnTo>
                <a:lnTo>
                  <a:pt x="1854" y="1905"/>
                </a:lnTo>
                <a:lnTo>
                  <a:pt x="1845" y="1907"/>
                </a:lnTo>
                <a:lnTo>
                  <a:pt x="1845" y="1903"/>
                </a:lnTo>
                <a:lnTo>
                  <a:pt x="1843" y="1901"/>
                </a:lnTo>
                <a:lnTo>
                  <a:pt x="1843" y="1898"/>
                </a:lnTo>
                <a:lnTo>
                  <a:pt x="1842" y="1894"/>
                </a:lnTo>
                <a:lnTo>
                  <a:pt x="1840" y="1891"/>
                </a:lnTo>
                <a:lnTo>
                  <a:pt x="1838" y="1887"/>
                </a:lnTo>
                <a:lnTo>
                  <a:pt x="1836" y="1884"/>
                </a:lnTo>
                <a:lnTo>
                  <a:pt x="1836" y="1880"/>
                </a:lnTo>
                <a:lnTo>
                  <a:pt x="1785" y="1880"/>
                </a:lnTo>
                <a:lnTo>
                  <a:pt x="1767" y="1898"/>
                </a:lnTo>
                <a:lnTo>
                  <a:pt x="1741" y="1900"/>
                </a:lnTo>
                <a:lnTo>
                  <a:pt x="1713" y="1900"/>
                </a:lnTo>
                <a:lnTo>
                  <a:pt x="1684" y="1903"/>
                </a:lnTo>
                <a:lnTo>
                  <a:pt x="1654" y="1907"/>
                </a:lnTo>
                <a:lnTo>
                  <a:pt x="1626" y="1912"/>
                </a:lnTo>
                <a:lnTo>
                  <a:pt x="1600" y="1917"/>
                </a:lnTo>
                <a:lnTo>
                  <a:pt x="1573" y="1926"/>
                </a:lnTo>
                <a:lnTo>
                  <a:pt x="1548" y="1935"/>
                </a:lnTo>
                <a:lnTo>
                  <a:pt x="1540" y="1931"/>
                </a:lnTo>
                <a:lnTo>
                  <a:pt x="1527" y="1926"/>
                </a:lnTo>
                <a:lnTo>
                  <a:pt x="1515" y="1924"/>
                </a:lnTo>
                <a:lnTo>
                  <a:pt x="1503" y="1923"/>
                </a:lnTo>
                <a:lnTo>
                  <a:pt x="1476" y="1921"/>
                </a:lnTo>
                <a:lnTo>
                  <a:pt x="1448" y="1921"/>
                </a:lnTo>
                <a:lnTo>
                  <a:pt x="1420" y="1921"/>
                </a:lnTo>
                <a:lnTo>
                  <a:pt x="1391" y="1924"/>
                </a:lnTo>
                <a:lnTo>
                  <a:pt x="1365" y="1926"/>
                </a:lnTo>
                <a:lnTo>
                  <a:pt x="1340" y="1926"/>
                </a:lnTo>
                <a:lnTo>
                  <a:pt x="1322" y="1945"/>
                </a:lnTo>
                <a:lnTo>
                  <a:pt x="1308" y="1938"/>
                </a:lnTo>
                <a:lnTo>
                  <a:pt x="1294" y="1935"/>
                </a:lnTo>
                <a:lnTo>
                  <a:pt x="1280" y="1935"/>
                </a:lnTo>
                <a:lnTo>
                  <a:pt x="1266" y="1935"/>
                </a:lnTo>
                <a:lnTo>
                  <a:pt x="1252" y="1937"/>
                </a:lnTo>
                <a:lnTo>
                  <a:pt x="1238" y="1940"/>
                </a:lnTo>
                <a:lnTo>
                  <a:pt x="1225" y="1944"/>
                </a:lnTo>
                <a:lnTo>
                  <a:pt x="1211" y="1949"/>
                </a:lnTo>
                <a:lnTo>
                  <a:pt x="1185" y="1960"/>
                </a:lnTo>
                <a:lnTo>
                  <a:pt x="1158" y="1970"/>
                </a:lnTo>
                <a:lnTo>
                  <a:pt x="1144" y="1976"/>
                </a:lnTo>
                <a:lnTo>
                  <a:pt x="1132" y="1979"/>
                </a:lnTo>
                <a:lnTo>
                  <a:pt x="1118" y="1981"/>
                </a:lnTo>
                <a:lnTo>
                  <a:pt x="1105" y="1983"/>
                </a:lnTo>
                <a:lnTo>
                  <a:pt x="1088" y="1997"/>
                </a:lnTo>
                <a:lnTo>
                  <a:pt x="1070" y="2009"/>
                </a:lnTo>
                <a:lnTo>
                  <a:pt x="1050" y="2020"/>
                </a:lnTo>
                <a:lnTo>
                  <a:pt x="1031" y="2029"/>
                </a:lnTo>
                <a:lnTo>
                  <a:pt x="1012" y="2037"/>
                </a:lnTo>
                <a:lnTo>
                  <a:pt x="992" y="2046"/>
                </a:lnTo>
                <a:lnTo>
                  <a:pt x="974" y="2059"/>
                </a:lnTo>
                <a:lnTo>
                  <a:pt x="957" y="2075"/>
                </a:lnTo>
                <a:lnTo>
                  <a:pt x="941" y="2067"/>
                </a:lnTo>
                <a:lnTo>
                  <a:pt x="921" y="2060"/>
                </a:lnTo>
                <a:lnTo>
                  <a:pt x="902" y="2055"/>
                </a:lnTo>
                <a:lnTo>
                  <a:pt x="883" y="2050"/>
                </a:lnTo>
                <a:lnTo>
                  <a:pt x="861" y="2044"/>
                </a:lnTo>
                <a:lnTo>
                  <a:pt x="840" y="2041"/>
                </a:lnTo>
                <a:lnTo>
                  <a:pt x="821" y="2039"/>
                </a:lnTo>
                <a:lnTo>
                  <a:pt x="801" y="2037"/>
                </a:lnTo>
                <a:lnTo>
                  <a:pt x="784" y="2018"/>
                </a:lnTo>
                <a:lnTo>
                  <a:pt x="784" y="2016"/>
                </a:lnTo>
                <a:lnTo>
                  <a:pt x="784" y="2013"/>
                </a:lnTo>
                <a:lnTo>
                  <a:pt x="786" y="2009"/>
                </a:lnTo>
                <a:lnTo>
                  <a:pt x="787" y="2006"/>
                </a:lnTo>
                <a:lnTo>
                  <a:pt x="789" y="2002"/>
                </a:lnTo>
                <a:lnTo>
                  <a:pt x="791" y="1999"/>
                </a:lnTo>
                <a:lnTo>
                  <a:pt x="791" y="1995"/>
                </a:lnTo>
                <a:lnTo>
                  <a:pt x="791" y="1991"/>
                </a:lnTo>
                <a:lnTo>
                  <a:pt x="786" y="1984"/>
                </a:lnTo>
                <a:lnTo>
                  <a:pt x="778" y="1976"/>
                </a:lnTo>
                <a:lnTo>
                  <a:pt x="771" y="1968"/>
                </a:lnTo>
                <a:lnTo>
                  <a:pt x="764" y="1961"/>
                </a:lnTo>
                <a:lnTo>
                  <a:pt x="757" y="1954"/>
                </a:lnTo>
                <a:lnTo>
                  <a:pt x="748" y="1949"/>
                </a:lnTo>
                <a:lnTo>
                  <a:pt x="740" y="1945"/>
                </a:lnTo>
                <a:lnTo>
                  <a:pt x="731" y="1945"/>
                </a:lnTo>
                <a:lnTo>
                  <a:pt x="729" y="1937"/>
                </a:lnTo>
                <a:lnTo>
                  <a:pt x="727" y="1930"/>
                </a:lnTo>
                <a:lnTo>
                  <a:pt x="722" y="1921"/>
                </a:lnTo>
                <a:lnTo>
                  <a:pt x="717" y="1914"/>
                </a:lnTo>
                <a:lnTo>
                  <a:pt x="711" y="1907"/>
                </a:lnTo>
                <a:lnTo>
                  <a:pt x="704" y="1900"/>
                </a:lnTo>
                <a:lnTo>
                  <a:pt x="699" y="1894"/>
                </a:lnTo>
                <a:lnTo>
                  <a:pt x="695" y="1889"/>
                </a:lnTo>
                <a:lnTo>
                  <a:pt x="699" y="1885"/>
                </a:lnTo>
                <a:lnTo>
                  <a:pt x="703" y="1880"/>
                </a:lnTo>
                <a:lnTo>
                  <a:pt x="706" y="1875"/>
                </a:lnTo>
                <a:lnTo>
                  <a:pt x="710" y="1870"/>
                </a:lnTo>
                <a:lnTo>
                  <a:pt x="713" y="1864"/>
                </a:lnTo>
                <a:lnTo>
                  <a:pt x="715" y="1861"/>
                </a:lnTo>
                <a:lnTo>
                  <a:pt x="718" y="1855"/>
                </a:lnTo>
                <a:lnTo>
                  <a:pt x="722" y="1852"/>
                </a:lnTo>
                <a:lnTo>
                  <a:pt x="725" y="1852"/>
                </a:lnTo>
                <a:lnTo>
                  <a:pt x="729" y="1854"/>
                </a:lnTo>
                <a:lnTo>
                  <a:pt x="733" y="1854"/>
                </a:lnTo>
                <a:lnTo>
                  <a:pt x="734" y="1855"/>
                </a:lnTo>
                <a:lnTo>
                  <a:pt x="738" y="1857"/>
                </a:lnTo>
                <a:lnTo>
                  <a:pt x="741" y="1859"/>
                </a:lnTo>
                <a:lnTo>
                  <a:pt x="745" y="1861"/>
                </a:lnTo>
                <a:lnTo>
                  <a:pt x="748" y="1861"/>
                </a:lnTo>
                <a:lnTo>
                  <a:pt x="731" y="1841"/>
                </a:lnTo>
                <a:lnTo>
                  <a:pt x="713" y="1841"/>
                </a:lnTo>
                <a:lnTo>
                  <a:pt x="710" y="1845"/>
                </a:lnTo>
                <a:lnTo>
                  <a:pt x="703" y="1850"/>
                </a:lnTo>
                <a:lnTo>
                  <a:pt x="695" y="1857"/>
                </a:lnTo>
                <a:lnTo>
                  <a:pt x="687" y="1866"/>
                </a:lnTo>
                <a:lnTo>
                  <a:pt x="680" y="1877"/>
                </a:lnTo>
                <a:lnTo>
                  <a:pt x="672" y="1885"/>
                </a:lnTo>
                <a:lnTo>
                  <a:pt x="665" y="1894"/>
                </a:lnTo>
                <a:lnTo>
                  <a:pt x="662" y="1898"/>
                </a:lnTo>
                <a:lnTo>
                  <a:pt x="667" y="1905"/>
                </a:lnTo>
                <a:lnTo>
                  <a:pt x="671" y="1912"/>
                </a:lnTo>
                <a:lnTo>
                  <a:pt x="674" y="1919"/>
                </a:lnTo>
                <a:lnTo>
                  <a:pt x="678" y="1926"/>
                </a:lnTo>
                <a:lnTo>
                  <a:pt x="681" y="1933"/>
                </a:lnTo>
                <a:lnTo>
                  <a:pt x="685" y="1940"/>
                </a:lnTo>
                <a:lnTo>
                  <a:pt x="690" y="1947"/>
                </a:lnTo>
                <a:lnTo>
                  <a:pt x="695" y="1954"/>
                </a:lnTo>
                <a:lnTo>
                  <a:pt x="685" y="1963"/>
                </a:lnTo>
                <a:lnTo>
                  <a:pt x="674" y="1970"/>
                </a:lnTo>
                <a:lnTo>
                  <a:pt x="660" y="1976"/>
                </a:lnTo>
                <a:lnTo>
                  <a:pt x="646" y="1979"/>
                </a:lnTo>
                <a:lnTo>
                  <a:pt x="632" y="1981"/>
                </a:lnTo>
                <a:lnTo>
                  <a:pt x="618" y="1981"/>
                </a:lnTo>
                <a:lnTo>
                  <a:pt x="605" y="1983"/>
                </a:lnTo>
                <a:lnTo>
                  <a:pt x="591" y="1983"/>
                </a:lnTo>
                <a:lnTo>
                  <a:pt x="574" y="1963"/>
                </a:lnTo>
                <a:lnTo>
                  <a:pt x="567" y="1963"/>
                </a:lnTo>
                <a:lnTo>
                  <a:pt x="558" y="1965"/>
                </a:lnTo>
                <a:lnTo>
                  <a:pt x="547" y="1967"/>
                </a:lnTo>
                <a:lnTo>
                  <a:pt x="535" y="1968"/>
                </a:lnTo>
                <a:lnTo>
                  <a:pt x="524" y="1972"/>
                </a:lnTo>
                <a:lnTo>
                  <a:pt x="514" y="1976"/>
                </a:lnTo>
                <a:lnTo>
                  <a:pt x="503" y="1979"/>
                </a:lnTo>
                <a:lnTo>
                  <a:pt x="496" y="1983"/>
                </a:lnTo>
                <a:lnTo>
                  <a:pt x="478" y="1963"/>
                </a:lnTo>
                <a:lnTo>
                  <a:pt x="475" y="1963"/>
                </a:lnTo>
                <a:lnTo>
                  <a:pt x="469" y="1965"/>
                </a:lnTo>
                <a:lnTo>
                  <a:pt x="466" y="1967"/>
                </a:lnTo>
                <a:lnTo>
                  <a:pt x="461" y="1968"/>
                </a:lnTo>
                <a:lnTo>
                  <a:pt x="455" y="1970"/>
                </a:lnTo>
                <a:lnTo>
                  <a:pt x="452" y="1970"/>
                </a:lnTo>
                <a:lnTo>
                  <a:pt x="446" y="1972"/>
                </a:lnTo>
                <a:lnTo>
                  <a:pt x="443" y="1972"/>
                </a:lnTo>
                <a:lnTo>
                  <a:pt x="439" y="1968"/>
                </a:lnTo>
                <a:lnTo>
                  <a:pt x="436" y="1965"/>
                </a:lnTo>
                <a:lnTo>
                  <a:pt x="431" y="1960"/>
                </a:lnTo>
                <a:lnTo>
                  <a:pt x="425" y="1956"/>
                </a:lnTo>
                <a:lnTo>
                  <a:pt x="418" y="1953"/>
                </a:lnTo>
                <a:lnTo>
                  <a:pt x="413" y="1951"/>
                </a:lnTo>
                <a:lnTo>
                  <a:pt x="406" y="1951"/>
                </a:lnTo>
                <a:lnTo>
                  <a:pt x="401" y="1954"/>
                </a:lnTo>
                <a:lnTo>
                  <a:pt x="452" y="2011"/>
                </a:lnTo>
                <a:lnTo>
                  <a:pt x="441" y="2011"/>
                </a:lnTo>
                <a:lnTo>
                  <a:pt x="431" y="2011"/>
                </a:lnTo>
                <a:lnTo>
                  <a:pt x="420" y="2007"/>
                </a:lnTo>
                <a:lnTo>
                  <a:pt x="409" y="2002"/>
                </a:lnTo>
                <a:lnTo>
                  <a:pt x="397" y="1997"/>
                </a:lnTo>
                <a:lnTo>
                  <a:pt x="386" y="1991"/>
                </a:lnTo>
                <a:lnTo>
                  <a:pt x="376" y="1986"/>
                </a:lnTo>
                <a:lnTo>
                  <a:pt x="365" y="1983"/>
                </a:lnTo>
                <a:lnTo>
                  <a:pt x="355" y="1984"/>
                </a:lnTo>
                <a:lnTo>
                  <a:pt x="344" y="1986"/>
                </a:lnTo>
                <a:lnTo>
                  <a:pt x="333" y="1984"/>
                </a:lnTo>
                <a:lnTo>
                  <a:pt x="325" y="1983"/>
                </a:lnTo>
                <a:lnTo>
                  <a:pt x="316" y="1979"/>
                </a:lnTo>
                <a:lnTo>
                  <a:pt x="310" y="1976"/>
                </a:lnTo>
                <a:lnTo>
                  <a:pt x="305" y="1970"/>
                </a:lnTo>
                <a:lnTo>
                  <a:pt x="303" y="1963"/>
                </a:lnTo>
                <a:lnTo>
                  <a:pt x="298" y="1963"/>
                </a:lnTo>
                <a:lnTo>
                  <a:pt x="286" y="1965"/>
                </a:lnTo>
                <a:lnTo>
                  <a:pt x="272" y="1965"/>
                </a:lnTo>
                <a:lnTo>
                  <a:pt x="256" y="1967"/>
                </a:lnTo>
                <a:lnTo>
                  <a:pt x="238" y="1967"/>
                </a:lnTo>
                <a:lnTo>
                  <a:pt x="222" y="1967"/>
                </a:lnTo>
                <a:lnTo>
                  <a:pt x="208" y="1965"/>
                </a:lnTo>
                <a:lnTo>
                  <a:pt x="199" y="1963"/>
                </a:lnTo>
                <a:lnTo>
                  <a:pt x="199" y="1967"/>
                </a:lnTo>
                <a:lnTo>
                  <a:pt x="201" y="1972"/>
                </a:lnTo>
                <a:lnTo>
                  <a:pt x="203" y="1977"/>
                </a:lnTo>
                <a:lnTo>
                  <a:pt x="204" y="1981"/>
                </a:lnTo>
                <a:lnTo>
                  <a:pt x="206" y="1986"/>
                </a:lnTo>
                <a:lnTo>
                  <a:pt x="206" y="1991"/>
                </a:lnTo>
                <a:lnTo>
                  <a:pt x="208" y="1997"/>
                </a:lnTo>
                <a:lnTo>
                  <a:pt x="208" y="2000"/>
                </a:lnTo>
                <a:lnTo>
                  <a:pt x="197" y="2000"/>
                </a:lnTo>
                <a:lnTo>
                  <a:pt x="187" y="2000"/>
                </a:lnTo>
                <a:lnTo>
                  <a:pt x="176" y="1999"/>
                </a:lnTo>
                <a:lnTo>
                  <a:pt x="166" y="1999"/>
                </a:lnTo>
                <a:lnTo>
                  <a:pt x="155" y="1999"/>
                </a:lnTo>
                <a:lnTo>
                  <a:pt x="146" y="1997"/>
                </a:lnTo>
                <a:lnTo>
                  <a:pt x="137" y="1993"/>
                </a:lnTo>
                <a:lnTo>
                  <a:pt x="130" y="1991"/>
                </a:lnTo>
                <a:lnTo>
                  <a:pt x="123" y="1993"/>
                </a:lnTo>
                <a:lnTo>
                  <a:pt x="114" y="1997"/>
                </a:lnTo>
                <a:lnTo>
                  <a:pt x="107" y="1999"/>
                </a:lnTo>
                <a:lnTo>
                  <a:pt x="99" y="1999"/>
                </a:lnTo>
                <a:lnTo>
                  <a:pt x="91" y="1999"/>
                </a:lnTo>
                <a:lnTo>
                  <a:pt x="83" y="2000"/>
                </a:lnTo>
                <a:lnTo>
                  <a:pt x="76" y="2000"/>
                </a:lnTo>
                <a:lnTo>
                  <a:pt x="68" y="2000"/>
                </a:lnTo>
                <a:lnTo>
                  <a:pt x="68" y="2007"/>
                </a:lnTo>
                <a:lnTo>
                  <a:pt x="67" y="2013"/>
                </a:lnTo>
                <a:lnTo>
                  <a:pt x="65" y="2018"/>
                </a:lnTo>
                <a:lnTo>
                  <a:pt x="63" y="2021"/>
                </a:lnTo>
                <a:lnTo>
                  <a:pt x="61" y="2027"/>
                </a:lnTo>
                <a:lnTo>
                  <a:pt x="58" y="2030"/>
                </a:lnTo>
                <a:lnTo>
                  <a:pt x="54" y="2034"/>
                </a:lnTo>
                <a:lnTo>
                  <a:pt x="51" y="2037"/>
                </a:lnTo>
                <a:lnTo>
                  <a:pt x="44" y="2034"/>
                </a:lnTo>
                <a:lnTo>
                  <a:pt x="38" y="2032"/>
                </a:lnTo>
                <a:lnTo>
                  <a:pt x="31" y="2030"/>
                </a:lnTo>
                <a:lnTo>
                  <a:pt x="24" y="2030"/>
                </a:lnTo>
                <a:lnTo>
                  <a:pt x="19" y="2030"/>
                </a:lnTo>
                <a:lnTo>
                  <a:pt x="12" y="2032"/>
                </a:lnTo>
                <a:lnTo>
                  <a:pt x="5" y="2034"/>
                </a:lnTo>
                <a:lnTo>
                  <a:pt x="0" y="2037"/>
                </a:lnTo>
                <a:lnTo>
                  <a:pt x="5" y="2041"/>
                </a:lnTo>
                <a:lnTo>
                  <a:pt x="10" y="2041"/>
                </a:lnTo>
                <a:lnTo>
                  <a:pt x="15" y="2041"/>
                </a:lnTo>
                <a:lnTo>
                  <a:pt x="23" y="2041"/>
                </a:lnTo>
                <a:lnTo>
                  <a:pt x="28" y="2041"/>
                </a:lnTo>
                <a:lnTo>
                  <a:pt x="35" y="2039"/>
                </a:lnTo>
                <a:lnTo>
                  <a:pt x="42" y="2037"/>
                </a:lnTo>
                <a:lnTo>
                  <a:pt x="51" y="2037"/>
                </a:lnTo>
                <a:lnTo>
                  <a:pt x="63" y="2046"/>
                </a:lnTo>
                <a:lnTo>
                  <a:pt x="77" y="2053"/>
                </a:lnTo>
                <a:lnTo>
                  <a:pt x="91" y="2059"/>
                </a:lnTo>
                <a:lnTo>
                  <a:pt x="109" y="2062"/>
                </a:lnTo>
                <a:lnTo>
                  <a:pt x="125" y="2067"/>
                </a:lnTo>
                <a:lnTo>
                  <a:pt x="141" y="2073"/>
                </a:lnTo>
                <a:lnTo>
                  <a:pt x="155" y="2078"/>
                </a:lnTo>
                <a:lnTo>
                  <a:pt x="167" y="2087"/>
                </a:lnTo>
                <a:lnTo>
                  <a:pt x="174" y="2087"/>
                </a:lnTo>
                <a:lnTo>
                  <a:pt x="182" y="2089"/>
                </a:lnTo>
                <a:lnTo>
                  <a:pt x="189" y="2092"/>
                </a:lnTo>
                <a:lnTo>
                  <a:pt x="197" y="2097"/>
                </a:lnTo>
                <a:lnTo>
                  <a:pt x="204" y="2103"/>
                </a:lnTo>
                <a:lnTo>
                  <a:pt x="213" y="2108"/>
                </a:lnTo>
                <a:lnTo>
                  <a:pt x="220" y="2113"/>
                </a:lnTo>
                <a:lnTo>
                  <a:pt x="227" y="2113"/>
                </a:lnTo>
                <a:lnTo>
                  <a:pt x="234" y="2120"/>
                </a:lnTo>
                <a:lnTo>
                  <a:pt x="238" y="2122"/>
                </a:lnTo>
                <a:lnTo>
                  <a:pt x="243" y="2124"/>
                </a:lnTo>
                <a:lnTo>
                  <a:pt x="250" y="2126"/>
                </a:lnTo>
                <a:lnTo>
                  <a:pt x="256" y="2129"/>
                </a:lnTo>
                <a:lnTo>
                  <a:pt x="263" y="2133"/>
                </a:lnTo>
                <a:lnTo>
                  <a:pt x="268" y="2136"/>
                </a:lnTo>
                <a:lnTo>
                  <a:pt x="273" y="2138"/>
                </a:lnTo>
                <a:lnTo>
                  <a:pt x="277" y="2138"/>
                </a:lnTo>
                <a:lnTo>
                  <a:pt x="272" y="2142"/>
                </a:lnTo>
                <a:lnTo>
                  <a:pt x="266" y="2143"/>
                </a:lnTo>
                <a:lnTo>
                  <a:pt x="261" y="2145"/>
                </a:lnTo>
                <a:lnTo>
                  <a:pt x="256" y="2145"/>
                </a:lnTo>
                <a:lnTo>
                  <a:pt x="250" y="2143"/>
                </a:lnTo>
                <a:lnTo>
                  <a:pt x="245" y="2140"/>
                </a:lnTo>
                <a:lnTo>
                  <a:pt x="240" y="2136"/>
                </a:lnTo>
                <a:lnTo>
                  <a:pt x="234" y="2129"/>
                </a:lnTo>
                <a:lnTo>
                  <a:pt x="227" y="2129"/>
                </a:lnTo>
                <a:lnTo>
                  <a:pt x="224" y="2128"/>
                </a:lnTo>
                <a:lnTo>
                  <a:pt x="219" y="2126"/>
                </a:lnTo>
                <a:lnTo>
                  <a:pt x="215" y="2122"/>
                </a:lnTo>
                <a:lnTo>
                  <a:pt x="212" y="2120"/>
                </a:lnTo>
                <a:lnTo>
                  <a:pt x="208" y="2119"/>
                </a:lnTo>
                <a:lnTo>
                  <a:pt x="203" y="2117"/>
                </a:lnTo>
                <a:lnTo>
                  <a:pt x="197" y="2117"/>
                </a:lnTo>
                <a:lnTo>
                  <a:pt x="192" y="2113"/>
                </a:lnTo>
                <a:lnTo>
                  <a:pt x="187" y="2112"/>
                </a:lnTo>
                <a:lnTo>
                  <a:pt x="180" y="2112"/>
                </a:lnTo>
                <a:lnTo>
                  <a:pt x="173" y="2110"/>
                </a:lnTo>
                <a:lnTo>
                  <a:pt x="164" y="2110"/>
                </a:lnTo>
                <a:lnTo>
                  <a:pt x="157" y="2112"/>
                </a:lnTo>
                <a:lnTo>
                  <a:pt x="151" y="2112"/>
                </a:lnTo>
                <a:lnTo>
                  <a:pt x="148" y="2112"/>
                </a:lnTo>
                <a:lnTo>
                  <a:pt x="144" y="2110"/>
                </a:lnTo>
                <a:lnTo>
                  <a:pt x="141" y="2108"/>
                </a:lnTo>
                <a:lnTo>
                  <a:pt x="136" y="2106"/>
                </a:lnTo>
                <a:lnTo>
                  <a:pt x="132" y="2103"/>
                </a:lnTo>
                <a:lnTo>
                  <a:pt x="127" y="2099"/>
                </a:lnTo>
                <a:lnTo>
                  <a:pt x="121" y="2097"/>
                </a:lnTo>
                <a:lnTo>
                  <a:pt x="116" y="2096"/>
                </a:lnTo>
                <a:lnTo>
                  <a:pt x="109" y="2094"/>
                </a:lnTo>
                <a:lnTo>
                  <a:pt x="107" y="2108"/>
                </a:lnTo>
                <a:lnTo>
                  <a:pt x="143" y="2119"/>
                </a:lnTo>
                <a:lnTo>
                  <a:pt x="176" y="2129"/>
                </a:lnTo>
                <a:lnTo>
                  <a:pt x="208" y="2138"/>
                </a:lnTo>
                <a:lnTo>
                  <a:pt x="238" y="2145"/>
                </a:lnTo>
                <a:lnTo>
                  <a:pt x="266" y="2154"/>
                </a:lnTo>
                <a:lnTo>
                  <a:pt x="295" y="2161"/>
                </a:lnTo>
                <a:lnTo>
                  <a:pt x="321" y="2168"/>
                </a:lnTo>
                <a:lnTo>
                  <a:pt x="348" y="2175"/>
                </a:lnTo>
                <a:lnTo>
                  <a:pt x="2405" y="2177"/>
                </a:lnTo>
                <a:lnTo>
                  <a:pt x="2442" y="2166"/>
                </a:lnTo>
                <a:lnTo>
                  <a:pt x="2474" y="2158"/>
                </a:lnTo>
                <a:lnTo>
                  <a:pt x="2504" y="2149"/>
                </a:lnTo>
                <a:lnTo>
                  <a:pt x="2532" y="2142"/>
                </a:lnTo>
                <a:lnTo>
                  <a:pt x="2559" y="2135"/>
                </a:lnTo>
                <a:lnTo>
                  <a:pt x="2585" y="2126"/>
                </a:lnTo>
                <a:lnTo>
                  <a:pt x="2613" y="2119"/>
                </a:lnTo>
                <a:lnTo>
                  <a:pt x="2645" y="2108"/>
                </a:lnTo>
                <a:close/>
                <a:moveTo>
                  <a:pt x="1958" y="921"/>
                </a:moveTo>
                <a:lnTo>
                  <a:pt x="1956" y="936"/>
                </a:lnTo>
                <a:lnTo>
                  <a:pt x="1951" y="954"/>
                </a:lnTo>
                <a:lnTo>
                  <a:pt x="1944" y="972"/>
                </a:lnTo>
                <a:lnTo>
                  <a:pt x="1935" y="989"/>
                </a:lnTo>
                <a:lnTo>
                  <a:pt x="1923" y="1007"/>
                </a:lnTo>
                <a:lnTo>
                  <a:pt x="1911" y="1019"/>
                </a:lnTo>
                <a:lnTo>
                  <a:pt x="1903" y="1025"/>
                </a:lnTo>
                <a:lnTo>
                  <a:pt x="1896" y="1028"/>
                </a:lnTo>
                <a:lnTo>
                  <a:pt x="1888" y="1032"/>
                </a:lnTo>
                <a:lnTo>
                  <a:pt x="1880" y="1032"/>
                </a:lnTo>
                <a:lnTo>
                  <a:pt x="1879" y="1039"/>
                </a:lnTo>
                <a:lnTo>
                  <a:pt x="1877" y="1046"/>
                </a:lnTo>
                <a:lnTo>
                  <a:pt x="1873" y="1053"/>
                </a:lnTo>
                <a:lnTo>
                  <a:pt x="1870" y="1060"/>
                </a:lnTo>
                <a:lnTo>
                  <a:pt x="1859" y="1073"/>
                </a:lnTo>
                <a:lnTo>
                  <a:pt x="1847" y="1085"/>
                </a:lnTo>
                <a:lnTo>
                  <a:pt x="1835" y="1097"/>
                </a:lnTo>
                <a:lnTo>
                  <a:pt x="1820" y="1108"/>
                </a:lnTo>
                <a:lnTo>
                  <a:pt x="1810" y="1117"/>
                </a:lnTo>
                <a:lnTo>
                  <a:pt x="1801" y="1126"/>
                </a:lnTo>
                <a:lnTo>
                  <a:pt x="1801" y="1163"/>
                </a:lnTo>
                <a:lnTo>
                  <a:pt x="1819" y="1180"/>
                </a:lnTo>
                <a:lnTo>
                  <a:pt x="1819" y="1191"/>
                </a:lnTo>
                <a:lnTo>
                  <a:pt x="1817" y="1198"/>
                </a:lnTo>
                <a:lnTo>
                  <a:pt x="1817" y="1205"/>
                </a:lnTo>
                <a:lnTo>
                  <a:pt x="1815" y="1212"/>
                </a:lnTo>
                <a:lnTo>
                  <a:pt x="1815" y="1217"/>
                </a:lnTo>
                <a:lnTo>
                  <a:pt x="1815" y="1224"/>
                </a:lnTo>
                <a:lnTo>
                  <a:pt x="1817" y="1230"/>
                </a:lnTo>
                <a:lnTo>
                  <a:pt x="1819" y="1237"/>
                </a:lnTo>
                <a:lnTo>
                  <a:pt x="1815" y="1240"/>
                </a:lnTo>
                <a:lnTo>
                  <a:pt x="1813" y="1246"/>
                </a:lnTo>
                <a:lnTo>
                  <a:pt x="1812" y="1249"/>
                </a:lnTo>
                <a:lnTo>
                  <a:pt x="1810" y="1255"/>
                </a:lnTo>
                <a:lnTo>
                  <a:pt x="1808" y="1260"/>
                </a:lnTo>
                <a:lnTo>
                  <a:pt x="1806" y="1265"/>
                </a:lnTo>
                <a:lnTo>
                  <a:pt x="1805" y="1270"/>
                </a:lnTo>
                <a:lnTo>
                  <a:pt x="1801" y="1274"/>
                </a:lnTo>
                <a:lnTo>
                  <a:pt x="1792" y="1283"/>
                </a:lnTo>
                <a:lnTo>
                  <a:pt x="1776" y="1283"/>
                </a:lnTo>
                <a:lnTo>
                  <a:pt x="1767" y="1292"/>
                </a:lnTo>
                <a:lnTo>
                  <a:pt x="1764" y="1297"/>
                </a:lnTo>
                <a:lnTo>
                  <a:pt x="1762" y="1302"/>
                </a:lnTo>
                <a:lnTo>
                  <a:pt x="1762" y="1308"/>
                </a:lnTo>
                <a:lnTo>
                  <a:pt x="1760" y="1313"/>
                </a:lnTo>
                <a:lnTo>
                  <a:pt x="1759" y="1318"/>
                </a:lnTo>
                <a:lnTo>
                  <a:pt x="1755" y="1322"/>
                </a:lnTo>
                <a:lnTo>
                  <a:pt x="1748" y="1322"/>
                </a:lnTo>
                <a:lnTo>
                  <a:pt x="1741" y="1320"/>
                </a:lnTo>
                <a:lnTo>
                  <a:pt x="1741" y="1327"/>
                </a:lnTo>
                <a:lnTo>
                  <a:pt x="1741" y="1332"/>
                </a:lnTo>
                <a:lnTo>
                  <a:pt x="1743" y="1338"/>
                </a:lnTo>
                <a:lnTo>
                  <a:pt x="1744" y="1343"/>
                </a:lnTo>
                <a:lnTo>
                  <a:pt x="1746" y="1348"/>
                </a:lnTo>
                <a:lnTo>
                  <a:pt x="1748" y="1355"/>
                </a:lnTo>
                <a:lnTo>
                  <a:pt x="1748" y="1361"/>
                </a:lnTo>
                <a:lnTo>
                  <a:pt x="1750" y="1368"/>
                </a:lnTo>
                <a:lnTo>
                  <a:pt x="1746" y="1371"/>
                </a:lnTo>
                <a:lnTo>
                  <a:pt x="1743" y="1373"/>
                </a:lnTo>
                <a:lnTo>
                  <a:pt x="1739" y="1376"/>
                </a:lnTo>
                <a:lnTo>
                  <a:pt x="1734" y="1380"/>
                </a:lnTo>
                <a:lnTo>
                  <a:pt x="1730" y="1382"/>
                </a:lnTo>
                <a:lnTo>
                  <a:pt x="1725" y="1384"/>
                </a:lnTo>
                <a:lnTo>
                  <a:pt x="1720" y="1385"/>
                </a:lnTo>
                <a:lnTo>
                  <a:pt x="1714" y="1385"/>
                </a:lnTo>
                <a:lnTo>
                  <a:pt x="1714" y="1389"/>
                </a:lnTo>
                <a:lnTo>
                  <a:pt x="1713" y="1394"/>
                </a:lnTo>
                <a:lnTo>
                  <a:pt x="1713" y="1398"/>
                </a:lnTo>
                <a:lnTo>
                  <a:pt x="1711" y="1401"/>
                </a:lnTo>
                <a:lnTo>
                  <a:pt x="1711" y="1405"/>
                </a:lnTo>
                <a:lnTo>
                  <a:pt x="1711" y="1407"/>
                </a:lnTo>
                <a:lnTo>
                  <a:pt x="1713" y="1407"/>
                </a:lnTo>
                <a:lnTo>
                  <a:pt x="1714" y="1405"/>
                </a:lnTo>
                <a:lnTo>
                  <a:pt x="1714" y="1422"/>
                </a:lnTo>
                <a:lnTo>
                  <a:pt x="1707" y="1429"/>
                </a:lnTo>
                <a:lnTo>
                  <a:pt x="1697" y="1435"/>
                </a:lnTo>
                <a:lnTo>
                  <a:pt x="1688" y="1442"/>
                </a:lnTo>
                <a:lnTo>
                  <a:pt x="1677" y="1449"/>
                </a:lnTo>
                <a:lnTo>
                  <a:pt x="1669" y="1456"/>
                </a:lnTo>
                <a:lnTo>
                  <a:pt x="1660" y="1465"/>
                </a:lnTo>
                <a:lnTo>
                  <a:pt x="1658" y="1470"/>
                </a:lnTo>
                <a:lnTo>
                  <a:pt x="1656" y="1475"/>
                </a:lnTo>
                <a:lnTo>
                  <a:pt x="1654" y="1481"/>
                </a:lnTo>
                <a:lnTo>
                  <a:pt x="1653" y="1488"/>
                </a:lnTo>
                <a:lnTo>
                  <a:pt x="1635" y="1491"/>
                </a:lnTo>
                <a:lnTo>
                  <a:pt x="1617" y="1495"/>
                </a:lnTo>
                <a:lnTo>
                  <a:pt x="1600" y="1498"/>
                </a:lnTo>
                <a:lnTo>
                  <a:pt x="1584" y="1500"/>
                </a:lnTo>
                <a:lnTo>
                  <a:pt x="1568" y="1502"/>
                </a:lnTo>
                <a:lnTo>
                  <a:pt x="1550" y="1504"/>
                </a:lnTo>
                <a:lnTo>
                  <a:pt x="1533" y="1505"/>
                </a:lnTo>
                <a:lnTo>
                  <a:pt x="1513" y="1505"/>
                </a:lnTo>
                <a:lnTo>
                  <a:pt x="1504" y="1495"/>
                </a:lnTo>
                <a:lnTo>
                  <a:pt x="1497" y="1482"/>
                </a:lnTo>
                <a:lnTo>
                  <a:pt x="1490" y="1468"/>
                </a:lnTo>
                <a:lnTo>
                  <a:pt x="1483" y="1454"/>
                </a:lnTo>
                <a:lnTo>
                  <a:pt x="1478" y="1442"/>
                </a:lnTo>
                <a:lnTo>
                  <a:pt x="1471" y="1428"/>
                </a:lnTo>
                <a:lnTo>
                  <a:pt x="1462" y="1415"/>
                </a:lnTo>
                <a:lnTo>
                  <a:pt x="1453" y="1405"/>
                </a:lnTo>
                <a:lnTo>
                  <a:pt x="1453" y="1401"/>
                </a:lnTo>
                <a:lnTo>
                  <a:pt x="1455" y="1398"/>
                </a:lnTo>
                <a:lnTo>
                  <a:pt x="1455" y="1394"/>
                </a:lnTo>
                <a:lnTo>
                  <a:pt x="1457" y="1391"/>
                </a:lnTo>
                <a:lnTo>
                  <a:pt x="1458" y="1387"/>
                </a:lnTo>
                <a:lnTo>
                  <a:pt x="1460" y="1384"/>
                </a:lnTo>
                <a:lnTo>
                  <a:pt x="1462" y="1380"/>
                </a:lnTo>
                <a:lnTo>
                  <a:pt x="1462" y="1376"/>
                </a:lnTo>
                <a:lnTo>
                  <a:pt x="1458" y="1368"/>
                </a:lnTo>
                <a:lnTo>
                  <a:pt x="1457" y="1361"/>
                </a:lnTo>
                <a:lnTo>
                  <a:pt x="1455" y="1352"/>
                </a:lnTo>
                <a:lnTo>
                  <a:pt x="1453" y="1343"/>
                </a:lnTo>
                <a:lnTo>
                  <a:pt x="1453" y="1334"/>
                </a:lnTo>
                <a:lnTo>
                  <a:pt x="1453" y="1325"/>
                </a:lnTo>
                <a:lnTo>
                  <a:pt x="1453" y="1318"/>
                </a:lnTo>
                <a:lnTo>
                  <a:pt x="1453" y="1311"/>
                </a:lnTo>
                <a:lnTo>
                  <a:pt x="1448" y="1308"/>
                </a:lnTo>
                <a:lnTo>
                  <a:pt x="1442" y="1304"/>
                </a:lnTo>
                <a:lnTo>
                  <a:pt x="1439" y="1300"/>
                </a:lnTo>
                <a:lnTo>
                  <a:pt x="1437" y="1295"/>
                </a:lnTo>
                <a:lnTo>
                  <a:pt x="1434" y="1292"/>
                </a:lnTo>
                <a:lnTo>
                  <a:pt x="1432" y="1286"/>
                </a:lnTo>
                <a:lnTo>
                  <a:pt x="1430" y="1281"/>
                </a:lnTo>
                <a:lnTo>
                  <a:pt x="1427" y="1274"/>
                </a:lnTo>
                <a:lnTo>
                  <a:pt x="1428" y="1269"/>
                </a:lnTo>
                <a:lnTo>
                  <a:pt x="1430" y="1263"/>
                </a:lnTo>
                <a:lnTo>
                  <a:pt x="1434" y="1258"/>
                </a:lnTo>
                <a:lnTo>
                  <a:pt x="1437" y="1251"/>
                </a:lnTo>
                <a:lnTo>
                  <a:pt x="1441" y="1244"/>
                </a:lnTo>
                <a:lnTo>
                  <a:pt x="1446" y="1237"/>
                </a:lnTo>
                <a:lnTo>
                  <a:pt x="1450" y="1232"/>
                </a:lnTo>
                <a:lnTo>
                  <a:pt x="1453" y="1228"/>
                </a:lnTo>
                <a:lnTo>
                  <a:pt x="1453" y="1171"/>
                </a:lnTo>
                <a:lnTo>
                  <a:pt x="1427" y="1143"/>
                </a:lnTo>
                <a:lnTo>
                  <a:pt x="1427" y="1106"/>
                </a:lnTo>
                <a:lnTo>
                  <a:pt x="1420" y="1095"/>
                </a:lnTo>
                <a:lnTo>
                  <a:pt x="1412" y="1085"/>
                </a:lnTo>
                <a:lnTo>
                  <a:pt x="1411" y="1074"/>
                </a:lnTo>
                <a:lnTo>
                  <a:pt x="1409" y="1064"/>
                </a:lnTo>
                <a:lnTo>
                  <a:pt x="1407" y="1051"/>
                </a:lnTo>
                <a:lnTo>
                  <a:pt x="1409" y="1039"/>
                </a:lnTo>
                <a:lnTo>
                  <a:pt x="1409" y="1027"/>
                </a:lnTo>
                <a:lnTo>
                  <a:pt x="1409" y="1014"/>
                </a:lnTo>
                <a:lnTo>
                  <a:pt x="1398" y="1004"/>
                </a:lnTo>
                <a:lnTo>
                  <a:pt x="1386" y="997"/>
                </a:lnTo>
                <a:lnTo>
                  <a:pt x="1372" y="991"/>
                </a:lnTo>
                <a:lnTo>
                  <a:pt x="1356" y="989"/>
                </a:lnTo>
                <a:lnTo>
                  <a:pt x="1340" y="986"/>
                </a:lnTo>
                <a:lnTo>
                  <a:pt x="1326" y="986"/>
                </a:lnTo>
                <a:lnTo>
                  <a:pt x="1310" y="986"/>
                </a:lnTo>
                <a:lnTo>
                  <a:pt x="1296" y="986"/>
                </a:lnTo>
                <a:lnTo>
                  <a:pt x="1278" y="1004"/>
                </a:lnTo>
                <a:lnTo>
                  <a:pt x="1269" y="1004"/>
                </a:lnTo>
                <a:lnTo>
                  <a:pt x="1257" y="1002"/>
                </a:lnTo>
                <a:lnTo>
                  <a:pt x="1246" y="998"/>
                </a:lnTo>
                <a:lnTo>
                  <a:pt x="1236" y="995"/>
                </a:lnTo>
                <a:lnTo>
                  <a:pt x="1223" y="991"/>
                </a:lnTo>
                <a:lnTo>
                  <a:pt x="1213" y="988"/>
                </a:lnTo>
                <a:lnTo>
                  <a:pt x="1202" y="986"/>
                </a:lnTo>
                <a:lnTo>
                  <a:pt x="1192" y="986"/>
                </a:lnTo>
                <a:lnTo>
                  <a:pt x="1174" y="1004"/>
                </a:lnTo>
                <a:lnTo>
                  <a:pt x="1158" y="995"/>
                </a:lnTo>
                <a:lnTo>
                  <a:pt x="1142" y="984"/>
                </a:lnTo>
                <a:lnTo>
                  <a:pt x="1126" y="970"/>
                </a:lnTo>
                <a:lnTo>
                  <a:pt x="1110" y="956"/>
                </a:lnTo>
                <a:lnTo>
                  <a:pt x="1095" y="940"/>
                </a:lnTo>
                <a:lnTo>
                  <a:pt x="1080" y="924"/>
                </a:lnTo>
                <a:lnTo>
                  <a:pt x="1066" y="908"/>
                </a:lnTo>
                <a:lnTo>
                  <a:pt x="1052" y="894"/>
                </a:lnTo>
                <a:lnTo>
                  <a:pt x="1056" y="887"/>
                </a:lnTo>
                <a:lnTo>
                  <a:pt x="1057" y="882"/>
                </a:lnTo>
                <a:lnTo>
                  <a:pt x="1057" y="878"/>
                </a:lnTo>
                <a:lnTo>
                  <a:pt x="1059" y="875"/>
                </a:lnTo>
                <a:lnTo>
                  <a:pt x="1057" y="871"/>
                </a:lnTo>
                <a:lnTo>
                  <a:pt x="1057" y="868"/>
                </a:lnTo>
                <a:lnTo>
                  <a:pt x="1056" y="862"/>
                </a:lnTo>
                <a:lnTo>
                  <a:pt x="1052" y="857"/>
                </a:lnTo>
                <a:lnTo>
                  <a:pt x="1056" y="848"/>
                </a:lnTo>
                <a:lnTo>
                  <a:pt x="1057" y="841"/>
                </a:lnTo>
                <a:lnTo>
                  <a:pt x="1059" y="832"/>
                </a:lnTo>
                <a:lnTo>
                  <a:pt x="1059" y="823"/>
                </a:lnTo>
                <a:lnTo>
                  <a:pt x="1061" y="814"/>
                </a:lnTo>
                <a:lnTo>
                  <a:pt x="1061" y="806"/>
                </a:lnTo>
                <a:lnTo>
                  <a:pt x="1061" y="799"/>
                </a:lnTo>
                <a:lnTo>
                  <a:pt x="1061" y="792"/>
                </a:lnTo>
                <a:lnTo>
                  <a:pt x="1043" y="774"/>
                </a:lnTo>
                <a:lnTo>
                  <a:pt x="1201" y="604"/>
                </a:lnTo>
                <a:lnTo>
                  <a:pt x="1204" y="606"/>
                </a:lnTo>
                <a:lnTo>
                  <a:pt x="1211" y="606"/>
                </a:lnTo>
                <a:lnTo>
                  <a:pt x="1216" y="606"/>
                </a:lnTo>
                <a:lnTo>
                  <a:pt x="1223" y="608"/>
                </a:lnTo>
                <a:lnTo>
                  <a:pt x="1229" y="606"/>
                </a:lnTo>
                <a:lnTo>
                  <a:pt x="1231" y="604"/>
                </a:lnTo>
                <a:lnTo>
                  <a:pt x="1231" y="601"/>
                </a:lnTo>
                <a:lnTo>
                  <a:pt x="1227" y="595"/>
                </a:lnTo>
                <a:lnTo>
                  <a:pt x="1232" y="595"/>
                </a:lnTo>
                <a:lnTo>
                  <a:pt x="1243" y="595"/>
                </a:lnTo>
                <a:lnTo>
                  <a:pt x="1255" y="595"/>
                </a:lnTo>
                <a:lnTo>
                  <a:pt x="1271" y="594"/>
                </a:lnTo>
                <a:lnTo>
                  <a:pt x="1287" y="594"/>
                </a:lnTo>
                <a:lnTo>
                  <a:pt x="1301" y="592"/>
                </a:lnTo>
                <a:lnTo>
                  <a:pt x="1314" y="590"/>
                </a:lnTo>
                <a:lnTo>
                  <a:pt x="1322" y="587"/>
                </a:lnTo>
                <a:lnTo>
                  <a:pt x="1333" y="588"/>
                </a:lnTo>
                <a:lnTo>
                  <a:pt x="1344" y="590"/>
                </a:lnTo>
                <a:lnTo>
                  <a:pt x="1354" y="590"/>
                </a:lnTo>
                <a:lnTo>
                  <a:pt x="1365" y="590"/>
                </a:lnTo>
                <a:lnTo>
                  <a:pt x="1377" y="588"/>
                </a:lnTo>
                <a:lnTo>
                  <a:pt x="1388" y="588"/>
                </a:lnTo>
                <a:lnTo>
                  <a:pt x="1398" y="587"/>
                </a:lnTo>
                <a:lnTo>
                  <a:pt x="1409" y="587"/>
                </a:lnTo>
                <a:lnTo>
                  <a:pt x="1416" y="599"/>
                </a:lnTo>
                <a:lnTo>
                  <a:pt x="1425" y="610"/>
                </a:lnTo>
                <a:lnTo>
                  <a:pt x="1432" y="618"/>
                </a:lnTo>
                <a:lnTo>
                  <a:pt x="1441" y="627"/>
                </a:lnTo>
                <a:lnTo>
                  <a:pt x="1450" y="634"/>
                </a:lnTo>
                <a:lnTo>
                  <a:pt x="1460" y="643"/>
                </a:lnTo>
                <a:lnTo>
                  <a:pt x="1469" y="650"/>
                </a:lnTo>
                <a:lnTo>
                  <a:pt x="1480" y="661"/>
                </a:lnTo>
                <a:lnTo>
                  <a:pt x="1513" y="661"/>
                </a:lnTo>
                <a:lnTo>
                  <a:pt x="1515" y="657"/>
                </a:lnTo>
                <a:lnTo>
                  <a:pt x="1515" y="654"/>
                </a:lnTo>
                <a:lnTo>
                  <a:pt x="1517" y="650"/>
                </a:lnTo>
                <a:lnTo>
                  <a:pt x="1518" y="647"/>
                </a:lnTo>
                <a:lnTo>
                  <a:pt x="1520" y="643"/>
                </a:lnTo>
                <a:lnTo>
                  <a:pt x="1522" y="640"/>
                </a:lnTo>
                <a:lnTo>
                  <a:pt x="1522" y="636"/>
                </a:lnTo>
                <a:lnTo>
                  <a:pt x="1522" y="632"/>
                </a:lnTo>
                <a:lnTo>
                  <a:pt x="1538" y="634"/>
                </a:lnTo>
                <a:lnTo>
                  <a:pt x="1554" y="638"/>
                </a:lnTo>
                <a:lnTo>
                  <a:pt x="1570" y="641"/>
                </a:lnTo>
                <a:lnTo>
                  <a:pt x="1586" y="645"/>
                </a:lnTo>
                <a:lnTo>
                  <a:pt x="1601" y="650"/>
                </a:lnTo>
                <a:lnTo>
                  <a:pt x="1617" y="652"/>
                </a:lnTo>
                <a:lnTo>
                  <a:pt x="1635" y="654"/>
                </a:lnTo>
                <a:lnTo>
                  <a:pt x="1653" y="652"/>
                </a:lnTo>
                <a:lnTo>
                  <a:pt x="1658" y="652"/>
                </a:lnTo>
                <a:lnTo>
                  <a:pt x="1661" y="654"/>
                </a:lnTo>
                <a:lnTo>
                  <a:pt x="1665" y="655"/>
                </a:lnTo>
                <a:lnTo>
                  <a:pt x="1670" y="655"/>
                </a:lnTo>
                <a:lnTo>
                  <a:pt x="1674" y="657"/>
                </a:lnTo>
                <a:lnTo>
                  <a:pt x="1676" y="659"/>
                </a:lnTo>
                <a:lnTo>
                  <a:pt x="1679" y="661"/>
                </a:lnTo>
                <a:lnTo>
                  <a:pt x="1688" y="670"/>
                </a:lnTo>
                <a:lnTo>
                  <a:pt x="1732" y="754"/>
                </a:lnTo>
                <a:lnTo>
                  <a:pt x="1750" y="754"/>
                </a:lnTo>
                <a:lnTo>
                  <a:pt x="1752" y="760"/>
                </a:lnTo>
                <a:lnTo>
                  <a:pt x="1753" y="767"/>
                </a:lnTo>
                <a:lnTo>
                  <a:pt x="1755" y="776"/>
                </a:lnTo>
                <a:lnTo>
                  <a:pt x="1757" y="786"/>
                </a:lnTo>
                <a:lnTo>
                  <a:pt x="1757" y="797"/>
                </a:lnTo>
                <a:lnTo>
                  <a:pt x="1757" y="806"/>
                </a:lnTo>
                <a:lnTo>
                  <a:pt x="1759" y="814"/>
                </a:lnTo>
                <a:lnTo>
                  <a:pt x="1759" y="820"/>
                </a:lnTo>
                <a:lnTo>
                  <a:pt x="1767" y="830"/>
                </a:lnTo>
                <a:lnTo>
                  <a:pt x="1782" y="846"/>
                </a:lnTo>
                <a:lnTo>
                  <a:pt x="1799" y="864"/>
                </a:lnTo>
                <a:lnTo>
                  <a:pt x="1819" y="885"/>
                </a:lnTo>
                <a:lnTo>
                  <a:pt x="1838" y="903"/>
                </a:lnTo>
                <a:lnTo>
                  <a:pt x="1856" y="919"/>
                </a:lnTo>
                <a:lnTo>
                  <a:pt x="1863" y="924"/>
                </a:lnTo>
                <a:lnTo>
                  <a:pt x="1870" y="929"/>
                </a:lnTo>
                <a:lnTo>
                  <a:pt x="1875" y="931"/>
                </a:lnTo>
                <a:lnTo>
                  <a:pt x="1880" y="929"/>
                </a:lnTo>
                <a:lnTo>
                  <a:pt x="1882" y="931"/>
                </a:lnTo>
                <a:lnTo>
                  <a:pt x="1888" y="931"/>
                </a:lnTo>
                <a:lnTo>
                  <a:pt x="1895" y="933"/>
                </a:lnTo>
                <a:lnTo>
                  <a:pt x="1903" y="935"/>
                </a:lnTo>
                <a:lnTo>
                  <a:pt x="1914" y="936"/>
                </a:lnTo>
                <a:lnTo>
                  <a:pt x="1925" y="938"/>
                </a:lnTo>
                <a:lnTo>
                  <a:pt x="1933" y="938"/>
                </a:lnTo>
                <a:lnTo>
                  <a:pt x="1941" y="938"/>
                </a:lnTo>
                <a:lnTo>
                  <a:pt x="1958" y="921"/>
                </a:lnTo>
                <a:lnTo>
                  <a:pt x="1960" y="924"/>
                </a:lnTo>
                <a:lnTo>
                  <a:pt x="1962" y="928"/>
                </a:lnTo>
                <a:lnTo>
                  <a:pt x="1963" y="929"/>
                </a:lnTo>
                <a:lnTo>
                  <a:pt x="1963" y="931"/>
                </a:lnTo>
                <a:lnTo>
                  <a:pt x="1962" y="929"/>
                </a:lnTo>
                <a:lnTo>
                  <a:pt x="1960" y="926"/>
                </a:lnTo>
                <a:lnTo>
                  <a:pt x="1958" y="921"/>
                </a:lnTo>
                <a:close/>
                <a:moveTo>
                  <a:pt x="1888" y="1368"/>
                </a:moveTo>
                <a:lnTo>
                  <a:pt x="1845" y="1368"/>
                </a:lnTo>
                <a:lnTo>
                  <a:pt x="1828" y="1348"/>
                </a:lnTo>
                <a:lnTo>
                  <a:pt x="1845" y="1331"/>
                </a:lnTo>
                <a:lnTo>
                  <a:pt x="1840" y="1327"/>
                </a:lnTo>
                <a:lnTo>
                  <a:pt x="1836" y="1323"/>
                </a:lnTo>
                <a:lnTo>
                  <a:pt x="1835" y="1320"/>
                </a:lnTo>
                <a:lnTo>
                  <a:pt x="1836" y="1315"/>
                </a:lnTo>
                <a:lnTo>
                  <a:pt x="1838" y="1311"/>
                </a:lnTo>
                <a:lnTo>
                  <a:pt x="1842" y="1306"/>
                </a:lnTo>
                <a:lnTo>
                  <a:pt x="1847" y="1300"/>
                </a:lnTo>
                <a:lnTo>
                  <a:pt x="1854" y="1293"/>
                </a:lnTo>
                <a:lnTo>
                  <a:pt x="1852" y="1290"/>
                </a:lnTo>
                <a:lnTo>
                  <a:pt x="1852" y="1286"/>
                </a:lnTo>
                <a:lnTo>
                  <a:pt x="1850" y="1283"/>
                </a:lnTo>
                <a:lnTo>
                  <a:pt x="1849" y="1279"/>
                </a:lnTo>
                <a:lnTo>
                  <a:pt x="1847" y="1276"/>
                </a:lnTo>
                <a:lnTo>
                  <a:pt x="1845" y="1272"/>
                </a:lnTo>
                <a:lnTo>
                  <a:pt x="1845" y="1269"/>
                </a:lnTo>
                <a:lnTo>
                  <a:pt x="1845" y="1265"/>
                </a:lnTo>
                <a:lnTo>
                  <a:pt x="1863" y="1246"/>
                </a:lnTo>
                <a:lnTo>
                  <a:pt x="1896" y="1246"/>
                </a:lnTo>
                <a:lnTo>
                  <a:pt x="1902" y="1239"/>
                </a:lnTo>
                <a:lnTo>
                  <a:pt x="1907" y="1232"/>
                </a:lnTo>
                <a:lnTo>
                  <a:pt x="1911" y="1226"/>
                </a:lnTo>
                <a:lnTo>
                  <a:pt x="1914" y="1219"/>
                </a:lnTo>
                <a:lnTo>
                  <a:pt x="1918" y="1212"/>
                </a:lnTo>
                <a:lnTo>
                  <a:pt x="1921" y="1205"/>
                </a:lnTo>
                <a:lnTo>
                  <a:pt x="1925" y="1198"/>
                </a:lnTo>
                <a:lnTo>
                  <a:pt x="1932" y="1191"/>
                </a:lnTo>
                <a:lnTo>
                  <a:pt x="1932" y="1198"/>
                </a:lnTo>
                <a:lnTo>
                  <a:pt x="1933" y="1207"/>
                </a:lnTo>
                <a:lnTo>
                  <a:pt x="1937" y="1214"/>
                </a:lnTo>
                <a:lnTo>
                  <a:pt x="1941" y="1223"/>
                </a:lnTo>
                <a:lnTo>
                  <a:pt x="1942" y="1230"/>
                </a:lnTo>
                <a:lnTo>
                  <a:pt x="1946" y="1237"/>
                </a:lnTo>
                <a:lnTo>
                  <a:pt x="1948" y="1242"/>
                </a:lnTo>
                <a:lnTo>
                  <a:pt x="1948" y="1246"/>
                </a:lnTo>
                <a:lnTo>
                  <a:pt x="1944" y="1247"/>
                </a:lnTo>
                <a:lnTo>
                  <a:pt x="1942" y="1249"/>
                </a:lnTo>
                <a:lnTo>
                  <a:pt x="1937" y="1255"/>
                </a:lnTo>
                <a:lnTo>
                  <a:pt x="1933" y="1260"/>
                </a:lnTo>
                <a:lnTo>
                  <a:pt x="1926" y="1274"/>
                </a:lnTo>
                <a:lnTo>
                  <a:pt x="1919" y="1292"/>
                </a:lnTo>
                <a:lnTo>
                  <a:pt x="1912" y="1311"/>
                </a:lnTo>
                <a:lnTo>
                  <a:pt x="1905" y="1329"/>
                </a:lnTo>
                <a:lnTo>
                  <a:pt x="1900" y="1345"/>
                </a:lnTo>
                <a:lnTo>
                  <a:pt x="1896" y="1359"/>
                </a:lnTo>
                <a:lnTo>
                  <a:pt x="1893" y="1359"/>
                </a:lnTo>
                <a:lnTo>
                  <a:pt x="1889" y="1359"/>
                </a:lnTo>
                <a:lnTo>
                  <a:pt x="1888" y="1359"/>
                </a:lnTo>
                <a:lnTo>
                  <a:pt x="1886" y="1359"/>
                </a:lnTo>
                <a:lnTo>
                  <a:pt x="1884" y="1361"/>
                </a:lnTo>
                <a:lnTo>
                  <a:pt x="1884" y="1362"/>
                </a:lnTo>
                <a:lnTo>
                  <a:pt x="1886" y="1364"/>
                </a:lnTo>
                <a:lnTo>
                  <a:pt x="1888" y="1368"/>
                </a:lnTo>
                <a:close/>
                <a:moveTo>
                  <a:pt x="2855" y="373"/>
                </a:moveTo>
                <a:lnTo>
                  <a:pt x="2855" y="385"/>
                </a:lnTo>
                <a:lnTo>
                  <a:pt x="2857" y="394"/>
                </a:lnTo>
                <a:lnTo>
                  <a:pt x="2861" y="403"/>
                </a:lnTo>
                <a:lnTo>
                  <a:pt x="2862" y="410"/>
                </a:lnTo>
                <a:lnTo>
                  <a:pt x="2866" y="417"/>
                </a:lnTo>
                <a:lnTo>
                  <a:pt x="2869" y="424"/>
                </a:lnTo>
                <a:lnTo>
                  <a:pt x="2871" y="433"/>
                </a:lnTo>
                <a:lnTo>
                  <a:pt x="2871" y="445"/>
                </a:lnTo>
                <a:lnTo>
                  <a:pt x="2875" y="447"/>
                </a:lnTo>
                <a:lnTo>
                  <a:pt x="2878" y="447"/>
                </a:lnTo>
                <a:lnTo>
                  <a:pt x="2882" y="449"/>
                </a:lnTo>
                <a:lnTo>
                  <a:pt x="2885" y="450"/>
                </a:lnTo>
                <a:lnTo>
                  <a:pt x="2887" y="452"/>
                </a:lnTo>
                <a:lnTo>
                  <a:pt x="2891" y="454"/>
                </a:lnTo>
                <a:lnTo>
                  <a:pt x="2894" y="456"/>
                </a:lnTo>
                <a:lnTo>
                  <a:pt x="2898" y="456"/>
                </a:lnTo>
                <a:lnTo>
                  <a:pt x="2900" y="463"/>
                </a:lnTo>
                <a:lnTo>
                  <a:pt x="2901" y="470"/>
                </a:lnTo>
                <a:lnTo>
                  <a:pt x="2905" y="475"/>
                </a:lnTo>
                <a:lnTo>
                  <a:pt x="2908" y="481"/>
                </a:lnTo>
                <a:lnTo>
                  <a:pt x="2914" y="486"/>
                </a:lnTo>
                <a:lnTo>
                  <a:pt x="2919" y="489"/>
                </a:lnTo>
                <a:lnTo>
                  <a:pt x="2926" y="493"/>
                </a:lnTo>
                <a:lnTo>
                  <a:pt x="2933" y="493"/>
                </a:lnTo>
                <a:lnTo>
                  <a:pt x="2926" y="486"/>
                </a:lnTo>
                <a:lnTo>
                  <a:pt x="2921" y="479"/>
                </a:lnTo>
                <a:lnTo>
                  <a:pt x="2917" y="472"/>
                </a:lnTo>
                <a:lnTo>
                  <a:pt x="2914" y="465"/>
                </a:lnTo>
                <a:lnTo>
                  <a:pt x="2912" y="458"/>
                </a:lnTo>
                <a:lnTo>
                  <a:pt x="2912" y="450"/>
                </a:lnTo>
                <a:lnTo>
                  <a:pt x="2912" y="443"/>
                </a:lnTo>
                <a:lnTo>
                  <a:pt x="2915" y="436"/>
                </a:lnTo>
                <a:lnTo>
                  <a:pt x="2905" y="433"/>
                </a:lnTo>
                <a:lnTo>
                  <a:pt x="2896" y="427"/>
                </a:lnTo>
                <a:lnTo>
                  <a:pt x="2887" y="420"/>
                </a:lnTo>
                <a:lnTo>
                  <a:pt x="2878" y="412"/>
                </a:lnTo>
                <a:lnTo>
                  <a:pt x="2869" y="403"/>
                </a:lnTo>
                <a:lnTo>
                  <a:pt x="2864" y="392"/>
                </a:lnTo>
                <a:lnTo>
                  <a:pt x="2859" y="382"/>
                </a:lnTo>
                <a:lnTo>
                  <a:pt x="2855" y="373"/>
                </a:lnTo>
                <a:close/>
                <a:moveTo>
                  <a:pt x="2960" y="521"/>
                </a:moveTo>
                <a:lnTo>
                  <a:pt x="2963" y="519"/>
                </a:lnTo>
                <a:lnTo>
                  <a:pt x="2967" y="519"/>
                </a:lnTo>
                <a:lnTo>
                  <a:pt x="2972" y="518"/>
                </a:lnTo>
                <a:lnTo>
                  <a:pt x="2975" y="516"/>
                </a:lnTo>
                <a:lnTo>
                  <a:pt x="2981" y="514"/>
                </a:lnTo>
                <a:lnTo>
                  <a:pt x="2986" y="512"/>
                </a:lnTo>
                <a:lnTo>
                  <a:pt x="2990" y="512"/>
                </a:lnTo>
                <a:lnTo>
                  <a:pt x="2993" y="511"/>
                </a:lnTo>
                <a:lnTo>
                  <a:pt x="2990" y="511"/>
                </a:lnTo>
                <a:lnTo>
                  <a:pt x="2984" y="509"/>
                </a:lnTo>
                <a:lnTo>
                  <a:pt x="2979" y="505"/>
                </a:lnTo>
                <a:lnTo>
                  <a:pt x="2972" y="502"/>
                </a:lnTo>
                <a:lnTo>
                  <a:pt x="2965" y="496"/>
                </a:lnTo>
                <a:lnTo>
                  <a:pt x="2960" y="491"/>
                </a:lnTo>
                <a:lnTo>
                  <a:pt x="2954" y="488"/>
                </a:lnTo>
                <a:lnTo>
                  <a:pt x="2951" y="484"/>
                </a:lnTo>
                <a:lnTo>
                  <a:pt x="2933" y="502"/>
                </a:lnTo>
                <a:lnTo>
                  <a:pt x="2933" y="507"/>
                </a:lnTo>
                <a:lnTo>
                  <a:pt x="2935" y="512"/>
                </a:lnTo>
                <a:lnTo>
                  <a:pt x="2937" y="518"/>
                </a:lnTo>
                <a:lnTo>
                  <a:pt x="2938" y="525"/>
                </a:lnTo>
                <a:lnTo>
                  <a:pt x="2940" y="532"/>
                </a:lnTo>
                <a:lnTo>
                  <a:pt x="2940" y="539"/>
                </a:lnTo>
                <a:lnTo>
                  <a:pt x="2942" y="544"/>
                </a:lnTo>
                <a:lnTo>
                  <a:pt x="2942" y="548"/>
                </a:lnTo>
                <a:lnTo>
                  <a:pt x="2960" y="548"/>
                </a:lnTo>
                <a:lnTo>
                  <a:pt x="2960" y="604"/>
                </a:lnTo>
                <a:lnTo>
                  <a:pt x="2956" y="604"/>
                </a:lnTo>
                <a:lnTo>
                  <a:pt x="2951" y="606"/>
                </a:lnTo>
                <a:lnTo>
                  <a:pt x="2947" y="606"/>
                </a:lnTo>
                <a:lnTo>
                  <a:pt x="2944" y="608"/>
                </a:lnTo>
                <a:lnTo>
                  <a:pt x="2940" y="610"/>
                </a:lnTo>
                <a:lnTo>
                  <a:pt x="2937" y="611"/>
                </a:lnTo>
                <a:lnTo>
                  <a:pt x="2935" y="613"/>
                </a:lnTo>
                <a:lnTo>
                  <a:pt x="2933" y="613"/>
                </a:lnTo>
                <a:lnTo>
                  <a:pt x="2933" y="631"/>
                </a:lnTo>
                <a:lnTo>
                  <a:pt x="2930" y="632"/>
                </a:lnTo>
                <a:lnTo>
                  <a:pt x="2926" y="632"/>
                </a:lnTo>
                <a:lnTo>
                  <a:pt x="2921" y="634"/>
                </a:lnTo>
                <a:lnTo>
                  <a:pt x="2915" y="638"/>
                </a:lnTo>
                <a:lnTo>
                  <a:pt x="2912" y="640"/>
                </a:lnTo>
                <a:lnTo>
                  <a:pt x="2907" y="643"/>
                </a:lnTo>
                <a:lnTo>
                  <a:pt x="2903" y="647"/>
                </a:lnTo>
                <a:lnTo>
                  <a:pt x="2900" y="650"/>
                </a:lnTo>
                <a:lnTo>
                  <a:pt x="2926" y="678"/>
                </a:lnTo>
                <a:lnTo>
                  <a:pt x="2926" y="650"/>
                </a:lnTo>
                <a:lnTo>
                  <a:pt x="2933" y="647"/>
                </a:lnTo>
                <a:lnTo>
                  <a:pt x="2942" y="643"/>
                </a:lnTo>
                <a:lnTo>
                  <a:pt x="2952" y="640"/>
                </a:lnTo>
                <a:lnTo>
                  <a:pt x="2965" y="638"/>
                </a:lnTo>
                <a:lnTo>
                  <a:pt x="2977" y="634"/>
                </a:lnTo>
                <a:lnTo>
                  <a:pt x="2990" y="632"/>
                </a:lnTo>
                <a:lnTo>
                  <a:pt x="3000" y="632"/>
                </a:lnTo>
                <a:lnTo>
                  <a:pt x="3011" y="631"/>
                </a:lnTo>
                <a:lnTo>
                  <a:pt x="3011" y="625"/>
                </a:lnTo>
                <a:lnTo>
                  <a:pt x="3009" y="618"/>
                </a:lnTo>
                <a:lnTo>
                  <a:pt x="3005" y="611"/>
                </a:lnTo>
                <a:lnTo>
                  <a:pt x="3002" y="604"/>
                </a:lnTo>
                <a:lnTo>
                  <a:pt x="2997" y="599"/>
                </a:lnTo>
                <a:lnTo>
                  <a:pt x="2993" y="594"/>
                </a:lnTo>
                <a:lnTo>
                  <a:pt x="2988" y="588"/>
                </a:lnTo>
                <a:lnTo>
                  <a:pt x="2984" y="585"/>
                </a:lnTo>
                <a:lnTo>
                  <a:pt x="3002" y="567"/>
                </a:lnTo>
                <a:lnTo>
                  <a:pt x="2960" y="521"/>
                </a:lnTo>
                <a:close/>
                <a:moveTo>
                  <a:pt x="1278" y="325"/>
                </a:moveTo>
                <a:lnTo>
                  <a:pt x="1275" y="327"/>
                </a:lnTo>
                <a:lnTo>
                  <a:pt x="1271" y="327"/>
                </a:lnTo>
                <a:lnTo>
                  <a:pt x="1266" y="329"/>
                </a:lnTo>
                <a:lnTo>
                  <a:pt x="1261" y="330"/>
                </a:lnTo>
                <a:lnTo>
                  <a:pt x="1257" y="332"/>
                </a:lnTo>
                <a:lnTo>
                  <a:pt x="1252" y="334"/>
                </a:lnTo>
                <a:lnTo>
                  <a:pt x="1248" y="334"/>
                </a:lnTo>
                <a:lnTo>
                  <a:pt x="1245" y="334"/>
                </a:lnTo>
                <a:lnTo>
                  <a:pt x="1245" y="341"/>
                </a:lnTo>
                <a:lnTo>
                  <a:pt x="1246" y="348"/>
                </a:lnTo>
                <a:lnTo>
                  <a:pt x="1250" y="355"/>
                </a:lnTo>
                <a:lnTo>
                  <a:pt x="1254" y="362"/>
                </a:lnTo>
                <a:lnTo>
                  <a:pt x="1259" y="367"/>
                </a:lnTo>
                <a:lnTo>
                  <a:pt x="1262" y="373"/>
                </a:lnTo>
                <a:lnTo>
                  <a:pt x="1266" y="376"/>
                </a:lnTo>
                <a:lnTo>
                  <a:pt x="1269" y="380"/>
                </a:lnTo>
                <a:lnTo>
                  <a:pt x="1245" y="410"/>
                </a:lnTo>
                <a:lnTo>
                  <a:pt x="1246" y="415"/>
                </a:lnTo>
                <a:lnTo>
                  <a:pt x="1248" y="419"/>
                </a:lnTo>
                <a:lnTo>
                  <a:pt x="1248" y="420"/>
                </a:lnTo>
                <a:lnTo>
                  <a:pt x="1248" y="422"/>
                </a:lnTo>
                <a:lnTo>
                  <a:pt x="1248" y="424"/>
                </a:lnTo>
                <a:lnTo>
                  <a:pt x="1248" y="427"/>
                </a:lnTo>
                <a:lnTo>
                  <a:pt x="1250" y="431"/>
                </a:lnTo>
                <a:lnTo>
                  <a:pt x="1254" y="436"/>
                </a:lnTo>
                <a:lnTo>
                  <a:pt x="1261" y="429"/>
                </a:lnTo>
                <a:lnTo>
                  <a:pt x="1268" y="424"/>
                </a:lnTo>
                <a:lnTo>
                  <a:pt x="1278" y="419"/>
                </a:lnTo>
                <a:lnTo>
                  <a:pt x="1289" y="415"/>
                </a:lnTo>
                <a:lnTo>
                  <a:pt x="1299" y="410"/>
                </a:lnTo>
                <a:lnTo>
                  <a:pt x="1310" y="406"/>
                </a:lnTo>
                <a:lnTo>
                  <a:pt x="1321" y="403"/>
                </a:lnTo>
                <a:lnTo>
                  <a:pt x="1331" y="399"/>
                </a:lnTo>
                <a:lnTo>
                  <a:pt x="1324" y="396"/>
                </a:lnTo>
                <a:lnTo>
                  <a:pt x="1317" y="392"/>
                </a:lnTo>
                <a:lnTo>
                  <a:pt x="1310" y="389"/>
                </a:lnTo>
                <a:lnTo>
                  <a:pt x="1305" y="385"/>
                </a:lnTo>
                <a:lnTo>
                  <a:pt x="1298" y="380"/>
                </a:lnTo>
                <a:lnTo>
                  <a:pt x="1291" y="374"/>
                </a:lnTo>
                <a:lnTo>
                  <a:pt x="1285" y="369"/>
                </a:lnTo>
                <a:lnTo>
                  <a:pt x="1278" y="362"/>
                </a:lnTo>
                <a:lnTo>
                  <a:pt x="1278" y="353"/>
                </a:lnTo>
                <a:lnTo>
                  <a:pt x="1280" y="346"/>
                </a:lnTo>
                <a:lnTo>
                  <a:pt x="1280" y="341"/>
                </a:lnTo>
                <a:lnTo>
                  <a:pt x="1282" y="337"/>
                </a:lnTo>
                <a:lnTo>
                  <a:pt x="1282" y="334"/>
                </a:lnTo>
                <a:lnTo>
                  <a:pt x="1282" y="330"/>
                </a:lnTo>
                <a:lnTo>
                  <a:pt x="1280" y="329"/>
                </a:lnTo>
                <a:lnTo>
                  <a:pt x="1278" y="325"/>
                </a:lnTo>
                <a:close/>
                <a:moveTo>
                  <a:pt x="1227" y="362"/>
                </a:moveTo>
                <a:lnTo>
                  <a:pt x="1225" y="366"/>
                </a:lnTo>
                <a:lnTo>
                  <a:pt x="1225" y="371"/>
                </a:lnTo>
                <a:lnTo>
                  <a:pt x="1223" y="376"/>
                </a:lnTo>
                <a:lnTo>
                  <a:pt x="1222" y="380"/>
                </a:lnTo>
                <a:lnTo>
                  <a:pt x="1222" y="385"/>
                </a:lnTo>
                <a:lnTo>
                  <a:pt x="1220" y="390"/>
                </a:lnTo>
                <a:lnTo>
                  <a:pt x="1218" y="396"/>
                </a:lnTo>
                <a:lnTo>
                  <a:pt x="1218" y="399"/>
                </a:lnTo>
                <a:lnTo>
                  <a:pt x="1213" y="399"/>
                </a:lnTo>
                <a:lnTo>
                  <a:pt x="1206" y="401"/>
                </a:lnTo>
                <a:lnTo>
                  <a:pt x="1202" y="403"/>
                </a:lnTo>
                <a:lnTo>
                  <a:pt x="1197" y="405"/>
                </a:lnTo>
                <a:lnTo>
                  <a:pt x="1193" y="408"/>
                </a:lnTo>
                <a:lnTo>
                  <a:pt x="1190" y="412"/>
                </a:lnTo>
                <a:lnTo>
                  <a:pt x="1186" y="415"/>
                </a:lnTo>
                <a:lnTo>
                  <a:pt x="1183" y="417"/>
                </a:lnTo>
                <a:lnTo>
                  <a:pt x="1183" y="412"/>
                </a:lnTo>
                <a:lnTo>
                  <a:pt x="1185" y="406"/>
                </a:lnTo>
                <a:lnTo>
                  <a:pt x="1185" y="403"/>
                </a:lnTo>
                <a:lnTo>
                  <a:pt x="1186" y="399"/>
                </a:lnTo>
                <a:lnTo>
                  <a:pt x="1186" y="396"/>
                </a:lnTo>
                <a:lnTo>
                  <a:pt x="1186" y="392"/>
                </a:lnTo>
                <a:lnTo>
                  <a:pt x="1186" y="387"/>
                </a:lnTo>
                <a:lnTo>
                  <a:pt x="1183" y="380"/>
                </a:lnTo>
                <a:lnTo>
                  <a:pt x="1186" y="380"/>
                </a:lnTo>
                <a:lnTo>
                  <a:pt x="1192" y="378"/>
                </a:lnTo>
                <a:lnTo>
                  <a:pt x="1197" y="374"/>
                </a:lnTo>
                <a:lnTo>
                  <a:pt x="1202" y="371"/>
                </a:lnTo>
                <a:lnTo>
                  <a:pt x="1208" y="369"/>
                </a:lnTo>
                <a:lnTo>
                  <a:pt x="1213" y="366"/>
                </a:lnTo>
                <a:lnTo>
                  <a:pt x="1220" y="364"/>
                </a:lnTo>
                <a:lnTo>
                  <a:pt x="1227" y="362"/>
                </a:lnTo>
                <a:close/>
                <a:moveTo>
                  <a:pt x="2567" y="986"/>
                </a:moveTo>
                <a:lnTo>
                  <a:pt x="2576" y="989"/>
                </a:lnTo>
                <a:lnTo>
                  <a:pt x="2582" y="993"/>
                </a:lnTo>
                <a:lnTo>
                  <a:pt x="2587" y="997"/>
                </a:lnTo>
                <a:lnTo>
                  <a:pt x="2592" y="1000"/>
                </a:lnTo>
                <a:lnTo>
                  <a:pt x="2596" y="1005"/>
                </a:lnTo>
                <a:lnTo>
                  <a:pt x="2599" y="1011"/>
                </a:lnTo>
                <a:lnTo>
                  <a:pt x="2605" y="1016"/>
                </a:lnTo>
                <a:lnTo>
                  <a:pt x="2610" y="1023"/>
                </a:lnTo>
                <a:lnTo>
                  <a:pt x="2620" y="1023"/>
                </a:lnTo>
                <a:lnTo>
                  <a:pt x="2629" y="1027"/>
                </a:lnTo>
                <a:lnTo>
                  <a:pt x="2636" y="1030"/>
                </a:lnTo>
                <a:lnTo>
                  <a:pt x="2643" y="1035"/>
                </a:lnTo>
                <a:lnTo>
                  <a:pt x="2658" y="1048"/>
                </a:lnTo>
                <a:lnTo>
                  <a:pt x="2668" y="1064"/>
                </a:lnTo>
                <a:lnTo>
                  <a:pt x="2679" y="1081"/>
                </a:lnTo>
                <a:lnTo>
                  <a:pt x="2688" y="1097"/>
                </a:lnTo>
                <a:lnTo>
                  <a:pt x="2696" y="1113"/>
                </a:lnTo>
                <a:lnTo>
                  <a:pt x="2705" y="1126"/>
                </a:lnTo>
                <a:lnTo>
                  <a:pt x="2702" y="1126"/>
                </a:lnTo>
                <a:lnTo>
                  <a:pt x="2698" y="1127"/>
                </a:lnTo>
                <a:lnTo>
                  <a:pt x="2693" y="1127"/>
                </a:lnTo>
                <a:lnTo>
                  <a:pt x="2689" y="1129"/>
                </a:lnTo>
                <a:lnTo>
                  <a:pt x="2684" y="1131"/>
                </a:lnTo>
                <a:lnTo>
                  <a:pt x="2679" y="1133"/>
                </a:lnTo>
                <a:lnTo>
                  <a:pt x="2675" y="1134"/>
                </a:lnTo>
                <a:lnTo>
                  <a:pt x="2670" y="1134"/>
                </a:lnTo>
                <a:lnTo>
                  <a:pt x="2658" y="1120"/>
                </a:lnTo>
                <a:lnTo>
                  <a:pt x="2643" y="1103"/>
                </a:lnTo>
                <a:lnTo>
                  <a:pt x="2629" y="1083"/>
                </a:lnTo>
                <a:lnTo>
                  <a:pt x="2615" y="1064"/>
                </a:lnTo>
                <a:lnTo>
                  <a:pt x="2603" y="1044"/>
                </a:lnTo>
                <a:lnTo>
                  <a:pt x="2589" y="1023"/>
                </a:lnTo>
                <a:lnTo>
                  <a:pt x="2578" y="1004"/>
                </a:lnTo>
                <a:lnTo>
                  <a:pt x="2567" y="986"/>
                </a:lnTo>
                <a:close/>
                <a:moveTo>
                  <a:pt x="2698" y="1143"/>
                </a:moveTo>
                <a:lnTo>
                  <a:pt x="2714" y="1140"/>
                </a:lnTo>
                <a:lnTo>
                  <a:pt x="2730" y="1138"/>
                </a:lnTo>
                <a:lnTo>
                  <a:pt x="2744" y="1138"/>
                </a:lnTo>
                <a:lnTo>
                  <a:pt x="2758" y="1141"/>
                </a:lnTo>
                <a:lnTo>
                  <a:pt x="2774" y="1145"/>
                </a:lnTo>
                <a:lnTo>
                  <a:pt x="2788" y="1148"/>
                </a:lnTo>
                <a:lnTo>
                  <a:pt x="2804" y="1152"/>
                </a:lnTo>
                <a:lnTo>
                  <a:pt x="2820" y="1152"/>
                </a:lnTo>
                <a:lnTo>
                  <a:pt x="2808" y="1156"/>
                </a:lnTo>
                <a:lnTo>
                  <a:pt x="2794" y="1156"/>
                </a:lnTo>
                <a:lnTo>
                  <a:pt x="2778" y="1156"/>
                </a:lnTo>
                <a:lnTo>
                  <a:pt x="2762" y="1156"/>
                </a:lnTo>
                <a:lnTo>
                  <a:pt x="2744" y="1152"/>
                </a:lnTo>
                <a:lnTo>
                  <a:pt x="2728" y="1150"/>
                </a:lnTo>
                <a:lnTo>
                  <a:pt x="2712" y="1147"/>
                </a:lnTo>
                <a:lnTo>
                  <a:pt x="2698" y="1143"/>
                </a:lnTo>
                <a:close/>
                <a:moveTo>
                  <a:pt x="2855" y="1097"/>
                </a:moveTo>
                <a:lnTo>
                  <a:pt x="2850" y="1097"/>
                </a:lnTo>
                <a:lnTo>
                  <a:pt x="2847" y="1099"/>
                </a:lnTo>
                <a:lnTo>
                  <a:pt x="2841" y="1101"/>
                </a:lnTo>
                <a:lnTo>
                  <a:pt x="2838" y="1103"/>
                </a:lnTo>
                <a:lnTo>
                  <a:pt x="2832" y="1103"/>
                </a:lnTo>
                <a:lnTo>
                  <a:pt x="2827" y="1104"/>
                </a:lnTo>
                <a:lnTo>
                  <a:pt x="2824" y="1106"/>
                </a:lnTo>
                <a:lnTo>
                  <a:pt x="2820" y="1106"/>
                </a:lnTo>
                <a:lnTo>
                  <a:pt x="2813" y="1103"/>
                </a:lnTo>
                <a:lnTo>
                  <a:pt x="2806" y="1099"/>
                </a:lnTo>
                <a:lnTo>
                  <a:pt x="2797" y="1097"/>
                </a:lnTo>
                <a:lnTo>
                  <a:pt x="2790" y="1095"/>
                </a:lnTo>
                <a:lnTo>
                  <a:pt x="2781" y="1094"/>
                </a:lnTo>
                <a:lnTo>
                  <a:pt x="2774" y="1094"/>
                </a:lnTo>
                <a:lnTo>
                  <a:pt x="2765" y="1095"/>
                </a:lnTo>
                <a:lnTo>
                  <a:pt x="2758" y="1097"/>
                </a:lnTo>
                <a:lnTo>
                  <a:pt x="2756" y="1092"/>
                </a:lnTo>
                <a:lnTo>
                  <a:pt x="2755" y="1087"/>
                </a:lnTo>
                <a:lnTo>
                  <a:pt x="2753" y="1083"/>
                </a:lnTo>
                <a:lnTo>
                  <a:pt x="2753" y="1080"/>
                </a:lnTo>
                <a:lnTo>
                  <a:pt x="2753" y="1076"/>
                </a:lnTo>
                <a:lnTo>
                  <a:pt x="2755" y="1073"/>
                </a:lnTo>
                <a:lnTo>
                  <a:pt x="2756" y="1067"/>
                </a:lnTo>
                <a:lnTo>
                  <a:pt x="2758" y="1060"/>
                </a:lnTo>
                <a:lnTo>
                  <a:pt x="2741" y="1042"/>
                </a:lnTo>
                <a:lnTo>
                  <a:pt x="2749" y="1039"/>
                </a:lnTo>
                <a:lnTo>
                  <a:pt x="2758" y="1034"/>
                </a:lnTo>
                <a:lnTo>
                  <a:pt x="2767" y="1030"/>
                </a:lnTo>
                <a:lnTo>
                  <a:pt x="2776" y="1025"/>
                </a:lnTo>
                <a:lnTo>
                  <a:pt x="2786" y="1021"/>
                </a:lnTo>
                <a:lnTo>
                  <a:pt x="2795" y="1018"/>
                </a:lnTo>
                <a:lnTo>
                  <a:pt x="2804" y="1014"/>
                </a:lnTo>
                <a:lnTo>
                  <a:pt x="2811" y="1014"/>
                </a:lnTo>
                <a:lnTo>
                  <a:pt x="2811" y="1011"/>
                </a:lnTo>
                <a:lnTo>
                  <a:pt x="2811" y="1007"/>
                </a:lnTo>
                <a:lnTo>
                  <a:pt x="2813" y="1004"/>
                </a:lnTo>
                <a:lnTo>
                  <a:pt x="2813" y="1002"/>
                </a:lnTo>
                <a:lnTo>
                  <a:pt x="2815" y="998"/>
                </a:lnTo>
                <a:lnTo>
                  <a:pt x="2818" y="997"/>
                </a:lnTo>
                <a:lnTo>
                  <a:pt x="2824" y="997"/>
                </a:lnTo>
                <a:lnTo>
                  <a:pt x="2829" y="995"/>
                </a:lnTo>
                <a:lnTo>
                  <a:pt x="2832" y="988"/>
                </a:lnTo>
                <a:lnTo>
                  <a:pt x="2839" y="979"/>
                </a:lnTo>
                <a:lnTo>
                  <a:pt x="2847" y="968"/>
                </a:lnTo>
                <a:lnTo>
                  <a:pt x="2854" y="958"/>
                </a:lnTo>
                <a:lnTo>
                  <a:pt x="2861" y="947"/>
                </a:lnTo>
                <a:lnTo>
                  <a:pt x="2866" y="938"/>
                </a:lnTo>
                <a:lnTo>
                  <a:pt x="2869" y="929"/>
                </a:lnTo>
                <a:lnTo>
                  <a:pt x="2871" y="921"/>
                </a:lnTo>
                <a:lnTo>
                  <a:pt x="2871" y="926"/>
                </a:lnTo>
                <a:lnTo>
                  <a:pt x="2869" y="933"/>
                </a:lnTo>
                <a:lnTo>
                  <a:pt x="2866" y="940"/>
                </a:lnTo>
                <a:lnTo>
                  <a:pt x="2862" y="949"/>
                </a:lnTo>
                <a:lnTo>
                  <a:pt x="2861" y="958"/>
                </a:lnTo>
                <a:lnTo>
                  <a:pt x="2857" y="965"/>
                </a:lnTo>
                <a:lnTo>
                  <a:pt x="2855" y="972"/>
                </a:lnTo>
                <a:lnTo>
                  <a:pt x="2855" y="977"/>
                </a:lnTo>
                <a:lnTo>
                  <a:pt x="2871" y="977"/>
                </a:lnTo>
                <a:lnTo>
                  <a:pt x="2873" y="981"/>
                </a:lnTo>
                <a:lnTo>
                  <a:pt x="2873" y="986"/>
                </a:lnTo>
                <a:lnTo>
                  <a:pt x="2869" y="993"/>
                </a:lnTo>
                <a:lnTo>
                  <a:pt x="2866" y="998"/>
                </a:lnTo>
                <a:lnTo>
                  <a:pt x="2862" y="1005"/>
                </a:lnTo>
                <a:lnTo>
                  <a:pt x="2859" y="1009"/>
                </a:lnTo>
                <a:lnTo>
                  <a:pt x="2855" y="1012"/>
                </a:lnTo>
                <a:lnTo>
                  <a:pt x="2855" y="1014"/>
                </a:lnTo>
                <a:lnTo>
                  <a:pt x="2880" y="1042"/>
                </a:lnTo>
                <a:lnTo>
                  <a:pt x="2855" y="1071"/>
                </a:lnTo>
                <a:lnTo>
                  <a:pt x="2855" y="1076"/>
                </a:lnTo>
                <a:lnTo>
                  <a:pt x="2855" y="1081"/>
                </a:lnTo>
                <a:lnTo>
                  <a:pt x="2857" y="1085"/>
                </a:lnTo>
                <a:lnTo>
                  <a:pt x="2857" y="1087"/>
                </a:lnTo>
                <a:lnTo>
                  <a:pt x="2859" y="1090"/>
                </a:lnTo>
                <a:lnTo>
                  <a:pt x="2857" y="1092"/>
                </a:lnTo>
                <a:lnTo>
                  <a:pt x="2857" y="1094"/>
                </a:lnTo>
                <a:lnTo>
                  <a:pt x="2855" y="1097"/>
                </a:lnTo>
                <a:close/>
                <a:moveTo>
                  <a:pt x="2864" y="781"/>
                </a:moveTo>
                <a:lnTo>
                  <a:pt x="2864" y="784"/>
                </a:lnTo>
                <a:lnTo>
                  <a:pt x="2864" y="790"/>
                </a:lnTo>
                <a:lnTo>
                  <a:pt x="2866" y="795"/>
                </a:lnTo>
                <a:lnTo>
                  <a:pt x="2868" y="800"/>
                </a:lnTo>
                <a:lnTo>
                  <a:pt x="2869" y="806"/>
                </a:lnTo>
                <a:lnTo>
                  <a:pt x="2871" y="809"/>
                </a:lnTo>
                <a:lnTo>
                  <a:pt x="2871" y="814"/>
                </a:lnTo>
                <a:lnTo>
                  <a:pt x="2873" y="818"/>
                </a:lnTo>
                <a:lnTo>
                  <a:pt x="2855" y="837"/>
                </a:lnTo>
                <a:lnTo>
                  <a:pt x="2855" y="855"/>
                </a:lnTo>
                <a:lnTo>
                  <a:pt x="2855" y="859"/>
                </a:lnTo>
                <a:lnTo>
                  <a:pt x="2859" y="864"/>
                </a:lnTo>
                <a:lnTo>
                  <a:pt x="2862" y="868"/>
                </a:lnTo>
                <a:lnTo>
                  <a:pt x="2868" y="873"/>
                </a:lnTo>
                <a:lnTo>
                  <a:pt x="2880" y="882"/>
                </a:lnTo>
                <a:lnTo>
                  <a:pt x="2894" y="890"/>
                </a:lnTo>
                <a:lnTo>
                  <a:pt x="2910" y="899"/>
                </a:lnTo>
                <a:lnTo>
                  <a:pt x="2924" y="905"/>
                </a:lnTo>
                <a:lnTo>
                  <a:pt x="2935" y="910"/>
                </a:lnTo>
                <a:lnTo>
                  <a:pt x="2942" y="912"/>
                </a:lnTo>
                <a:lnTo>
                  <a:pt x="2938" y="905"/>
                </a:lnTo>
                <a:lnTo>
                  <a:pt x="2931" y="890"/>
                </a:lnTo>
                <a:lnTo>
                  <a:pt x="2921" y="873"/>
                </a:lnTo>
                <a:lnTo>
                  <a:pt x="2908" y="853"/>
                </a:lnTo>
                <a:lnTo>
                  <a:pt x="2896" y="832"/>
                </a:lnTo>
                <a:lnTo>
                  <a:pt x="2882" y="813"/>
                </a:lnTo>
                <a:lnTo>
                  <a:pt x="2871" y="795"/>
                </a:lnTo>
                <a:lnTo>
                  <a:pt x="2864" y="781"/>
                </a:lnTo>
                <a:close/>
                <a:moveTo>
                  <a:pt x="2915" y="1060"/>
                </a:moveTo>
                <a:lnTo>
                  <a:pt x="2912" y="1062"/>
                </a:lnTo>
                <a:lnTo>
                  <a:pt x="2908" y="1065"/>
                </a:lnTo>
                <a:lnTo>
                  <a:pt x="2903" y="1069"/>
                </a:lnTo>
                <a:lnTo>
                  <a:pt x="2898" y="1074"/>
                </a:lnTo>
                <a:lnTo>
                  <a:pt x="2894" y="1080"/>
                </a:lnTo>
                <a:lnTo>
                  <a:pt x="2889" y="1083"/>
                </a:lnTo>
                <a:lnTo>
                  <a:pt x="2885" y="1087"/>
                </a:lnTo>
                <a:lnTo>
                  <a:pt x="2882" y="1088"/>
                </a:lnTo>
                <a:lnTo>
                  <a:pt x="2882" y="1095"/>
                </a:lnTo>
                <a:lnTo>
                  <a:pt x="2882" y="1104"/>
                </a:lnTo>
                <a:lnTo>
                  <a:pt x="2884" y="1115"/>
                </a:lnTo>
                <a:lnTo>
                  <a:pt x="2885" y="1124"/>
                </a:lnTo>
                <a:lnTo>
                  <a:pt x="2887" y="1134"/>
                </a:lnTo>
                <a:lnTo>
                  <a:pt x="2889" y="1141"/>
                </a:lnTo>
                <a:lnTo>
                  <a:pt x="2889" y="1148"/>
                </a:lnTo>
                <a:lnTo>
                  <a:pt x="2891" y="1154"/>
                </a:lnTo>
                <a:lnTo>
                  <a:pt x="2891" y="1150"/>
                </a:lnTo>
                <a:lnTo>
                  <a:pt x="2892" y="1145"/>
                </a:lnTo>
                <a:lnTo>
                  <a:pt x="2896" y="1140"/>
                </a:lnTo>
                <a:lnTo>
                  <a:pt x="2900" y="1136"/>
                </a:lnTo>
                <a:lnTo>
                  <a:pt x="2901" y="1131"/>
                </a:lnTo>
                <a:lnTo>
                  <a:pt x="2905" y="1127"/>
                </a:lnTo>
                <a:lnTo>
                  <a:pt x="2907" y="1126"/>
                </a:lnTo>
                <a:lnTo>
                  <a:pt x="2908" y="1126"/>
                </a:lnTo>
                <a:lnTo>
                  <a:pt x="2910" y="1126"/>
                </a:lnTo>
                <a:lnTo>
                  <a:pt x="2914" y="1126"/>
                </a:lnTo>
                <a:lnTo>
                  <a:pt x="2917" y="1124"/>
                </a:lnTo>
                <a:lnTo>
                  <a:pt x="2921" y="1124"/>
                </a:lnTo>
                <a:lnTo>
                  <a:pt x="2922" y="1122"/>
                </a:lnTo>
                <a:lnTo>
                  <a:pt x="2926" y="1120"/>
                </a:lnTo>
                <a:lnTo>
                  <a:pt x="2930" y="1118"/>
                </a:lnTo>
                <a:lnTo>
                  <a:pt x="2933" y="1115"/>
                </a:lnTo>
                <a:lnTo>
                  <a:pt x="2915" y="1097"/>
                </a:lnTo>
                <a:lnTo>
                  <a:pt x="2915" y="1090"/>
                </a:lnTo>
                <a:lnTo>
                  <a:pt x="2917" y="1083"/>
                </a:lnTo>
                <a:lnTo>
                  <a:pt x="2921" y="1078"/>
                </a:lnTo>
                <a:lnTo>
                  <a:pt x="2922" y="1073"/>
                </a:lnTo>
                <a:lnTo>
                  <a:pt x="2922" y="1067"/>
                </a:lnTo>
                <a:lnTo>
                  <a:pt x="2922" y="1064"/>
                </a:lnTo>
                <a:lnTo>
                  <a:pt x="2921" y="1062"/>
                </a:lnTo>
                <a:lnTo>
                  <a:pt x="2915" y="1060"/>
                </a:lnTo>
                <a:close/>
                <a:moveTo>
                  <a:pt x="3081" y="1097"/>
                </a:moveTo>
                <a:lnTo>
                  <a:pt x="3071" y="1101"/>
                </a:lnTo>
                <a:lnTo>
                  <a:pt x="3066" y="1101"/>
                </a:lnTo>
                <a:lnTo>
                  <a:pt x="3062" y="1101"/>
                </a:lnTo>
                <a:lnTo>
                  <a:pt x="3062" y="1099"/>
                </a:lnTo>
                <a:lnTo>
                  <a:pt x="3064" y="1097"/>
                </a:lnTo>
                <a:lnTo>
                  <a:pt x="3066" y="1095"/>
                </a:lnTo>
                <a:lnTo>
                  <a:pt x="3069" y="1092"/>
                </a:lnTo>
                <a:lnTo>
                  <a:pt x="3073" y="1088"/>
                </a:lnTo>
                <a:lnTo>
                  <a:pt x="3069" y="1085"/>
                </a:lnTo>
                <a:lnTo>
                  <a:pt x="3067" y="1081"/>
                </a:lnTo>
                <a:lnTo>
                  <a:pt x="3064" y="1078"/>
                </a:lnTo>
                <a:lnTo>
                  <a:pt x="3058" y="1076"/>
                </a:lnTo>
                <a:lnTo>
                  <a:pt x="3055" y="1074"/>
                </a:lnTo>
                <a:lnTo>
                  <a:pt x="3050" y="1073"/>
                </a:lnTo>
                <a:lnTo>
                  <a:pt x="3044" y="1071"/>
                </a:lnTo>
                <a:lnTo>
                  <a:pt x="3039" y="1071"/>
                </a:lnTo>
                <a:lnTo>
                  <a:pt x="3057" y="1051"/>
                </a:lnTo>
                <a:lnTo>
                  <a:pt x="3060" y="1051"/>
                </a:lnTo>
                <a:lnTo>
                  <a:pt x="3062" y="1053"/>
                </a:lnTo>
                <a:lnTo>
                  <a:pt x="3066" y="1055"/>
                </a:lnTo>
                <a:lnTo>
                  <a:pt x="3069" y="1057"/>
                </a:lnTo>
                <a:lnTo>
                  <a:pt x="3073" y="1058"/>
                </a:lnTo>
                <a:lnTo>
                  <a:pt x="3076" y="1058"/>
                </a:lnTo>
                <a:lnTo>
                  <a:pt x="3078" y="1060"/>
                </a:lnTo>
                <a:lnTo>
                  <a:pt x="3081" y="1060"/>
                </a:lnTo>
                <a:lnTo>
                  <a:pt x="3081" y="1064"/>
                </a:lnTo>
                <a:lnTo>
                  <a:pt x="3083" y="1067"/>
                </a:lnTo>
                <a:lnTo>
                  <a:pt x="3085" y="1071"/>
                </a:lnTo>
                <a:lnTo>
                  <a:pt x="3085" y="1074"/>
                </a:lnTo>
                <a:lnTo>
                  <a:pt x="3087" y="1078"/>
                </a:lnTo>
                <a:lnTo>
                  <a:pt x="3088" y="1081"/>
                </a:lnTo>
                <a:lnTo>
                  <a:pt x="3090" y="1085"/>
                </a:lnTo>
                <a:lnTo>
                  <a:pt x="3090" y="1088"/>
                </a:lnTo>
                <a:lnTo>
                  <a:pt x="3096" y="1088"/>
                </a:lnTo>
                <a:lnTo>
                  <a:pt x="3101" y="1087"/>
                </a:lnTo>
                <a:lnTo>
                  <a:pt x="3106" y="1085"/>
                </a:lnTo>
                <a:lnTo>
                  <a:pt x="3111" y="1083"/>
                </a:lnTo>
                <a:lnTo>
                  <a:pt x="3115" y="1080"/>
                </a:lnTo>
                <a:lnTo>
                  <a:pt x="3119" y="1076"/>
                </a:lnTo>
                <a:lnTo>
                  <a:pt x="3122" y="1074"/>
                </a:lnTo>
                <a:lnTo>
                  <a:pt x="3126" y="1071"/>
                </a:lnTo>
                <a:lnTo>
                  <a:pt x="3136" y="1071"/>
                </a:lnTo>
                <a:lnTo>
                  <a:pt x="3150" y="1074"/>
                </a:lnTo>
                <a:lnTo>
                  <a:pt x="3166" y="1078"/>
                </a:lnTo>
                <a:lnTo>
                  <a:pt x="3182" y="1083"/>
                </a:lnTo>
                <a:lnTo>
                  <a:pt x="3198" y="1092"/>
                </a:lnTo>
                <a:lnTo>
                  <a:pt x="3209" y="1101"/>
                </a:lnTo>
                <a:lnTo>
                  <a:pt x="3214" y="1106"/>
                </a:lnTo>
                <a:lnTo>
                  <a:pt x="3217" y="1111"/>
                </a:lnTo>
                <a:lnTo>
                  <a:pt x="3219" y="1118"/>
                </a:lnTo>
                <a:lnTo>
                  <a:pt x="3221" y="1126"/>
                </a:lnTo>
                <a:lnTo>
                  <a:pt x="3233" y="1129"/>
                </a:lnTo>
                <a:lnTo>
                  <a:pt x="3246" y="1134"/>
                </a:lnTo>
                <a:lnTo>
                  <a:pt x="3258" y="1143"/>
                </a:lnTo>
                <a:lnTo>
                  <a:pt x="3269" y="1152"/>
                </a:lnTo>
                <a:lnTo>
                  <a:pt x="3277" y="1164"/>
                </a:lnTo>
                <a:lnTo>
                  <a:pt x="3285" y="1177"/>
                </a:lnTo>
                <a:lnTo>
                  <a:pt x="3288" y="1191"/>
                </a:lnTo>
                <a:lnTo>
                  <a:pt x="3290" y="1209"/>
                </a:lnTo>
                <a:lnTo>
                  <a:pt x="3281" y="1203"/>
                </a:lnTo>
                <a:lnTo>
                  <a:pt x="3270" y="1198"/>
                </a:lnTo>
                <a:lnTo>
                  <a:pt x="3262" y="1191"/>
                </a:lnTo>
                <a:lnTo>
                  <a:pt x="3253" y="1184"/>
                </a:lnTo>
                <a:lnTo>
                  <a:pt x="3244" y="1177"/>
                </a:lnTo>
                <a:lnTo>
                  <a:pt x="3235" y="1168"/>
                </a:lnTo>
                <a:lnTo>
                  <a:pt x="3228" y="1159"/>
                </a:lnTo>
                <a:lnTo>
                  <a:pt x="3221" y="1152"/>
                </a:lnTo>
                <a:lnTo>
                  <a:pt x="3217" y="1154"/>
                </a:lnTo>
                <a:lnTo>
                  <a:pt x="3212" y="1156"/>
                </a:lnTo>
                <a:lnTo>
                  <a:pt x="3209" y="1159"/>
                </a:lnTo>
                <a:lnTo>
                  <a:pt x="3205" y="1163"/>
                </a:lnTo>
                <a:lnTo>
                  <a:pt x="3202" y="1166"/>
                </a:lnTo>
                <a:lnTo>
                  <a:pt x="3198" y="1168"/>
                </a:lnTo>
                <a:lnTo>
                  <a:pt x="3196" y="1170"/>
                </a:lnTo>
                <a:lnTo>
                  <a:pt x="3194" y="1171"/>
                </a:lnTo>
                <a:lnTo>
                  <a:pt x="3189" y="1171"/>
                </a:lnTo>
                <a:lnTo>
                  <a:pt x="3184" y="1170"/>
                </a:lnTo>
                <a:lnTo>
                  <a:pt x="3179" y="1168"/>
                </a:lnTo>
                <a:lnTo>
                  <a:pt x="3173" y="1166"/>
                </a:lnTo>
                <a:lnTo>
                  <a:pt x="3168" y="1164"/>
                </a:lnTo>
                <a:lnTo>
                  <a:pt x="3163" y="1163"/>
                </a:lnTo>
                <a:lnTo>
                  <a:pt x="3157" y="1163"/>
                </a:lnTo>
                <a:lnTo>
                  <a:pt x="3150" y="1163"/>
                </a:lnTo>
                <a:lnTo>
                  <a:pt x="3150" y="1159"/>
                </a:lnTo>
                <a:lnTo>
                  <a:pt x="3149" y="1156"/>
                </a:lnTo>
                <a:lnTo>
                  <a:pt x="3147" y="1152"/>
                </a:lnTo>
                <a:lnTo>
                  <a:pt x="3145" y="1148"/>
                </a:lnTo>
                <a:lnTo>
                  <a:pt x="3143" y="1147"/>
                </a:lnTo>
                <a:lnTo>
                  <a:pt x="3140" y="1145"/>
                </a:lnTo>
                <a:lnTo>
                  <a:pt x="3136" y="1145"/>
                </a:lnTo>
                <a:lnTo>
                  <a:pt x="3134" y="1143"/>
                </a:lnTo>
                <a:lnTo>
                  <a:pt x="3134" y="1140"/>
                </a:lnTo>
                <a:lnTo>
                  <a:pt x="3134" y="1136"/>
                </a:lnTo>
                <a:lnTo>
                  <a:pt x="3133" y="1133"/>
                </a:lnTo>
                <a:lnTo>
                  <a:pt x="3133" y="1129"/>
                </a:lnTo>
                <a:lnTo>
                  <a:pt x="3133" y="1126"/>
                </a:lnTo>
                <a:lnTo>
                  <a:pt x="3131" y="1122"/>
                </a:lnTo>
                <a:lnTo>
                  <a:pt x="3127" y="1118"/>
                </a:lnTo>
                <a:lnTo>
                  <a:pt x="3126" y="1115"/>
                </a:lnTo>
                <a:lnTo>
                  <a:pt x="3090" y="1115"/>
                </a:lnTo>
                <a:lnTo>
                  <a:pt x="3090" y="1106"/>
                </a:lnTo>
                <a:lnTo>
                  <a:pt x="3088" y="1101"/>
                </a:lnTo>
                <a:lnTo>
                  <a:pt x="3087" y="1097"/>
                </a:lnTo>
                <a:lnTo>
                  <a:pt x="3085" y="1095"/>
                </a:lnTo>
                <a:lnTo>
                  <a:pt x="3083" y="1097"/>
                </a:lnTo>
                <a:lnTo>
                  <a:pt x="3081" y="1097"/>
                </a:lnTo>
                <a:close/>
                <a:moveTo>
                  <a:pt x="3186" y="1191"/>
                </a:moveTo>
                <a:lnTo>
                  <a:pt x="3182" y="1200"/>
                </a:lnTo>
                <a:lnTo>
                  <a:pt x="3179" y="1207"/>
                </a:lnTo>
                <a:lnTo>
                  <a:pt x="3175" y="1212"/>
                </a:lnTo>
                <a:lnTo>
                  <a:pt x="3170" y="1217"/>
                </a:lnTo>
                <a:lnTo>
                  <a:pt x="3168" y="1221"/>
                </a:lnTo>
                <a:lnTo>
                  <a:pt x="3166" y="1224"/>
                </a:lnTo>
                <a:lnTo>
                  <a:pt x="3166" y="1230"/>
                </a:lnTo>
                <a:lnTo>
                  <a:pt x="3168" y="1237"/>
                </a:lnTo>
                <a:lnTo>
                  <a:pt x="3164" y="1240"/>
                </a:lnTo>
                <a:lnTo>
                  <a:pt x="3161" y="1244"/>
                </a:lnTo>
                <a:lnTo>
                  <a:pt x="3156" y="1249"/>
                </a:lnTo>
                <a:lnTo>
                  <a:pt x="3152" y="1256"/>
                </a:lnTo>
                <a:lnTo>
                  <a:pt x="3149" y="1262"/>
                </a:lnTo>
                <a:lnTo>
                  <a:pt x="3145" y="1269"/>
                </a:lnTo>
                <a:lnTo>
                  <a:pt x="3143" y="1276"/>
                </a:lnTo>
                <a:lnTo>
                  <a:pt x="3141" y="1283"/>
                </a:lnTo>
                <a:lnTo>
                  <a:pt x="3108" y="1283"/>
                </a:lnTo>
                <a:lnTo>
                  <a:pt x="3103" y="1279"/>
                </a:lnTo>
                <a:lnTo>
                  <a:pt x="3097" y="1274"/>
                </a:lnTo>
                <a:lnTo>
                  <a:pt x="3092" y="1269"/>
                </a:lnTo>
                <a:lnTo>
                  <a:pt x="3085" y="1263"/>
                </a:lnTo>
                <a:lnTo>
                  <a:pt x="3080" y="1258"/>
                </a:lnTo>
                <a:lnTo>
                  <a:pt x="3073" y="1255"/>
                </a:lnTo>
                <a:lnTo>
                  <a:pt x="3067" y="1249"/>
                </a:lnTo>
                <a:lnTo>
                  <a:pt x="3064" y="1246"/>
                </a:lnTo>
                <a:lnTo>
                  <a:pt x="3081" y="1246"/>
                </a:lnTo>
                <a:lnTo>
                  <a:pt x="3080" y="1239"/>
                </a:lnTo>
                <a:lnTo>
                  <a:pt x="3080" y="1233"/>
                </a:lnTo>
                <a:lnTo>
                  <a:pt x="3081" y="1228"/>
                </a:lnTo>
                <a:lnTo>
                  <a:pt x="3083" y="1223"/>
                </a:lnTo>
                <a:lnTo>
                  <a:pt x="3087" y="1219"/>
                </a:lnTo>
                <a:lnTo>
                  <a:pt x="3090" y="1216"/>
                </a:lnTo>
                <a:lnTo>
                  <a:pt x="3096" y="1212"/>
                </a:lnTo>
                <a:lnTo>
                  <a:pt x="3099" y="1209"/>
                </a:lnTo>
                <a:lnTo>
                  <a:pt x="3094" y="1207"/>
                </a:lnTo>
                <a:lnTo>
                  <a:pt x="3090" y="1205"/>
                </a:lnTo>
                <a:lnTo>
                  <a:pt x="3083" y="1202"/>
                </a:lnTo>
                <a:lnTo>
                  <a:pt x="3076" y="1198"/>
                </a:lnTo>
                <a:lnTo>
                  <a:pt x="3071" y="1194"/>
                </a:lnTo>
                <a:lnTo>
                  <a:pt x="3064" y="1189"/>
                </a:lnTo>
                <a:lnTo>
                  <a:pt x="3058" y="1184"/>
                </a:lnTo>
                <a:lnTo>
                  <a:pt x="3055" y="1180"/>
                </a:lnTo>
                <a:lnTo>
                  <a:pt x="3050" y="1186"/>
                </a:lnTo>
                <a:lnTo>
                  <a:pt x="3043" y="1194"/>
                </a:lnTo>
                <a:lnTo>
                  <a:pt x="3037" y="1205"/>
                </a:lnTo>
                <a:lnTo>
                  <a:pt x="3032" y="1216"/>
                </a:lnTo>
                <a:lnTo>
                  <a:pt x="3027" y="1228"/>
                </a:lnTo>
                <a:lnTo>
                  <a:pt x="3020" y="1237"/>
                </a:lnTo>
                <a:lnTo>
                  <a:pt x="3016" y="1240"/>
                </a:lnTo>
                <a:lnTo>
                  <a:pt x="3013" y="1242"/>
                </a:lnTo>
                <a:lnTo>
                  <a:pt x="3007" y="1244"/>
                </a:lnTo>
                <a:lnTo>
                  <a:pt x="3004" y="1246"/>
                </a:lnTo>
                <a:lnTo>
                  <a:pt x="2986" y="1246"/>
                </a:lnTo>
                <a:lnTo>
                  <a:pt x="2968" y="1228"/>
                </a:lnTo>
                <a:lnTo>
                  <a:pt x="2951" y="1228"/>
                </a:lnTo>
                <a:lnTo>
                  <a:pt x="2947" y="1230"/>
                </a:lnTo>
                <a:lnTo>
                  <a:pt x="2942" y="1235"/>
                </a:lnTo>
                <a:lnTo>
                  <a:pt x="2935" y="1242"/>
                </a:lnTo>
                <a:lnTo>
                  <a:pt x="2930" y="1251"/>
                </a:lnTo>
                <a:lnTo>
                  <a:pt x="2922" y="1258"/>
                </a:lnTo>
                <a:lnTo>
                  <a:pt x="2917" y="1267"/>
                </a:lnTo>
                <a:lnTo>
                  <a:pt x="2912" y="1272"/>
                </a:lnTo>
                <a:lnTo>
                  <a:pt x="2908" y="1274"/>
                </a:lnTo>
                <a:lnTo>
                  <a:pt x="2900" y="1263"/>
                </a:lnTo>
                <a:lnTo>
                  <a:pt x="2894" y="1265"/>
                </a:lnTo>
                <a:lnTo>
                  <a:pt x="2889" y="1270"/>
                </a:lnTo>
                <a:lnTo>
                  <a:pt x="2884" y="1276"/>
                </a:lnTo>
                <a:lnTo>
                  <a:pt x="2878" y="1283"/>
                </a:lnTo>
                <a:lnTo>
                  <a:pt x="2873" y="1290"/>
                </a:lnTo>
                <a:lnTo>
                  <a:pt x="2868" y="1295"/>
                </a:lnTo>
                <a:lnTo>
                  <a:pt x="2864" y="1299"/>
                </a:lnTo>
                <a:lnTo>
                  <a:pt x="2864" y="1300"/>
                </a:lnTo>
                <a:lnTo>
                  <a:pt x="2861" y="1300"/>
                </a:lnTo>
                <a:lnTo>
                  <a:pt x="2857" y="1300"/>
                </a:lnTo>
                <a:lnTo>
                  <a:pt x="2854" y="1299"/>
                </a:lnTo>
                <a:lnTo>
                  <a:pt x="2850" y="1297"/>
                </a:lnTo>
                <a:lnTo>
                  <a:pt x="2847" y="1295"/>
                </a:lnTo>
                <a:lnTo>
                  <a:pt x="2845" y="1293"/>
                </a:lnTo>
                <a:lnTo>
                  <a:pt x="2841" y="1293"/>
                </a:lnTo>
                <a:lnTo>
                  <a:pt x="2838" y="1292"/>
                </a:lnTo>
                <a:lnTo>
                  <a:pt x="2785" y="1339"/>
                </a:lnTo>
                <a:lnTo>
                  <a:pt x="2781" y="1338"/>
                </a:lnTo>
                <a:lnTo>
                  <a:pt x="2778" y="1338"/>
                </a:lnTo>
                <a:lnTo>
                  <a:pt x="2772" y="1336"/>
                </a:lnTo>
                <a:lnTo>
                  <a:pt x="2767" y="1334"/>
                </a:lnTo>
                <a:lnTo>
                  <a:pt x="2764" y="1332"/>
                </a:lnTo>
                <a:lnTo>
                  <a:pt x="2758" y="1331"/>
                </a:lnTo>
                <a:lnTo>
                  <a:pt x="2755" y="1331"/>
                </a:lnTo>
                <a:lnTo>
                  <a:pt x="2749" y="1329"/>
                </a:lnTo>
                <a:lnTo>
                  <a:pt x="2748" y="1332"/>
                </a:lnTo>
                <a:lnTo>
                  <a:pt x="2744" y="1334"/>
                </a:lnTo>
                <a:lnTo>
                  <a:pt x="2741" y="1336"/>
                </a:lnTo>
                <a:lnTo>
                  <a:pt x="2737" y="1338"/>
                </a:lnTo>
                <a:lnTo>
                  <a:pt x="2734" y="1338"/>
                </a:lnTo>
                <a:lnTo>
                  <a:pt x="2730" y="1339"/>
                </a:lnTo>
                <a:lnTo>
                  <a:pt x="2728" y="1339"/>
                </a:lnTo>
                <a:lnTo>
                  <a:pt x="2725" y="1339"/>
                </a:lnTo>
                <a:lnTo>
                  <a:pt x="2725" y="1346"/>
                </a:lnTo>
                <a:lnTo>
                  <a:pt x="2726" y="1353"/>
                </a:lnTo>
                <a:lnTo>
                  <a:pt x="2726" y="1359"/>
                </a:lnTo>
                <a:lnTo>
                  <a:pt x="2728" y="1366"/>
                </a:lnTo>
                <a:lnTo>
                  <a:pt x="2730" y="1371"/>
                </a:lnTo>
                <a:lnTo>
                  <a:pt x="2732" y="1376"/>
                </a:lnTo>
                <a:lnTo>
                  <a:pt x="2732" y="1382"/>
                </a:lnTo>
                <a:lnTo>
                  <a:pt x="2732" y="1385"/>
                </a:lnTo>
                <a:lnTo>
                  <a:pt x="2716" y="1405"/>
                </a:lnTo>
                <a:lnTo>
                  <a:pt x="2716" y="1410"/>
                </a:lnTo>
                <a:lnTo>
                  <a:pt x="2718" y="1417"/>
                </a:lnTo>
                <a:lnTo>
                  <a:pt x="2718" y="1424"/>
                </a:lnTo>
                <a:lnTo>
                  <a:pt x="2719" y="1431"/>
                </a:lnTo>
                <a:lnTo>
                  <a:pt x="2721" y="1437"/>
                </a:lnTo>
                <a:lnTo>
                  <a:pt x="2723" y="1442"/>
                </a:lnTo>
                <a:lnTo>
                  <a:pt x="2725" y="1447"/>
                </a:lnTo>
                <a:lnTo>
                  <a:pt x="2725" y="1451"/>
                </a:lnTo>
                <a:lnTo>
                  <a:pt x="2721" y="1458"/>
                </a:lnTo>
                <a:lnTo>
                  <a:pt x="2718" y="1467"/>
                </a:lnTo>
                <a:lnTo>
                  <a:pt x="2716" y="1474"/>
                </a:lnTo>
                <a:lnTo>
                  <a:pt x="2712" y="1482"/>
                </a:lnTo>
                <a:lnTo>
                  <a:pt x="2711" y="1491"/>
                </a:lnTo>
                <a:lnTo>
                  <a:pt x="2709" y="1500"/>
                </a:lnTo>
                <a:lnTo>
                  <a:pt x="2707" y="1509"/>
                </a:lnTo>
                <a:lnTo>
                  <a:pt x="2707" y="1516"/>
                </a:lnTo>
                <a:lnTo>
                  <a:pt x="2728" y="1514"/>
                </a:lnTo>
                <a:lnTo>
                  <a:pt x="2755" y="1513"/>
                </a:lnTo>
                <a:lnTo>
                  <a:pt x="2781" y="1507"/>
                </a:lnTo>
                <a:lnTo>
                  <a:pt x="2809" y="1502"/>
                </a:lnTo>
                <a:lnTo>
                  <a:pt x="2836" y="1493"/>
                </a:lnTo>
                <a:lnTo>
                  <a:pt x="2861" y="1484"/>
                </a:lnTo>
                <a:lnTo>
                  <a:pt x="2873" y="1479"/>
                </a:lnTo>
                <a:lnTo>
                  <a:pt x="2882" y="1472"/>
                </a:lnTo>
                <a:lnTo>
                  <a:pt x="2891" y="1467"/>
                </a:lnTo>
                <a:lnTo>
                  <a:pt x="2900" y="1460"/>
                </a:lnTo>
                <a:lnTo>
                  <a:pt x="2933" y="1460"/>
                </a:lnTo>
                <a:lnTo>
                  <a:pt x="2951" y="1477"/>
                </a:lnTo>
                <a:lnTo>
                  <a:pt x="2947" y="1481"/>
                </a:lnTo>
                <a:lnTo>
                  <a:pt x="2944" y="1484"/>
                </a:lnTo>
                <a:lnTo>
                  <a:pt x="2942" y="1490"/>
                </a:lnTo>
                <a:lnTo>
                  <a:pt x="2938" y="1493"/>
                </a:lnTo>
                <a:lnTo>
                  <a:pt x="2937" y="1498"/>
                </a:lnTo>
                <a:lnTo>
                  <a:pt x="2935" y="1504"/>
                </a:lnTo>
                <a:lnTo>
                  <a:pt x="2933" y="1509"/>
                </a:lnTo>
                <a:lnTo>
                  <a:pt x="2933" y="1516"/>
                </a:lnTo>
                <a:lnTo>
                  <a:pt x="2942" y="1511"/>
                </a:lnTo>
                <a:lnTo>
                  <a:pt x="2952" y="1504"/>
                </a:lnTo>
                <a:lnTo>
                  <a:pt x="2967" y="1497"/>
                </a:lnTo>
                <a:lnTo>
                  <a:pt x="2981" y="1490"/>
                </a:lnTo>
                <a:lnTo>
                  <a:pt x="2997" y="1484"/>
                </a:lnTo>
                <a:lnTo>
                  <a:pt x="3009" y="1479"/>
                </a:lnTo>
                <a:lnTo>
                  <a:pt x="3021" y="1477"/>
                </a:lnTo>
                <a:lnTo>
                  <a:pt x="3028" y="1477"/>
                </a:lnTo>
                <a:lnTo>
                  <a:pt x="3023" y="1482"/>
                </a:lnTo>
                <a:lnTo>
                  <a:pt x="3016" y="1488"/>
                </a:lnTo>
                <a:lnTo>
                  <a:pt x="3007" y="1493"/>
                </a:lnTo>
                <a:lnTo>
                  <a:pt x="3000" y="1500"/>
                </a:lnTo>
                <a:lnTo>
                  <a:pt x="2993" y="1505"/>
                </a:lnTo>
                <a:lnTo>
                  <a:pt x="2991" y="1511"/>
                </a:lnTo>
                <a:lnTo>
                  <a:pt x="2991" y="1513"/>
                </a:lnTo>
                <a:lnTo>
                  <a:pt x="2993" y="1514"/>
                </a:lnTo>
                <a:lnTo>
                  <a:pt x="2998" y="1516"/>
                </a:lnTo>
                <a:lnTo>
                  <a:pt x="3004" y="1516"/>
                </a:lnTo>
                <a:lnTo>
                  <a:pt x="2997" y="1516"/>
                </a:lnTo>
                <a:lnTo>
                  <a:pt x="2993" y="1520"/>
                </a:lnTo>
                <a:lnTo>
                  <a:pt x="2990" y="1525"/>
                </a:lnTo>
                <a:lnTo>
                  <a:pt x="2990" y="1532"/>
                </a:lnTo>
                <a:lnTo>
                  <a:pt x="2988" y="1539"/>
                </a:lnTo>
                <a:lnTo>
                  <a:pt x="2990" y="1546"/>
                </a:lnTo>
                <a:lnTo>
                  <a:pt x="2991" y="1555"/>
                </a:lnTo>
                <a:lnTo>
                  <a:pt x="2995" y="1562"/>
                </a:lnTo>
                <a:lnTo>
                  <a:pt x="3055" y="1534"/>
                </a:lnTo>
                <a:lnTo>
                  <a:pt x="3081" y="1562"/>
                </a:lnTo>
                <a:lnTo>
                  <a:pt x="3254" y="1385"/>
                </a:lnTo>
                <a:lnTo>
                  <a:pt x="3254" y="1375"/>
                </a:lnTo>
                <a:lnTo>
                  <a:pt x="3253" y="1366"/>
                </a:lnTo>
                <a:lnTo>
                  <a:pt x="3251" y="1359"/>
                </a:lnTo>
                <a:lnTo>
                  <a:pt x="3247" y="1352"/>
                </a:lnTo>
                <a:lnTo>
                  <a:pt x="3244" y="1346"/>
                </a:lnTo>
                <a:lnTo>
                  <a:pt x="3240" y="1343"/>
                </a:lnTo>
                <a:lnTo>
                  <a:pt x="3235" y="1339"/>
                </a:lnTo>
                <a:lnTo>
                  <a:pt x="3228" y="1339"/>
                </a:lnTo>
                <a:lnTo>
                  <a:pt x="3228" y="1300"/>
                </a:lnTo>
                <a:lnTo>
                  <a:pt x="3226" y="1300"/>
                </a:lnTo>
                <a:lnTo>
                  <a:pt x="3223" y="1300"/>
                </a:lnTo>
                <a:lnTo>
                  <a:pt x="3219" y="1299"/>
                </a:lnTo>
                <a:lnTo>
                  <a:pt x="3216" y="1297"/>
                </a:lnTo>
                <a:lnTo>
                  <a:pt x="3212" y="1295"/>
                </a:lnTo>
                <a:lnTo>
                  <a:pt x="3209" y="1293"/>
                </a:lnTo>
                <a:lnTo>
                  <a:pt x="3205" y="1293"/>
                </a:lnTo>
                <a:lnTo>
                  <a:pt x="3202" y="1292"/>
                </a:lnTo>
                <a:lnTo>
                  <a:pt x="3203" y="1288"/>
                </a:lnTo>
                <a:lnTo>
                  <a:pt x="3203" y="1285"/>
                </a:lnTo>
                <a:lnTo>
                  <a:pt x="3205" y="1281"/>
                </a:lnTo>
                <a:lnTo>
                  <a:pt x="3207" y="1278"/>
                </a:lnTo>
                <a:lnTo>
                  <a:pt x="3209" y="1274"/>
                </a:lnTo>
                <a:lnTo>
                  <a:pt x="3210" y="1270"/>
                </a:lnTo>
                <a:lnTo>
                  <a:pt x="3210" y="1267"/>
                </a:lnTo>
                <a:lnTo>
                  <a:pt x="3210" y="1263"/>
                </a:lnTo>
                <a:lnTo>
                  <a:pt x="3210" y="1246"/>
                </a:lnTo>
                <a:lnTo>
                  <a:pt x="3209" y="1246"/>
                </a:lnTo>
                <a:lnTo>
                  <a:pt x="3205" y="1244"/>
                </a:lnTo>
                <a:lnTo>
                  <a:pt x="3202" y="1242"/>
                </a:lnTo>
                <a:lnTo>
                  <a:pt x="3198" y="1240"/>
                </a:lnTo>
                <a:lnTo>
                  <a:pt x="3194" y="1239"/>
                </a:lnTo>
                <a:lnTo>
                  <a:pt x="3193" y="1239"/>
                </a:lnTo>
                <a:lnTo>
                  <a:pt x="3189" y="1237"/>
                </a:lnTo>
                <a:lnTo>
                  <a:pt x="3186" y="1237"/>
                </a:lnTo>
                <a:lnTo>
                  <a:pt x="3186" y="1230"/>
                </a:lnTo>
                <a:lnTo>
                  <a:pt x="3187" y="1224"/>
                </a:lnTo>
                <a:lnTo>
                  <a:pt x="3187" y="1219"/>
                </a:lnTo>
                <a:lnTo>
                  <a:pt x="3189" y="1214"/>
                </a:lnTo>
                <a:lnTo>
                  <a:pt x="3189" y="1209"/>
                </a:lnTo>
                <a:lnTo>
                  <a:pt x="3189" y="1203"/>
                </a:lnTo>
                <a:lnTo>
                  <a:pt x="3187" y="1196"/>
                </a:lnTo>
                <a:lnTo>
                  <a:pt x="3186" y="1191"/>
                </a:lnTo>
                <a:close/>
                <a:moveTo>
                  <a:pt x="3203" y="1636"/>
                </a:moveTo>
                <a:lnTo>
                  <a:pt x="3246" y="1636"/>
                </a:lnTo>
                <a:lnTo>
                  <a:pt x="3263" y="1619"/>
                </a:lnTo>
                <a:lnTo>
                  <a:pt x="3279" y="1617"/>
                </a:lnTo>
                <a:lnTo>
                  <a:pt x="3293" y="1613"/>
                </a:lnTo>
                <a:lnTo>
                  <a:pt x="3306" y="1608"/>
                </a:lnTo>
                <a:lnTo>
                  <a:pt x="3318" y="1601"/>
                </a:lnTo>
                <a:lnTo>
                  <a:pt x="3329" y="1592"/>
                </a:lnTo>
                <a:lnTo>
                  <a:pt x="3339" y="1583"/>
                </a:lnTo>
                <a:lnTo>
                  <a:pt x="3350" y="1573"/>
                </a:lnTo>
                <a:lnTo>
                  <a:pt x="3359" y="1562"/>
                </a:lnTo>
                <a:lnTo>
                  <a:pt x="3341" y="1544"/>
                </a:lnTo>
                <a:lnTo>
                  <a:pt x="3307" y="1581"/>
                </a:lnTo>
                <a:lnTo>
                  <a:pt x="3272" y="1581"/>
                </a:lnTo>
                <a:lnTo>
                  <a:pt x="3265" y="1589"/>
                </a:lnTo>
                <a:lnTo>
                  <a:pt x="3256" y="1596"/>
                </a:lnTo>
                <a:lnTo>
                  <a:pt x="3247" y="1603"/>
                </a:lnTo>
                <a:lnTo>
                  <a:pt x="3237" y="1610"/>
                </a:lnTo>
                <a:lnTo>
                  <a:pt x="3228" y="1617"/>
                </a:lnTo>
                <a:lnTo>
                  <a:pt x="3219" y="1624"/>
                </a:lnTo>
                <a:lnTo>
                  <a:pt x="3210" y="1629"/>
                </a:lnTo>
                <a:lnTo>
                  <a:pt x="3203" y="1636"/>
                </a:lnTo>
                <a:close/>
                <a:moveTo>
                  <a:pt x="3376" y="1581"/>
                </a:moveTo>
                <a:lnTo>
                  <a:pt x="3383" y="1576"/>
                </a:lnTo>
                <a:lnTo>
                  <a:pt x="3390" y="1571"/>
                </a:lnTo>
                <a:lnTo>
                  <a:pt x="3399" y="1564"/>
                </a:lnTo>
                <a:lnTo>
                  <a:pt x="3406" y="1558"/>
                </a:lnTo>
                <a:lnTo>
                  <a:pt x="3413" y="1551"/>
                </a:lnTo>
                <a:lnTo>
                  <a:pt x="3421" y="1544"/>
                </a:lnTo>
                <a:lnTo>
                  <a:pt x="3426" y="1539"/>
                </a:lnTo>
                <a:lnTo>
                  <a:pt x="3429" y="1534"/>
                </a:lnTo>
                <a:lnTo>
                  <a:pt x="3433" y="1536"/>
                </a:lnTo>
                <a:lnTo>
                  <a:pt x="3436" y="1536"/>
                </a:lnTo>
                <a:lnTo>
                  <a:pt x="3440" y="1537"/>
                </a:lnTo>
                <a:lnTo>
                  <a:pt x="3442" y="1539"/>
                </a:lnTo>
                <a:lnTo>
                  <a:pt x="3445" y="1541"/>
                </a:lnTo>
                <a:lnTo>
                  <a:pt x="3449" y="1543"/>
                </a:lnTo>
                <a:lnTo>
                  <a:pt x="3452" y="1544"/>
                </a:lnTo>
                <a:lnTo>
                  <a:pt x="3456" y="1544"/>
                </a:lnTo>
                <a:lnTo>
                  <a:pt x="3459" y="1541"/>
                </a:lnTo>
                <a:lnTo>
                  <a:pt x="3463" y="1539"/>
                </a:lnTo>
                <a:lnTo>
                  <a:pt x="3465" y="1537"/>
                </a:lnTo>
                <a:lnTo>
                  <a:pt x="3468" y="1536"/>
                </a:lnTo>
                <a:lnTo>
                  <a:pt x="3472" y="1536"/>
                </a:lnTo>
                <a:lnTo>
                  <a:pt x="3475" y="1536"/>
                </a:lnTo>
                <a:lnTo>
                  <a:pt x="3479" y="1534"/>
                </a:lnTo>
                <a:lnTo>
                  <a:pt x="3482" y="1534"/>
                </a:lnTo>
                <a:lnTo>
                  <a:pt x="3472" y="1525"/>
                </a:lnTo>
                <a:lnTo>
                  <a:pt x="3465" y="1518"/>
                </a:lnTo>
                <a:lnTo>
                  <a:pt x="3456" y="1513"/>
                </a:lnTo>
                <a:lnTo>
                  <a:pt x="3449" y="1507"/>
                </a:lnTo>
                <a:lnTo>
                  <a:pt x="3443" y="1502"/>
                </a:lnTo>
                <a:lnTo>
                  <a:pt x="3438" y="1495"/>
                </a:lnTo>
                <a:lnTo>
                  <a:pt x="3433" y="1488"/>
                </a:lnTo>
                <a:lnTo>
                  <a:pt x="3429" y="1479"/>
                </a:lnTo>
                <a:lnTo>
                  <a:pt x="3428" y="1490"/>
                </a:lnTo>
                <a:lnTo>
                  <a:pt x="3424" y="1498"/>
                </a:lnTo>
                <a:lnTo>
                  <a:pt x="3417" y="1505"/>
                </a:lnTo>
                <a:lnTo>
                  <a:pt x="3410" y="1514"/>
                </a:lnTo>
                <a:lnTo>
                  <a:pt x="3401" y="1520"/>
                </a:lnTo>
                <a:lnTo>
                  <a:pt x="3392" y="1525"/>
                </a:lnTo>
                <a:lnTo>
                  <a:pt x="3385" y="1530"/>
                </a:lnTo>
                <a:lnTo>
                  <a:pt x="3376" y="1534"/>
                </a:lnTo>
                <a:lnTo>
                  <a:pt x="3376" y="1581"/>
                </a:lnTo>
                <a:close/>
                <a:moveTo>
                  <a:pt x="851" y="297"/>
                </a:moveTo>
                <a:lnTo>
                  <a:pt x="847" y="297"/>
                </a:lnTo>
                <a:lnTo>
                  <a:pt x="842" y="295"/>
                </a:lnTo>
                <a:lnTo>
                  <a:pt x="837" y="291"/>
                </a:lnTo>
                <a:lnTo>
                  <a:pt x="830" y="288"/>
                </a:lnTo>
                <a:lnTo>
                  <a:pt x="824" y="284"/>
                </a:lnTo>
                <a:lnTo>
                  <a:pt x="817" y="283"/>
                </a:lnTo>
                <a:lnTo>
                  <a:pt x="812" y="281"/>
                </a:lnTo>
                <a:lnTo>
                  <a:pt x="808" y="279"/>
                </a:lnTo>
                <a:lnTo>
                  <a:pt x="808" y="272"/>
                </a:lnTo>
                <a:lnTo>
                  <a:pt x="807" y="267"/>
                </a:lnTo>
                <a:lnTo>
                  <a:pt x="805" y="261"/>
                </a:lnTo>
                <a:lnTo>
                  <a:pt x="805" y="256"/>
                </a:lnTo>
                <a:lnTo>
                  <a:pt x="803" y="251"/>
                </a:lnTo>
                <a:lnTo>
                  <a:pt x="801" y="245"/>
                </a:lnTo>
                <a:lnTo>
                  <a:pt x="800" y="240"/>
                </a:lnTo>
                <a:lnTo>
                  <a:pt x="800" y="233"/>
                </a:lnTo>
                <a:lnTo>
                  <a:pt x="803" y="228"/>
                </a:lnTo>
                <a:lnTo>
                  <a:pt x="808" y="222"/>
                </a:lnTo>
                <a:lnTo>
                  <a:pt x="812" y="217"/>
                </a:lnTo>
                <a:lnTo>
                  <a:pt x="817" y="210"/>
                </a:lnTo>
                <a:lnTo>
                  <a:pt x="823" y="203"/>
                </a:lnTo>
                <a:lnTo>
                  <a:pt x="826" y="196"/>
                </a:lnTo>
                <a:lnTo>
                  <a:pt x="831" y="191"/>
                </a:lnTo>
                <a:lnTo>
                  <a:pt x="835" y="185"/>
                </a:lnTo>
                <a:lnTo>
                  <a:pt x="817" y="168"/>
                </a:lnTo>
                <a:lnTo>
                  <a:pt x="817" y="164"/>
                </a:lnTo>
                <a:lnTo>
                  <a:pt x="819" y="161"/>
                </a:lnTo>
                <a:lnTo>
                  <a:pt x="821" y="157"/>
                </a:lnTo>
                <a:lnTo>
                  <a:pt x="823" y="154"/>
                </a:lnTo>
                <a:lnTo>
                  <a:pt x="823" y="150"/>
                </a:lnTo>
                <a:lnTo>
                  <a:pt x="824" y="147"/>
                </a:lnTo>
                <a:lnTo>
                  <a:pt x="826" y="143"/>
                </a:lnTo>
                <a:lnTo>
                  <a:pt x="826" y="139"/>
                </a:lnTo>
                <a:lnTo>
                  <a:pt x="782" y="93"/>
                </a:lnTo>
                <a:lnTo>
                  <a:pt x="777" y="93"/>
                </a:lnTo>
                <a:lnTo>
                  <a:pt x="770" y="92"/>
                </a:lnTo>
                <a:lnTo>
                  <a:pt x="763" y="90"/>
                </a:lnTo>
                <a:lnTo>
                  <a:pt x="757" y="88"/>
                </a:lnTo>
                <a:lnTo>
                  <a:pt x="752" y="86"/>
                </a:lnTo>
                <a:lnTo>
                  <a:pt x="747" y="85"/>
                </a:lnTo>
                <a:lnTo>
                  <a:pt x="741" y="85"/>
                </a:lnTo>
                <a:lnTo>
                  <a:pt x="738" y="83"/>
                </a:lnTo>
                <a:lnTo>
                  <a:pt x="748" y="74"/>
                </a:lnTo>
                <a:lnTo>
                  <a:pt x="761" y="65"/>
                </a:lnTo>
                <a:lnTo>
                  <a:pt x="773" y="58"/>
                </a:lnTo>
                <a:lnTo>
                  <a:pt x="787" y="51"/>
                </a:lnTo>
                <a:lnTo>
                  <a:pt x="800" y="44"/>
                </a:lnTo>
                <a:lnTo>
                  <a:pt x="812" y="37"/>
                </a:lnTo>
                <a:lnTo>
                  <a:pt x="824" y="28"/>
                </a:lnTo>
                <a:lnTo>
                  <a:pt x="835" y="17"/>
                </a:lnTo>
                <a:lnTo>
                  <a:pt x="838" y="19"/>
                </a:lnTo>
                <a:lnTo>
                  <a:pt x="840" y="19"/>
                </a:lnTo>
                <a:lnTo>
                  <a:pt x="844" y="21"/>
                </a:lnTo>
                <a:lnTo>
                  <a:pt x="847" y="23"/>
                </a:lnTo>
                <a:lnTo>
                  <a:pt x="851" y="25"/>
                </a:lnTo>
                <a:lnTo>
                  <a:pt x="854" y="26"/>
                </a:lnTo>
                <a:lnTo>
                  <a:pt x="856" y="28"/>
                </a:lnTo>
                <a:lnTo>
                  <a:pt x="860" y="28"/>
                </a:lnTo>
                <a:lnTo>
                  <a:pt x="886" y="0"/>
                </a:lnTo>
                <a:lnTo>
                  <a:pt x="904" y="17"/>
                </a:lnTo>
                <a:lnTo>
                  <a:pt x="909" y="17"/>
                </a:lnTo>
                <a:lnTo>
                  <a:pt x="916" y="17"/>
                </a:lnTo>
                <a:lnTo>
                  <a:pt x="923" y="16"/>
                </a:lnTo>
                <a:lnTo>
                  <a:pt x="929" y="14"/>
                </a:lnTo>
                <a:lnTo>
                  <a:pt x="934" y="12"/>
                </a:lnTo>
                <a:lnTo>
                  <a:pt x="939" y="10"/>
                </a:lnTo>
                <a:lnTo>
                  <a:pt x="943" y="9"/>
                </a:lnTo>
                <a:lnTo>
                  <a:pt x="946" y="9"/>
                </a:lnTo>
                <a:lnTo>
                  <a:pt x="946" y="37"/>
                </a:lnTo>
                <a:lnTo>
                  <a:pt x="957" y="37"/>
                </a:lnTo>
                <a:lnTo>
                  <a:pt x="964" y="37"/>
                </a:lnTo>
                <a:lnTo>
                  <a:pt x="969" y="37"/>
                </a:lnTo>
                <a:lnTo>
                  <a:pt x="974" y="35"/>
                </a:lnTo>
                <a:lnTo>
                  <a:pt x="978" y="33"/>
                </a:lnTo>
                <a:lnTo>
                  <a:pt x="980" y="30"/>
                </a:lnTo>
                <a:lnTo>
                  <a:pt x="982" y="25"/>
                </a:lnTo>
                <a:lnTo>
                  <a:pt x="982" y="17"/>
                </a:lnTo>
                <a:lnTo>
                  <a:pt x="985" y="19"/>
                </a:lnTo>
                <a:lnTo>
                  <a:pt x="989" y="19"/>
                </a:lnTo>
                <a:lnTo>
                  <a:pt x="992" y="21"/>
                </a:lnTo>
                <a:lnTo>
                  <a:pt x="994" y="23"/>
                </a:lnTo>
                <a:lnTo>
                  <a:pt x="997" y="25"/>
                </a:lnTo>
                <a:lnTo>
                  <a:pt x="1001" y="26"/>
                </a:lnTo>
                <a:lnTo>
                  <a:pt x="1005" y="28"/>
                </a:lnTo>
                <a:lnTo>
                  <a:pt x="1008" y="28"/>
                </a:lnTo>
                <a:lnTo>
                  <a:pt x="1015" y="21"/>
                </a:lnTo>
                <a:lnTo>
                  <a:pt x="1024" y="16"/>
                </a:lnTo>
                <a:lnTo>
                  <a:pt x="1033" y="10"/>
                </a:lnTo>
                <a:lnTo>
                  <a:pt x="1043" y="9"/>
                </a:lnTo>
                <a:lnTo>
                  <a:pt x="1052" y="7"/>
                </a:lnTo>
                <a:lnTo>
                  <a:pt x="1063" y="5"/>
                </a:lnTo>
                <a:lnTo>
                  <a:pt x="1070" y="7"/>
                </a:lnTo>
                <a:lnTo>
                  <a:pt x="1079" y="9"/>
                </a:lnTo>
                <a:lnTo>
                  <a:pt x="1086" y="7"/>
                </a:lnTo>
                <a:lnTo>
                  <a:pt x="1095" y="3"/>
                </a:lnTo>
                <a:lnTo>
                  <a:pt x="1105" y="2"/>
                </a:lnTo>
                <a:lnTo>
                  <a:pt x="1118" y="2"/>
                </a:lnTo>
                <a:lnTo>
                  <a:pt x="1128" y="2"/>
                </a:lnTo>
                <a:lnTo>
                  <a:pt x="1139" y="0"/>
                </a:lnTo>
                <a:lnTo>
                  <a:pt x="1148" y="0"/>
                </a:lnTo>
                <a:lnTo>
                  <a:pt x="1156" y="0"/>
                </a:lnTo>
                <a:lnTo>
                  <a:pt x="1174" y="17"/>
                </a:lnTo>
                <a:lnTo>
                  <a:pt x="1121" y="17"/>
                </a:lnTo>
                <a:lnTo>
                  <a:pt x="1121" y="37"/>
                </a:lnTo>
                <a:lnTo>
                  <a:pt x="1126" y="39"/>
                </a:lnTo>
                <a:lnTo>
                  <a:pt x="1137" y="40"/>
                </a:lnTo>
                <a:lnTo>
                  <a:pt x="1148" y="39"/>
                </a:lnTo>
                <a:lnTo>
                  <a:pt x="1162" y="37"/>
                </a:lnTo>
                <a:lnTo>
                  <a:pt x="1176" y="33"/>
                </a:lnTo>
                <a:lnTo>
                  <a:pt x="1188" y="30"/>
                </a:lnTo>
                <a:lnTo>
                  <a:pt x="1201" y="28"/>
                </a:lnTo>
                <a:lnTo>
                  <a:pt x="1208" y="28"/>
                </a:lnTo>
                <a:lnTo>
                  <a:pt x="1197" y="33"/>
                </a:lnTo>
                <a:lnTo>
                  <a:pt x="1186" y="40"/>
                </a:lnTo>
                <a:lnTo>
                  <a:pt x="1176" y="51"/>
                </a:lnTo>
                <a:lnTo>
                  <a:pt x="1165" y="63"/>
                </a:lnTo>
                <a:lnTo>
                  <a:pt x="1158" y="78"/>
                </a:lnTo>
                <a:lnTo>
                  <a:pt x="1153" y="92"/>
                </a:lnTo>
                <a:lnTo>
                  <a:pt x="1153" y="99"/>
                </a:lnTo>
                <a:lnTo>
                  <a:pt x="1153" y="106"/>
                </a:lnTo>
                <a:lnTo>
                  <a:pt x="1153" y="113"/>
                </a:lnTo>
                <a:lnTo>
                  <a:pt x="1156" y="120"/>
                </a:lnTo>
                <a:lnTo>
                  <a:pt x="1139" y="139"/>
                </a:lnTo>
                <a:lnTo>
                  <a:pt x="1135" y="139"/>
                </a:lnTo>
                <a:lnTo>
                  <a:pt x="1132" y="138"/>
                </a:lnTo>
                <a:lnTo>
                  <a:pt x="1128" y="136"/>
                </a:lnTo>
                <a:lnTo>
                  <a:pt x="1126" y="134"/>
                </a:lnTo>
                <a:lnTo>
                  <a:pt x="1123" y="132"/>
                </a:lnTo>
                <a:lnTo>
                  <a:pt x="1119" y="131"/>
                </a:lnTo>
                <a:lnTo>
                  <a:pt x="1116" y="131"/>
                </a:lnTo>
                <a:lnTo>
                  <a:pt x="1112" y="131"/>
                </a:lnTo>
                <a:lnTo>
                  <a:pt x="1112" y="168"/>
                </a:lnTo>
                <a:lnTo>
                  <a:pt x="1103" y="168"/>
                </a:lnTo>
                <a:lnTo>
                  <a:pt x="1096" y="166"/>
                </a:lnTo>
                <a:lnTo>
                  <a:pt x="1089" y="166"/>
                </a:lnTo>
                <a:lnTo>
                  <a:pt x="1084" y="164"/>
                </a:lnTo>
                <a:lnTo>
                  <a:pt x="1077" y="164"/>
                </a:lnTo>
                <a:lnTo>
                  <a:pt x="1072" y="164"/>
                </a:lnTo>
                <a:lnTo>
                  <a:pt x="1066" y="164"/>
                </a:lnTo>
                <a:lnTo>
                  <a:pt x="1061" y="168"/>
                </a:lnTo>
                <a:lnTo>
                  <a:pt x="1061" y="171"/>
                </a:lnTo>
                <a:lnTo>
                  <a:pt x="1063" y="175"/>
                </a:lnTo>
                <a:lnTo>
                  <a:pt x="1066" y="177"/>
                </a:lnTo>
                <a:lnTo>
                  <a:pt x="1070" y="180"/>
                </a:lnTo>
                <a:lnTo>
                  <a:pt x="1075" y="182"/>
                </a:lnTo>
                <a:lnTo>
                  <a:pt x="1079" y="184"/>
                </a:lnTo>
                <a:lnTo>
                  <a:pt x="1082" y="185"/>
                </a:lnTo>
                <a:lnTo>
                  <a:pt x="1088" y="185"/>
                </a:lnTo>
                <a:lnTo>
                  <a:pt x="1079" y="192"/>
                </a:lnTo>
                <a:lnTo>
                  <a:pt x="1056" y="205"/>
                </a:lnTo>
                <a:lnTo>
                  <a:pt x="1024" y="219"/>
                </a:lnTo>
                <a:lnTo>
                  <a:pt x="987" y="237"/>
                </a:lnTo>
                <a:lnTo>
                  <a:pt x="950" y="253"/>
                </a:lnTo>
                <a:lnTo>
                  <a:pt x="914" y="267"/>
                </a:lnTo>
                <a:lnTo>
                  <a:pt x="884" y="276"/>
                </a:lnTo>
                <a:lnTo>
                  <a:pt x="869" y="279"/>
                </a:lnTo>
                <a:lnTo>
                  <a:pt x="869" y="283"/>
                </a:lnTo>
                <a:lnTo>
                  <a:pt x="867" y="286"/>
                </a:lnTo>
                <a:lnTo>
                  <a:pt x="865" y="290"/>
                </a:lnTo>
                <a:lnTo>
                  <a:pt x="863" y="291"/>
                </a:lnTo>
                <a:lnTo>
                  <a:pt x="861" y="293"/>
                </a:lnTo>
                <a:lnTo>
                  <a:pt x="858" y="295"/>
                </a:lnTo>
                <a:lnTo>
                  <a:pt x="854" y="297"/>
                </a:lnTo>
                <a:lnTo>
                  <a:pt x="851" y="297"/>
                </a:lnTo>
                <a:close/>
                <a:moveTo>
                  <a:pt x="1165" y="242"/>
                </a:moveTo>
                <a:lnTo>
                  <a:pt x="1155" y="238"/>
                </a:lnTo>
                <a:lnTo>
                  <a:pt x="1144" y="237"/>
                </a:lnTo>
                <a:lnTo>
                  <a:pt x="1132" y="235"/>
                </a:lnTo>
                <a:lnTo>
                  <a:pt x="1118" y="235"/>
                </a:lnTo>
                <a:lnTo>
                  <a:pt x="1105" y="235"/>
                </a:lnTo>
                <a:lnTo>
                  <a:pt x="1093" y="237"/>
                </a:lnTo>
                <a:lnTo>
                  <a:pt x="1080" y="238"/>
                </a:lnTo>
                <a:lnTo>
                  <a:pt x="1070" y="242"/>
                </a:lnTo>
                <a:lnTo>
                  <a:pt x="1088" y="260"/>
                </a:lnTo>
                <a:lnTo>
                  <a:pt x="1098" y="260"/>
                </a:lnTo>
                <a:lnTo>
                  <a:pt x="1109" y="260"/>
                </a:lnTo>
                <a:lnTo>
                  <a:pt x="1119" y="258"/>
                </a:lnTo>
                <a:lnTo>
                  <a:pt x="1130" y="258"/>
                </a:lnTo>
                <a:lnTo>
                  <a:pt x="1140" y="256"/>
                </a:lnTo>
                <a:lnTo>
                  <a:pt x="1149" y="253"/>
                </a:lnTo>
                <a:lnTo>
                  <a:pt x="1158" y="247"/>
                </a:lnTo>
                <a:lnTo>
                  <a:pt x="1165" y="242"/>
                </a:lnTo>
                <a:close/>
                <a:moveTo>
                  <a:pt x="1983" y="475"/>
                </a:moveTo>
                <a:lnTo>
                  <a:pt x="1976" y="479"/>
                </a:lnTo>
                <a:lnTo>
                  <a:pt x="1969" y="481"/>
                </a:lnTo>
                <a:lnTo>
                  <a:pt x="1963" y="484"/>
                </a:lnTo>
                <a:lnTo>
                  <a:pt x="1962" y="488"/>
                </a:lnTo>
                <a:lnTo>
                  <a:pt x="1960" y="493"/>
                </a:lnTo>
                <a:lnTo>
                  <a:pt x="1958" y="500"/>
                </a:lnTo>
                <a:lnTo>
                  <a:pt x="1958" y="509"/>
                </a:lnTo>
                <a:lnTo>
                  <a:pt x="1958" y="521"/>
                </a:lnTo>
                <a:lnTo>
                  <a:pt x="1969" y="519"/>
                </a:lnTo>
                <a:lnTo>
                  <a:pt x="1976" y="518"/>
                </a:lnTo>
                <a:lnTo>
                  <a:pt x="1981" y="512"/>
                </a:lnTo>
                <a:lnTo>
                  <a:pt x="1983" y="505"/>
                </a:lnTo>
                <a:lnTo>
                  <a:pt x="1985" y="498"/>
                </a:lnTo>
                <a:lnTo>
                  <a:pt x="1985" y="491"/>
                </a:lnTo>
                <a:lnTo>
                  <a:pt x="1983" y="482"/>
                </a:lnTo>
                <a:lnTo>
                  <a:pt x="1983" y="475"/>
                </a:lnTo>
                <a:close/>
                <a:moveTo>
                  <a:pt x="1879" y="495"/>
                </a:moveTo>
                <a:lnTo>
                  <a:pt x="1882" y="493"/>
                </a:lnTo>
                <a:lnTo>
                  <a:pt x="1886" y="493"/>
                </a:lnTo>
                <a:lnTo>
                  <a:pt x="1888" y="491"/>
                </a:lnTo>
                <a:lnTo>
                  <a:pt x="1891" y="488"/>
                </a:lnTo>
                <a:lnTo>
                  <a:pt x="1893" y="486"/>
                </a:lnTo>
                <a:lnTo>
                  <a:pt x="1895" y="482"/>
                </a:lnTo>
                <a:lnTo>
                  <a:pt x="1896" y="479"/>
                </a:lnTo>
                <a:lnTo>
                  <a:pt x="1896" y="475"/>
                </a:lnTo>
                <a:lnTo>
                  <a:pt x="1886" y="475"/>
                </a:lnTo>
                <a:lnTo>
                  <a:pt x="1875" y="475"/>
                </a:lnTo>
                <a:lnTo>
                  <a:pt x="1863" y="477"/>
                </a:lnTo>
                <a:lnTo>
                  <a:pt x="1852" y="481"/>
                </a:lnTo>
                <a:lnTo>
                  <a:pt x="1842" y="484"/>
                </a:lnTo>
                <a:lnTo>
                  <a:pt x="1835" y="491"/>
                </a:lnTo>
                <a:lnTo>
                  <a:pt x="1831" y="495"/>
                </a:lnTo>
                <a:lnTo>
                  <a:pt x="1829" y="500"/>
                </a:lnTo>
                <a:lnTo>
                  <a:pt x="1828" y="505"/>
                </a:lnTo>
                <a:lnTo>
                  <a:pt x="1828" y="512"/>
                </a:lnTo>
                <a:lnTo>
                  <a:pt x="1833" y="512"/>
                </a:lnTo>
                <a:lnTo>
                  <a:pt x="1840" y="516"/>
                </a:lnTo>
                <a:lnTo>
                  <a:pt x="1847" y="518"/>
                </a:lnTo>
                <a:lnTo>
                  <a:pt x="1852" y="523"/>
                </a:lnTo>
                <a:lnTo>
                  <a:pt x="1858" y="526"/>
                </a:lnTo>
                <a:lnTo>
                  <a:pt x="1863" y="532"/>
                </a:lnTo>
                <a:lnTo>
                  <a:pt x="1866" y="537"/>
                </a:lnTo>
                <a:lnTo>
                  <a:pt x="1870" y="541"/>
                </a:lnTo>
                <a:lnTo>
                  <a:pt x="1870" y="595"/>
                </a:lnTo>
                <a:lnTo>
                  <a:pt x="1877" y="597"/>
                </a:lnTo>
                <a:lnTo>
                  <a:pt x="1884" y="599"/>
                </a:lnTo>
                <a:lnTo>
                  <a:pt x="1889" y="602"/>
                </a:lnTo>
                <a:lnTo>
                  <a:pt x="1895" y="606"/>
                </a:lnTo>
                <a:lnTo>
                  <a:pt x="1900" y="611"/>
                </a:lnTo>
                <a:lnTo>
                  <a:pt x="1905" y="615"/>
                </a:lnTo>
                <a:lnTo>
                  <a:pt x="1911" y="620"/>
                </a:lnTo>
                <a:lnTo>
                  <a:pt x="1914" y="624"/>
                </a:lnTo>
                <a:lnTo>
                  <a:pt x="1941" y="595"/>
                </a:lnTo>
                <a:lnTo>
                  <a:pt x="1923" y="578"/>
                </a:lnTo>
                <a:lnTo>
                  <a:pt x="1923" y="574"/>
                </a:lnTo>
                <a:lnTo>
                  <a:pt x="1925" y="571"/>
                </a:lnTo>
                <a:lnTo>
                  <a:pt x="1925" y="567"/>
                </a:lnTo>
                <a:lnTo>
                  <a:pt x="1926" y="564"/>
                </a:lnTo>
                <a:lnTo>
                  <a:pt x="1928" y="560"/>
                </a:lnTo>
                <a:lnTo>
                  <a:pt x="1930" y="556"/>
                </a:lnTo>
                <a:lnTo>
                  <a:pt x="1932" y="553"/>
                </a:lnTo>
                <a:lnTo>
                  <a:pt x="1932" y="549"/>
                </a:lnTo>
                <a:lnTo>
                  <a:pt x="1926" y="546"/>
                </a:lnTo>
                <a:lnTo>
                  <a:pt x="1921" y="541"/>
                </a:lnTo>
                <a:lnTo>
                  <a:pt x="1916" y="535"/>
                </a:lnTo>
                <a:lnTo>
                  <a:pt x="1909" y="530"/>
                </a:lnTo>
                <a:lnTo>
                  <a:pt x="1903" y="526"/>
                </a:lnTo>
                <a:lnTo>
                  <a:pt x="1896" y="521"/>
                </a:lnTo>
                <a:lnTo>
                  <a:pt x="1891" y="516"/>
                </a:lnTo>
                <a:lnTo>
                  <a:pt x="1888" y="512"/>
                </a:lnTo>
                <a:lnTo>
                  <a:pt x="1888" y="509"/>
                </a:lnTo>
                <a:lnTo>
                  <a:pt x="1889" y="505"/>
                </a:lnTo>
                <a:lnTo>
                  <a:pt x="1889" y="502"/>
                </a:lnTo>
                <a:lnTo>
                  <a:pt x="1889" y="500"/>
                </a:lnTo>
                <a:lnTo>
                  <a:pt x="1889" y="496"/>
                </a:lnTo>
                <a:lnTo>
                  <a:pt x="1888" y="495"/>
                </a:lnTo>
                <a:lnTo>
                  <a:pt x="1884" y="495"/>
                </a:lnTo>
                <a:lnTo>
                  <a:pt x="1879" y="495"/>
                </a:lnTo>
                <a:close/>
                <a:moveTo>
                  <a:pt x="1997" y="723"/>
                </a:moveTo>
                <a:lnTo>
                  <a:pt x="1997" y="726"/>
                </a:lnTo>
                <a:lnTo>
                  <a:pt x="1997" y="728"/>
                </a:lnTo>
                <a:lnTo>
                  <a:pt x="1999" y="730"/>
                </a:lnTo>
                <a:lnTo>
                  <a:pt x="2001" y="731"/>
                </a:lnTo>
                <a:lnTo>
                  <a:pt x="2002" y="731"/>
                </a:lnTo>
                <a:lnTo>
                  <a:pt x="2004" y="733"/>
                </a:lnTo>
                <a:lnTo>
                  <a:pt x="2004" y="735"/>
                </a:lnTo>
                <a:lnTo>
                  <a:pt x="2006" y="739"/>
                </a:lnTo>
                <a:lnTo>
                  <a:pt x="2008" y="739"/>
                </a:lnTo>
                <a:lnTo>
                  <a:pt x="2011" y="740"/>
                </a:lnTo>
                <a:lnTo>
                  <a:pt x="2013" y="740"/>
                </a:lnTo>
                <a:lnTo>
                  <a:pt x="2016" y="742"/>
                </a:lnTo>
                <a:lnTo>
                  <a:pt x="2018" y="742"/>
                </a:lnTo>
                <a:lnTo>
                  <a:pt x="2022" y="744"/>
                </a:lnTo>
                <a:lnTo>
                  <a:pt x="2024" y="744"/>
                </a:lnTo>
                <a:lnTo>
                  <a:pt x="2027" y="744"/>
                </a:lnTo>
                <a:lnTo>
                  <a:pt x="2061" y="744"/>
                </a:lnTo>
                <a:lnTo>
                  <a:pt x="2052" y="753"/>
                </a:lnTo>
                <a:lnTo>
                  <a:pt x="2045" y="760"/>
                </a:lnTo>
                <a:lnTo>
                  <a:pt x="2038" y="769"/>
                </a:lnTo>
                <a:lnTo>
                  <a:pt x="2031" y="779"/>
                </a:lnTo>
                <a:lnTo>
                  <a:pt x="2025" y="788"/>
                </a:lnTo>
                <a:lnTo>
                  <a:pt x="2018" y="799"/>
                </a:lnTo>
                <a:lnTo>
                  <a:pt x="2009" y="809"/>
                </a:lnTo>
                <a:lnTo>
                  <a:pt x="2001" y="820"/>
                </a:lnTo>
                <a:lnTo>
                  <a:pt x="1965" y="820"/>
                </a:lnTo>
                <a:lnTo>
                  <a:pt x="1965" y="823"/>
                </a:lnTo>
                <a:lnTo>
                  <a:pt x="1965" y="827"/>
                </a:lnTo>
                <a:lnTo>
                  <a:pt x="1963" y="830"/>
                </a:lnTo>
                <a:lnTo>
                  <a:pt x="1962" y="834"/>
                </a:lnTo>
                <a:lnTo>
                  <a:pt x="1960" y="837"/>
                </a:lnTo>
                <a:lnTo>
                  <a:pt x="1958" y="841"/>
                </a:lnTo>
                <a:lnTo>
                  <a:pt x="1958" y="843"/>
                </a:lnTo>
                <a:lnTo>
                  <a:pt x="1958" y="846"/>
                </a:lnTo>
                <a:lnTo>
                  <a:pt x="1948" y="848"/>
                </a:lnTo>
                <a:lnTo>
                  <a:pt x="1937" y="852"/>
                </a:lnTo>
                <a:lnTo>
                  <a:pt x="1925" y="857"/>
                </a:lnTo>
                <a:lnTo>
                  <a:pt x="1914" y="862"/>
                </a:lnTo>
                <a:lnTo>
                  <a:pt x="1902" y="869"/>
                </a:lnTo>
                <a:lnTo>
                  <a:pt x="1891" y="875"/>
                </a:lnTo>
                <a:lnTo>
                  <a:pt x="1880" y="880"/>
                </a:lnTo>
                <a:lnTo>
                  <a:pt x="1870" y="885"/>
                </a:lnTo>
                <a:lnTo>
                  <a:pt x="1866" y="880"/>
                </a:lnTo>
                <a:lnTo>
                  <a:pt x="1861" y="876"/>
                </a:lnTo>
                <a:lnTo>
                  <a:pt x="1854" y="871"/>
                </a:lnTo>
                <a:lnTo>
                  <a:pt x="1849" y="868"/>
                </a:lnTo>
                <a:lnTo>
                  <a:pt x="1842" y="862"/>
                </a:lnTo>
                <a:lnTo>
                  <a:pt x="1836" y="859"/>
                </a:lnTo>
                <a:lnTo>
                  <a:pt x="1831" y="857"/>
                </a:lnTo>
                <a:lnTo>
                  <a:pt x="1828" y="857"/>
                </a:lnTo>
                <a:lnTo>
                  <a:pt x="1828" y="820"/>
                </a:lnTo>
                <a:lnTo>
                  <a:pt x="1824" y="816"/>
                </a:lnTo>
                <a:lnTo>
                  <a:pt x="1819" y="811"/>
                </a:lnTo>
                <a:lnTo>
                  <a:pt x="1815" y="806"/>
                </a:lnTo>
                <a:lnTo>
                  <a:pt x="1810" y="799"/>
                </a:lnTo>
                <a:lnTo>
                  <a:pt x="1806" y="793"/>
                </a:lnTo>
                <a:lnTo>
                  <a:pt x="1803" y="786"/>
                </a:lnTo>
                <a:lnTo>
                  <a:pt x="1801" y="779"/>
                </a:lnTo>
                <a:lnTo>
                  <a:pt x="1801" y="774"/>
                </a:lnTo>
                <a:lnTo>
                  <a:pt x="1796" y="774"/>
                </a:lnTo>
                <a:lnTo>
                  <a:pt x="1792" y="774"/>
                </a:lnTo>
                <a:lnTo>
                  <a:pt x="1789" y="772"/>
                </a:lnTo>
                <a:lnTo>
                  <a:pt x="1785" y="770"/>
                </a:lnTo>
                <a:lnTo>
                  <a:pt x="1780" y="765"/>
                </a:lnTo>
                <a:lnTo>
                  <a:pt x="1775" y="756"/>
                </a:lnTo>
                <a:lnTo>
                  <a:pt x="1769" y="747"/>
                </a:lnTo>
                <a:lnTo>
                  <a:pt x="1764" y="739"/>
                </a:lnTo>
                <a:lnTo>
                  <a:pt x="1757" y="731"/>
                </a:lnTo>
                <a:lnTo>
                  <a:pt x="1748" y="726"/>
                </a:lnTo>
                <a:lnTo>
                  <a:pt x="1716" y="726"/>
                </a:lnTo>
                <a:lnTo>
                  <a:pt x="1709" y="712"/>
                </a:lnTo>
                <a:lnTo>
                  <a:pt x="1702" y="700"/>
                </a:lnTo>
                <a:lnTo>
                  <a:pt x="1697" y="689"/>
                </a:lnTo>
                <a:lnTo>
                  <a:pt x="1692" y="678"/>
                </a:lnTo>
                <a:lnTo>
                  <a:pt x="1686" y="670"/>
                </a:lnTo>
                <a:lnTo>
                  <a:pt x="1681" y="663"/>
                </a:lnTo>
                <a:lnTo>
                  <a:pt x="1672" y="657"/>
                </a:lnTo>
                <a:lnTo>
                  <a:pt x="1663" y="654"/>
                </a:lnTo>
                <a:lnTo>
                  <a:pt x="1669" y="654"/>
                </a:lnTo>
                <a:lnTo>
                  <a:pt x="1674" y="650"/>
                </a:lnTo>
                <a:lnTo>
                  <a:pt x="1679" y="647"/>
                </a:lnTo>
                <a:lnTo>
                  <a:pt x="1683" y="643"/>
                </a:lnTo>
                <a:lnTo>
                  <a:pt x="1686" y="638"/>
                </a:lnTo>
                <a:lnTo>
                  <a:pt x="1690" y="632"/>
                </a:lnTo>
                <a:lnTo>
                  <a:pt x="1693" y="627"/>
                </a:lnTo>
                <a:lnTo>
                  <a:pt x="1697" y="624"/>
                </a:lnTo>
                <a:lnTo>
                  <a:pt x="1695" y="620"/>
                </a:lnTo>
                <a:lnTo>
                  <a:pt x="1695" y="617"/>
                </a:lnTo>
                <a:lnTo>
                  <a:pt x="1693" y="613"/>
                </a:lnTo>
                <a:lnTo>
                  <a:pt x="1692" y="610"/>
                </a:lnTo>
                <a:lnTo>
                  <a:pt x="1690" y="606"/>
                </a:lnTo>
                <a:lnTo>
                  <a:pt x="1688" y="602"/>
                </a:lnTo>
                <a:lnTo>
                  <a:pt x="1688" y="599"/>
                </a:lnTo>
                <a:lnTo>
                  <a:pt x="1688" y="595"/>
                </a:lnTo>
                <a:lnTo>
                  <a:pt x="1714" y="567"/>
                </a:lnTo>
                <a:lnTo>
                  <a:pt x="1707" y="567"/>
                </a:lnTo>
                <a:lnTo>
                  <a:pt x="1700" y="567"/>
                </a:lnTo>
                <a:lnTo>
                  <a:pt x="1695" y="565"/>
                </a:lnTo>
                <a:lnTo>
                  <a:pt x="1688" y="564"/>
                </a:lnTo>
                <a:lnTo>
                  <a:pt x="1683" y="562"/>
                </a:lnTo>
                <a:lnTo>
                  <a:pt x="1677" y="560"/>
                </a:lnTo>
                <a:lnTo>
                  <a:pt x="1674" y="560"/>
                </a:lnTo>
                <a:lnTo>
                  <a:pt x="1670" y="560"/>
                </a:lnTo>
                <a:lnTo>
                  <a:pt x="1653" y="560"/>
                </a:lnTo>
                <a:lnTo>
                  <a:pt x="1626" y="587"/>
                </a:lnTo>
                <a:lnTo>
                  <a:pt x="1624" y="585"/>
                </a:lnTo>
                <a:lnTo>
                  <a:pt x="1621" y="583"/>
                </a:lnTo>
                <a:lnTo>
                  <a:pt x="1616" y="578"/>
                </a:lnTo>
                <a:lnTo>
                  <a:pt x="1609" y="572"/>
                </a:lnTo>
                <a:lnTo>
                  <a:pt x="1603" y="565"/>
                </a:lnTo>
                <a:lnTo>
                  <a:pt x="1598" y="560"/>
                </a:lnTo>
                <a:lnTo>
                  <a:pt x="1593" y="553"/>
                </a:lnTo>
                <a:lnTo>
                  <a:pt x="1591" y="549"/>
                </a:lnTo>
                <a:lnTo>
                  <a:pt x="1591" y="532"/>
                </a:lnTo>
                <a:lnTo>
                  <a:pt x="1617" y="519"/>
                </a:lnTo>
                <a:lnTo>
                  <a:pt x="1639" y="511"/>
                </a:lnTo>
                <a:lnTo>
                  <a:pt x="1660" y="505"/>
                </a:lnTo>
                <a:lnTo>
                  <a:pt x="1677" y="503"/>
                </a:lnTo>
                <a:lnTo>
                  <a:pt x="1693" y="502"/>
                </a:lnTo>
                <a:lnTo>
                  <a:pt x="1707" y="502"/>
                </a:lnTo>
                <a:lnTo>
                  <a:pt x="1720" y="502"/>
                </a:lnTo>
                <a:lnTo>
                  <a:pt x="1732" y="502"/>
                </a:lnTo>
                <a:lnTo>
                  <a:pt x="1729" y="505"/>
                </a:lnTo>
                <a:lnTo>
                  <a:pt x="1730" y="509"/>
                </a:lnTo>
                <a:lnTo>
                  <a:pt x="1732" y="512"/>
                </a:lnTo>
                <a:lnTo>
                  <a:pt x="1737" y="516"/>
                </a:lnTo>
                <a:lnTo>
                  <a:pt x="1743" y="521"/>
                </a:lnTo>
                <a:lnTo>
                  <a:pt x="1748" y="525"/>
                </a:lnTo>
                <a:lnTo>
                  <a:pt x="1753" y="528"/>
                </a:lnTo>
                <a:lnTo>
                  <a:pt x="1757" y="532"/>
                </a:lnTo>
                <a:lnTo>
                  <a:pt x="1757" y="528"/>
                </a:lnTo>
                <a:lnTo>
                  <a:pt x="1759" y="525"/>
                </a:lnTo>
                <a:lnTo>
                  <a:pt x="1760" y="521"/>
                </a:lnTo>
                <a:lnTo>
                  <a:pt x="1762" y="516"/>
                </a:lnTo>
                <a:lnTo>
                  <a:pt x="1764" y="512"/>
                </a:lnTo>
                <a:lnTo>
                  <a:pt x="1764" y="509"/>
                </a:lnTo>
                <a:lnTo>
                  <a:pt x="1766" y="505"/>
                </a:lnTo>
                <a:lnTo>
                  <a:pt x="1766" y="502"/>
                </a:lnTo>
                <a:lnTo>
                  <a:pt x="1759" y="498"/>
                </a:lnTo>
                <a:lnTo>
                  <a:pt x="1748" y="489"/>
                </a:lnTo>
                <a:lnTo>
                  <a:pt x="1736" y="479"/>
                </a:lnTo>
                <a:lnTo>
                  <a:pt x="1723" y="466"/>
                </a:lnTo>
                <a:lnTo>
                  <a:pt x="1711" y="454"/>
                </a:lnTo>
                <a:lnTo>
                  <a:pt x="1700" y="449"/>
                </a:lnTo>
                <a:lnTo>
                  <a:pt x="1697" y="447"/>
                </a:lnTo>
                <a:lnTo>
                  <a:pt x="1693" y="447"/>
                </a:lnTo>
                <a:lnTo>
                  <a:pt x="1690" y="450"/>
                </a:lnTo>
                <a:lnTo>
                  <a:pt x="1688" y="456"/>
                </a:lnTo>
                <a:lnTo>
                  <a:pt x="1697" y="466"/>
                </a:lnTo>
                <a:lnTo>
                  <a:pt x="1693" y="468"/>
                </a:lnTo>
                <a:lnTo>
                  <a:pt x="1692" y="470"/>
                </a:lnTo>
                <a:lnTo>
                  <a:pt x="1688" y="472"/>
                </a:lnTo>
                <a:lnTo>
                  <a:pt x="1684" y="472"/>
                </a:lnTo>
                <a:lnTo>
                  <a:pt x="1676" y="472"/>
                </a:lnTo>
                <a:lnTo>
                  <a:pt x="1665" y="468"/>
                </a:lnTo>
                <a:lnTo>
                  <a:pt x="1656" y="465"/>
                </a:lnTo>
                <a:lnTo>
                  <a:pt x="1647" y="461"/>
                </a:lnTo>
                <a:lnTo>
                  <a:pt x="1640" y="458"/>
                </a:lnTo>
                <a:lnTo>
                  <a:pt x="1635" y="456"/>
                </a:lnTo>
                <a:lnTo>
                  <a:pt x="1635" y="463"/>
                </a:lnTo>
                <a:lnTo>
                  <a:pt x="1633" y="468"/>
                </a:lnTo>
                <a:lnTo>
                  <a:pt x="1631" y="472"/>
                </a:lnTo>
                <a:lnTo>
                  <a:pt x="1628" y="473"/>
                </a:lnTo>
                <a:lnTo>
                  <a:pt x="1624" y="477"/>
                </a:lnTo>
                <a:lnTo>
                  <a:pt x="1621" y="479"/>
                </a:lnTo>
                <a:lnTo>
                  <a:pt x="1616" y="481"/>
                </a:lnTo>
                <a:lnTo>
                  <a:pt x="1609" y="484"/>
                </a:lnTo>
                <a:lnTo>
                  <a:pt x="1609" y="489"/>
                </a:lnTo>
                <a:lnTo>
                  <a:pt x="1609" y="493"/>
                </a:lnTo>
                <a:lnTo>
                  <a:pt x="1610" y="496"/>
                </a:lnTo>
                <a:lnTo>
                  <a:pt x="1610" y="498"/>
                </a:lnTo>
                <a:lnTo>
                  <a:pt x="1612" y="500"/>
                </a:lnTo>
                <a:lnTo>
                  <a:pt x="1612" y="502"/>
                </a:lnTo>
                <a:lnTo>
                  <a:pt x="1612" y="505"/>
                </a:lnTo>
                <a:lnTo>
                  <a:pt x="1612" y="511"/>
                </a:lnTo>
                <a:lnTo>
                  <a:pt x="1614" y="512"/>
                </a:lnTo>
                <a:lnTo>
                  <a:pt x="1614" y="514"/>
                </a:lnTo>
                <a:lnTo>
                  <a:pt x="1614" y="516"/>
                </a:lnTo>
                <a:lnTo>
                  <a:pt x="1610" y="518"/>
                </a:lnTo>
                <a:lnTo>
                  <a:pt x="1607" y="519"/>
                </a:lnTo>
                <a:lnTo>
                  <a:pt x="1603" y="519"/>
                </a:lnTo>
                <a:lnTo>
                  <a:pt x="1600" y="519"/>
                </a:lnTo>
                <a:lnTo>
                  <a:pt x="1596" y="516"/>
                </a:lnTo>
                <a:lnTo>
                  <a:pt x="1591" y="519"/>
                </a:lnTo>
                <a:lnTo>
                  <a:pt x="1589" y="521"/>
                </a:lnTo>
                <a:lnTo>
                  <a:pt x="1587" y="523"/>
                </a:lnTo>
                <a:lnTo>
                  <a:pt x="1586" y="521"/>
                </a:lnTo>
                <a:lnTo>
                  <a:pt x="1582" y="521"/>
                </a:lnTo>
                <a:lnTo>
                  <a:pt x="1573" y="521"/>
                </a:lnTo>
                <a:lnTo>
                  <a:pt x="1557" y="541"/>
                </a:lnTo>
                <a:lnTo>
                  <a:pt x="1557" y="544"/>
                </a:lnTo>
                <a:lnTo>
                  <a:pt x="1559" y="549"/>
                </a:lnTo>
                <a:lnTo>
                  <a:pt x="1559" y="553"/>
                </a:lnTo>
                <a:lnTo>
                  <a:pt x="1561" y="560"/>
                </a:lnTo>
                <a:lnTo>
                  <a:pt x="1563" y="565"/>
                </a:lnTo>
                <a:lnTo>
                  <a:pt x="1564" y="572"/>
                </a:lnTo>
                <a:lnTo>
                  <a:pt x="1564" y="579"/>
                </a:lnTo>
                <a:lnTo>
                  <a:pt x="1564" y="587"/>
                </a:lnTo>
                <a:lnTo>
                  <a:pt x="1559" y="585"/>
                </a:lnTo>
                <a:lnTo>
                  <a:pt x="1554" y="581"/>
                </a:lnTo>
                <a:lnTo>
                  <a:pt x="1548" y="574"/>
                </a:lnTo>
                <a:lnTo>
                  <a:pt x="1543" y="567"/>
                </a:lnTo>
                <a:lnTo>
                  <a:pt x="1536" y="558"/>
                </a:lnTo>
                <a:lnTo>
                  <a:pt x="1531" y="551"/>
                </a:lnTo>
                <a:lnTo>
                  <a:pt x="1522" y="544"/>
                </a:lnTo>
                <a:lnTo>
                  <a:pt x="1513" y="541"/>
                </a:lnTo>
                <a:lnTo>
                  <a:pt x="1513" y="535"/>
                </a:lnTo>
                <a:lnTo>
                  <a:pt x="1513" y="530"/>
                </a:lnTo>
                <a:lnTo>
                  <a:pt x="1511" y="525"/>
                </a:lnTo>
                <a:lnTo>
                  <a:pt x="1506" y="518"/>
                </a:lnTo>
                <a:lnTo>
                  <a:pt x="1497" y="507"/>
                </a:lnTo>
                <a:lnTo>
                  <a:pt x="1483" y="498"/>
                </a:lnTo>
                <a:lnTo>
                  <a:pt x="1469" y="491"/>
                </a:lnTo>
                <a:lnTo>
                  <a:pt x="1455" y="486"/>
                </a:lnTo>
                <a:lnTo>
                  <a:pt x="1450" y="484"/>
                </a:lnTo>
                <a:lnTo>
                  <a:pt x="1444" y="482"/>
                </a:lnTo>
                <a:lnTo>
                  <a:pt x="1439" y="484"/>
                </a:lnTo>
                <a:lnTo>
                  <a:pt x="1435" y="484"/>
                </a:lnTo>
                <a:lnTo>
                  <a:pt x="1439" y="488"/>
                </a:lnTo>
                <a:lnTo>
                  <a:pt x="1442" y="493"/>
                </a:lnTo>
                <a:lnTo>
                  <a:pt x="1446" y="496"/>
                </a:lnTo>
                <a:lnTo>
                  <a:pt x="1450" y="500"/>
                </a:lnTo>
                <a:lnTo>
                  <a:pt x="1453" y="503"/>
                </a:lnTo>
                <a:lnTo>
                  <a:pt x="1458" y="505"/>
                </a:lnTo>
                <a:lnTo>
                  <a:pt x="1464" y="505"/>
                </a:lnTo>
                <a:lnTo>
                  <a:pt x="1469" y="502"/>
                </a:lnTo>
                <a:lnTo>
                  <a:pt x="1471" y="509"/>
                </a:lnTo>
                <a:lnTo>
                  <a:pt x="1471" y="516"/>
                </a:lnTo>
                <a:lnTo>
                  <a:pt x="1473" y="521"/>
                </a:lnTo>
                <a:lnTo>
                  <a:pt x="1474" y="525"/>
                </a:lnTo>
                <a:lnTo>
                  <a:pt x="1478" y="530"/>
                </a:lnTo>
                <a:lnTo>
                  <a:pt x="1481" y="534"/>
                </a:lnTo>
                <a:lnTo>
                  <a:pt x="1485" y="537"/>
                </a:lnTo>
                <a:lnTo>
                  <a:pt x="1487" y="541"/>
                </a:lnTo>
                <a:lnTo>
                  <a:pt x="1487" y="544"/>
                </a:lnTo>
                <a:lnTo>
                  <a:pt x="1487" y="548"/>
                </a:lnTo>
                <a:lnTo>
                  <a:pt x="1485" y="551"/>
                </a:lnTo>
                <a:lnTo>
                  <a:pt x="1483" y="555"/>
                </a:lnTo>
                <a:lnTo>
                  <a:pt x="1481" y="558"/>
                </a:lnTo>
                <a:lnTo>
                  <a:pt x="1480" y="562"/>
                </a:lnTo>
                <a:lnTo>
                  <a:pt x="1480" y="565"/>
                </a:lnTo>
                <a:lnTo>
                  <a:pt x="1478" y="567"/>
                </a:lnTo>
                <a:lnTo>
                  <a:pt x="1478" y="565"/>
                </a:lnTo>
                <a:lnTo>
                  <a:pt x="1478" y="562"/>
                </a:lnTo>
                <a:lnTo>
                  <a:pt x="1476" y="558"/>
                </a:lnTo>
                <a:lnTo>
                  <a:pt x="1474" y="555"/>
                </a:lnTo>
                <a:lnTo>
                  <a:pt x="1473" y="551"/>
                </a:lnTo>
                <a:lnTo>
                  <a:pt x="1471" y="548"/>
                </a:lnTo>
                <a:lnTo>
                  <a:pt x="1471" y="544"/>
                </a:lnTo>
                <a:lnTo>
                  <a:pt x="1469" y="541"/>
                </a:lnTo>
                <a:lnTo>
                  <a:pt x="1464" y="539"/>
                </a:lnTo>
                <a:lnTo>
                  <a:pt x="1457" y="537"/>
                </a:lnTo>
                <a:lnTo>
                  <a:pt x="1451" y="534"/>
                </a:lnTo>
                <a:lnTo>
                  <a:pt x="1446" y="528"/>
                </a:lnTo>
                <a:lnTo>
                  <a:pt x="1441" y="523"/>
                </a:lnTo>
                <a:lnTo>
                  <a:pt x="1437" y="516"/>
                </a:lnTo>
                <a:lnTo>
                  <a:pt x="1435" y="509"/>
                </a:lnTo>
                <a:lnTo>
                  <a:pt x="1435" y="502"/>
                </a:lnTo>
                <a:lnTo>
                  <a:pt x="1428" y="502"/>
                </a:lnTo>
                <a:lnTo>
                  <a:pt x="1423" y="502"/>
                </a:lnTo>
                <a:lnTo>
                  <a:pt x="1418" y="500"/>
                </a:lnTo>
                <a:lnTo>
                  <a:pt x="1414" y="496"/>
                </a:lnTo>
                <a:lnTo>
                  <a:pt x="1411" y="495"/>
                </a:lnTo>
                <a:lnTo>
                  <a:pt x="1407" y="491"/>
                </a:lnTo>
                <a:lnTo>
                  <a:pt x="1404" y="488"/>
                </a:lnTo>
                <a:lnTo>
                  <a:pt x="1400" y="484"/>
                </a:lnTo>
                <a:lnTo>
                  <a:pt x="1397" y="486"/>
                </a:lnTo>
                <a:lnTo>
                  <a:pt x="1393" y="486"/>
                </a:lnTo>
                <a:lnTo>
                  <a:pt x="1390" y="488"/>
                </a:lnTo>
                <a:lnTo>
                  <a:pt x="1388" y="489"/>
                </a:lnTo>
                <a:lnTo>
                  <a:pt x="1384" y="491"/>
                </a:lnTo>
                <a:lnTo>
                  <a:pt x="1381" y="493"/>
                </a:lnTo>
                <a:lnTo>
                  <a:pt x="1377" y="493"/>
                </a:lnTo>
                <a:lnTo>
                  <a:pt x="1375" y="495"/>
                </a:lnTo>
                <a:lnTo>
                  <a:pt x="1367" y="484"/>
                </a:lnTo>
                <a:lnTo>
                  <a:pt x="1356" y="486"/>
                </a:lnTo>
                <a:lnTo>
                  <a:pt x="1347" y="491"/>
                </a:lnTo>
                <a:lnTo>
                  <a:pt x="1337" y="500"/>
                </a:lnTo>
                <a:lnTo>
                  <a:pt x="1326" y="507"/>
                </a:lnTo>
                <a:lnTo>
                  <a:pt x="1317" y="516"/>
                </a:lnTo>
                <a:lnTo>
                  <a:pt x="1307" y="523"/>
                </a:lnTo>
                <a:lnTo>
                  <a:pt x="1298" y="528"/>
                </a:lnTo>
                <a:lnTo>
                  <a:pt x="1287" y="532"/>
                </a:lnTo>
                <a:lnTo>
                  <a:pt x="1287" y="567"/>
                </a:lnTo>
                <a:lnTo>
                  <a:pt x="1275" y="569"/>
                </a:lnTo>
                <a:lnTo>
                  <a:pt x="1261" y="569"/>
                </a:lnTo>
                <a:lnTo>
                  <a:pt x="1245" y="571"/>
                </a:lnTo>
                <a:lnTo>
                  <a:pt x="1231" y="572"/>
                </a:lnTo>
                <a:lnTo>
                  <a:pt x="1216" y="574"/>
                </a:lnTo>
                <a:lnTo>
                  <a:pt x="1202" y="576"/>
                </a:lnTo>
                <a:lnTo>
                  <a:pt x="1188" y="578"/>
                </a:lnTo>
                <a:lnTo>
                  <a:pt x="1174" y="578"/>
                </a:lnTo>
                <a:lnTo>
                  <a:pt x="1174" y="572"/>
                </a:lnTo>
                <a:lnTo>
                  <a:pt x="1174" y="567"/>
                </a:lnTo>
                <a:lnTo>
                  <a:pt x="1174" y="562"/>
                </a:lnTo>
                <a:lnTo>
                  <a:pt x="1176" y="556"/>
                </a:lnTo>
                <a:lnTo>
                  <a:pt x="1176" y="551"/>
                </a:lnTo>
                <a:lnTo>
                  <a:pt x="1178" y="548"/>
                </a:lnTo>
                <a:lnTo>
                  <a:pt x="1179" y="548"/>
                </a:lnTo>
                <a:lnTo>
                  <a:pt x="1183" y="549"/>
                </a:lnTo>
                <a:lnTo>
                  <a:pt x="1179" y="542"/>
                </a:lnTo>
                <a:lnTo>
                  <a:pt x="1178" y="539"/>
                </a:lnTo>
                <a:lnTo>
                  <a:pt x="1178" y="534"/>
                </a:lnTo>
                <a:lnTo>
                  <a:pt x="1176" y="530"/>
                </a:lnTo>
                <a:lnTo>
                  <a:pt x="1178" y="526"/>
                </a:lnTo>
                <a:lnTo>
                  <a:pt x="1178" y="523"/>
                </a:lnTo>
                <a:lnTo>
                  <a:pt x="1179" y="518"/>
                </a:lnTo>
                <a:lnTo>
                  <a:pt x="1183" y="512"/>
                </a:lnTo>
                <a:lnTo>
                  <a:pt x="1183" y="509"/>
                </a:lnTo>
                <a:lnTo>
                  <a:pt x="1181" y="505"/>
                </a:lnTo>
                <a:lnTo>
                  <a:pt x="1179" y="502"/>
                </a:lnTo>
                <a:lnTo>
                  <a:pt x="1179" y="498"/>
                </a:lnTo>
                <a:lnTo>
                  <a:pt x="1178" y="495"/>
                </a:lnTo>
                <a:lnTo>
                  <a:pt x="1176" y="491"/>
                </a:lnTo>
                <a:lnTo>
                  <a:pt x="1174" y="488"/>
                </a:lnTo>
                <a:lnTo>
                  <a:pt x="1174" y="484"/>
                </a:lnTo>
                <a:lnTo>
                  <a:pt x="1185" y="486"/>
                </a:lnTo>
                <a:lnTo>
                  <a:pt x="1197" y="488"/>
                </a:lnTo>
                <a:lnTo>
                  <a:pt x="1209" y="489"/>
                </a:lnTo>
                <a:lnTo>
                  <a:pt x="1222" y="493"/>
                </a:lnTo>
                <a:lnTo>
                  <a:pt x="1236" y="495"/>
                </a:lnTo>
                <a:lnTo>
                  <a:pt x="1248" y="496"/>
                </a:lnTo>
                <a:lnTo>
                  <a:pt x="1259" y="496"/>
                </a:lnTo>
                <a:lnTo>
                  <a:pt x="1269" y="495"/>
                </a:lnTo>
                <a:lnTo>
                  <a:pt x="1268" y="488"/>
                </a:lnTo>
                <a:lnTo>
                  <a:pt x="1266" y="481"/>
                </a:lnTo>
                <a:lnTo>
                  <a:pt x="1266" y="475"/>
                </a:lnTo>
                <a:lnTo>
                  <a:pt x="1266" y="470"/>
                </a:lnTo>
                <a:lnTo>
                  <a:pt x="1268" y="463"/>
                </a:lnTo>
                <a:lnTo>
                  <a:pt x="1269" y="456"/>
                </a:lnTo>
                <a:lnTo>
                  <a:pt x="1269" y="447"/>
                </a:lnTo>
                <a:lnTo>
                  <a:pt x="1269" y="438"/>
                </a:lnTo>
                <a:lnTo>
                  <a:pt x="1266" y="438"/>
                </a:lnTo>
                <a:lnTo>
                  <a:pt x="1264" y="436"/>
                </a:lnTo>
                <a:lnTo>
                  <a:pt x="1261" y="435"/>
                </a:lnTo>
                <a:lnTo>
                  <a:pt x="1257" y="433"/>
                </a:lnTo>
                <a:lnTo>
                  <a:pt x="1254" y="431"/>
                </a:lnTo>
                <a:lnTo>
                  <a:pt x="1250" y="431"/>
                </a:lnTo>
                <a:lnTo>
                  <a:pt x="1248" y="429"/>
                </a:lnTo>
                <a:lnTo>
                  <a:pt x="1245" y="429"/>
                </a:lnTo>
                <a:lnTo>
                  <a:pt x="1252" y="427"/>
                </a:lnTo>
                <a:lnTo>
                  <a:pt x="1259" y="427"/>
                </a:lnTo>
                <a:lnTo>
                  <a:pt x="1266" y="426"/>
                </a:lnTo>
                <a:lnTo>
                  <a:pt x="1275" y="424"/>
                </a:lnTo>
                <a:lnTo>
                  <a:pt x="1282" y="422"/>
                </a:lnTo>
                <a:lnTo>
                  <a:pt x="1291" y="420"/>
                </a:lnTo>
                <a:lnTo>
                  <a:pt x="1298" y="420"/>
                </a:lnTo>
                <a:lnTo>
                  <a:pt x="1305" y="419"/>
                </a:lnTo>
                <a:lnTo>
                  <a:pt x="1349" y="373"/>
                </a:lnTo>
                <a:lnTo>
                  <a:pt x="1352" y="373"/>
                </a:lnTo>
                <a:lnTo>
                  <a:pt x="1356" y="373"/>
                </a:lnTo>
                <a:lnTo>
                  <a:pt x="1361" y="373"/>
                </a:lnTo>
                <a:lnTo>
                  <a:pt x="1367" y="371"/>
                </a:lnTo>
                <a:lnTo>
                  <a:pt x="1374" y="371"/>
                </a:lnTo>
                <a:lnTo>
                  <a:pt x="1379" y="369"/>
                </a:lnTo>
                <a:lnTo>
                  <a:pt x="1384" y="367"/>
                </a:lnTo>
                <a:lnTo>
                  <a:pt x="1391" y="364"/>
                </a:lnTo>
                <a:lnTo>
                  <a:pt x="1386" y="357"/>
                </a:lnTo>
                <a:lnTo>
                  <a:pt x="1382" y="351"/>
                </a:lnTo>
                <a:lnTo>
                  <a:pt x="1381" y="346"/>
                </a:lnTo>
                <a:lnTo>
                  <a:pt x="1381" y="341"/>
                </a:lnTo>
                <a:lnTo>
                  <a:pt x="1382" y="337"/>
                </a:lnTo>
                <a:lnTo>
                  <a:pt x="1386" y="334"/>
                </a:lnTo>
                <a:lnTo>
                  <a:pt x="1391" y="330"/>
                </a:lnTo>
                <a:lnTo>
                  <a:pt x="1400" y="327"/>
                </a:lnTo>
                <a:lnTo>
                  <a:pt x="1400" y="332"/>
                </a:lnTo>
                <a:lnTo>
                  <a:pt x="1402" y="339"/>
                </a:lnTo>
                <a:lnTo>
                  <a:pt x="1404" y="344"/>
                </a:lnTo>
                <a:lnTo>
                  <a:pt x="1405" y="348"/>
                </a:lnTo>
                <a:lnTo>
                  <a:pt x="1407" y="353"/>
                </a:lnTo>
                <a:lnTo>
                  <a:pt x="1411" y="357"/>
                </a:lnTo>
                <a:lnTo>
                  <a:pt x="1414" y="360"/>
                </a:lnTo>
                <a:lnTo>
                  <a:pt x="1418" y="364"/>
                </a:lnTo>
                <a:lnTo>
                  <a:pt x="1423" y="360"/>
                </a:lnTo>
                <a:lnTo>
                  <a:pt x="1427" y="359"/>
                </a:lnTo>
                <a:lnTo>
                  <a:pt x="1428" y="359"/>
                </a:lnTo>
                <a:lnTo>
                  <a:pt x="1430" y="359"/>
                </a:lnTo>
                <a:lnTo>
                  <a:pt x="1432" y="359"/>
                </a:lnTo>
                <a:lnTo>
                  <a:pt x="1435" y="359"/>
                </a:lnTo>
                <a:lnTo>
                  <a:pt x="1439" y="357"/>
                </a:lnTo>
                <a:lnTo>
                  <a:pt x="1444" y="353"/>
                </a:lnTo>
                <a:lnTo>
                  <a:pt x="1444" y="355"/>
                </a:lnTo>
                <a:lnTo>
                  <a:pt x="1446" y="357"/>
                </a:lnTo>
                <a:lnTo>
                  <a:pt x="1450" y="360"/>
                </a:lnTo>
                <a:lnTo>
                  <a:pt x="1453" y="364"/>
                </a:lnTo>
                <a:lnTo>
                  <a:pt x="1458" y="367"/>
                </a:lnTo>
                <a:lnTo>
                  <a:pt x="1462" y="369"/>
                </a:lnTo>
                <a:lnTo>
                  <a:pt x="1465" y="373"/>
                </a:lnTo>
                <a:lnTo>
                  <a:pt x="1469" y="373"/>
                </a:lnTo>
                <a:lnTo>
                  <a:pt x="1480" y="367"/>
                </a:lnTo>
                <a:lnTo>
                  <a:pt x="1490" y="362"/>
                </a:lnTo>
                <a:lnTo>
                  <a:pt x="1501" y="353"/>
                </a:lnTo>
                <a:lnTo>
                  <a:pt x="1513" y="344"/>
                </a:lnTo>
                <a:lnTo>
                  <a:pt x="1524" y="336"/>
                </a:lnTo>
                <a:lnTo>
                  <a:pt x="1536" y="329"/>
                </a:lnTo>
                <a:lnTo>
                  <a:pt x="1547" y="321"/>
                </a:lnTo>
                <a:lnTo>
                  <a:pt x="1557" y="318"/>
                </a:lnTo>
                <a:lnTo>
                  <a:pt x="1556" y="311"/>
                </a:lnTo>
                <a:lnTo>
                  <a:pt x="1556" y="304"/>
                </a:lnTo>
                <a:lnTo>
                  <a:pt x="1559" y="300"/>
                </a:lnTo>
                <a:lnTo>
                  <a:pt x="1564" y="295"/>
                </a:lnTo>
                <a:lnTo>
                  <a:pt x="1571" y="291"/>
                </a:lnTo>
                <a:lnTo>
                  <a:pt x="1577" y="286"/>
                </a:lnTo>
                <a:lnTo>
                  <a:pt x="1586" y="284"/>
                </a:lnTo>
                <a:lnTo>
                  <a:pt x="1591" y="281"/>
                </a:lnTo>
                <a:lnTo>
                  <a:pt x="1582" y="281"/>
                </a:lnTo>
                <a:lnTo>
                  <a:pt x="1571" y="281"/>
                </a:lnTo>
                <a:lnTo>
                  <a:pt x="1559" y="279"/>
                </a:lnTo>
                <a:lnTo>
                  <a:pt x="1548" y="279"/>
                </a:lnTo>
                <a:lnTo>
                  <a:pt x="1538" y="277"/>
                </a:lnTo>
                <a:lnTo>
                  <a:pt x="1529" y="276"/>
                </a:lnTo>
                <a:lnTo>
                  <a:pt x="1520" y="274"/>
                </a:lnTo>
                <a:lnTo>
                  <a:pt x="1513" y="270"/>
                </a:lnTo>
                <a:lnTo>
                  <a:pt x="1548" y="233"/>
                </a:lnTo>
                <a:lnTo>
                  <a:pt x="1545" y="233"/>
                </a:lnTo>
                <a:lnTo>
                  <a:pt x="1541" y="231"/>
                </a:lnTo>
                <a:lnTo>
                  <a:pt x="1538" y="230"/>
                </a:lnTo>
                <a:lnTo>
                  <a:pt x="1534" y="228"/>
                </a:lnTo>
                <a:lnTo>
                  <a:pt x="1533" y="226"/>
                </a:lnTo>
                <a:lnTo>
                  <a:pt x="1529" y="224"/>
                </a:lnTo>
                <a:lnTo>
                  <a:pt x="1526" y="224"/>
                </a:lnTo>
                <a:lnTo>
                  <a:pt x="1522" y="224"/>
                </a:lnTo>
                <a:lnTo>
                  <a:pt x="1469" y="281"/>
                </a:lnTo>
                <a:lnTo>
                  <a:pt x="1469" y="284"/>
                </a:lnTo>
                <a:lnTo>
                  <a:pt x="1469" y="288"/>
                </a:lnTo>
                <a:lnTo>
                  <a:pt x="1469" y="293"/>
                </a:lnTo>
                <a:lnTo>
                  <a:pt x="1469" y="298"/>
                </a:lnTo>
                <a:lnTo>
                  <a:pt x="1467" y="304"/>
                </a:lnTo>
                <a:lnTo>
                  <a:pt x="1465" y="309"/>
                </a:lnTo>
                <a:lnTo>
                  <a:pt x="1464" y="313"/>
                </a:lnTo>
                <a:lnTo>
                  <a:pt x="1460" y="318"/>
                </a:lnTo>
                <a:lnTo>
                  <a:pt x="1462" y="316"/>
                </a:lnTo>
                <a:lnTo>
                  <a:pt x="1464" y="316"/>
                </a:lnTo>
                <a:lnTo>
                  <a:pt x="1462" y="320"/>
                </a:lnTo>
                <a:lnTo>
                  <a:pt x="1460" y="325"/>
                </a:lnTo>
                <a:lnTo>
                  <a:pt x="1457" y="332"/>
                </a:lnTo>
                <a:lnTo>
                  <a:pt x="1451" y="339"/>
                </a:lnTo>
                <a:lnTo>
                  <a:pt x="1444" y="346"/>
                </a:lnTo>
                <a:lnTo>
                  <a:pt x="1435" y="351"/>
                </a:lnTo>
                <a:lnTo>
                  <a:pt x="1427" y="353"/>
                </a:lnTo>
                <a:lnTo>
                  <a:pt x="1428" y="344"/>
                </a:lnTo>
                <a:lnTo>
                  <a:pt x="1430" y="337"/>
                </a:lnTo>
                <a:lnTo>
                  <a:pt x="1428" y="332"/>
                </a:lnTo>
                <a:lnTo>
                  <a:pt x="1427" y="327"/>
                </a:lnTo>
                <a:lnTo>
                  <a:pt x="1425" y="323"/>
                </a:lnTo>
                <a:lnTo>
                  <a:pt x="1420" y="320"/>
                </a:lnTo>
                <a:lnTo>
                  <a:pt x="1414" y="314"/>
                </a:lnTo>
                <a:lnTo>
                  <a:pt x="1409" y="307"/>
                </a:lnTo>
                <a:lnTo>
                  <a:pt x="1409" y="302"/>
                </a:lnTo>
                <a:lnTo>
                  <a:pt x="1411" y="297"/>
                </a:lnTo>
                <a:lnTo>
                  <a:pt x="1411" y="293"/>
                </a:lnTo>
                <a:lnTo>
                  <a:pt x="1412" y="290"/>
                </a:lnTo>
                <a:lnTo>
                  <a:pt x="1412" y="284"/>
                </a:lnTo>
                <a:lnTo>
                  <a:pt x="1412" y="281"/>
                </a:lnTo>
                <a:lnTo>
                  <a:pt x="1411" y="276"/>
                </a:lnTo>
                <a:lnTo>
                  <a:pt x="1409" y="270"/>
                </a:lnTo>
                <a:lnTo>
                  <a:pt x="1405" y="277"/>
                </a:lnTo>
                <a:lnTo>
                  <a:pt x="1402" y="284"/>
                </a:lnTo>
                <a:lnTo>
                  <a:pt x="1398" y="290"/>
                </a:lnTo>
                <a:lnTo>
                  <a:pt x="1393" y="297"/>
                </a:lnTo>
                <a:lnTo>
                  <a:pt x="1388" y="300"/>
                </a:lnTo>
                <a:lnTo>
                  <a:pt x="1382" y="304"/>
                </a:lnTo>
                <a:lnTo>
                  <a:pt x="1375" y="307"/>
                </a:lnTo>
                <a:lnTo>
                  <a:pt x="1367" y="307"/>
                </a:lnTo>
                <a:lnTo>
                  <a:pt x="1365" y="304"/>
                </a:lnTo>
                <a:lnTo>
                  <a:pt x="1363" y="298"/>
                </a:lnTo>
                <a:lnTo>
                  <a:pt x="1361" y="295"/>
                </a:lnTo>
                <a:lnTo>
                  <a:pt x="1358" y="290"/>
                </a:lnTo>
                <a:lnTo>
                  <a:pt x="1354" y="284"/>
                </a:lnTo>
                <a:lnTo>
                  <a:pt x="1351" y="279"/>
                </a:lnTo>
                <a:lnTo>
                  <a:pt x="1349" y="274"/>
                </a:lnTo>
                <a:lnTo>
                  <a:pt x="1349" y="270"/>
                </a:lnTo>
                <a:lnTo>
                  <a:pt x="1354" y="261"/>
                </a:lnTo>
                <a:lnTo>
                  <a:pt x="1361" y="256"/>
                </a:lnTo>
                <a:lnTo>
                  <a:pt x="1368" y="251"/>
                </a:lnTo>
                <a:lnTo>
                  <a:pt x="1374" y="249"/>
                </a:lnTo>
                <a:lnTo>
                  <a:pt x="1381" y="247"/>
                </a:lnTo>
                <a:lnTo>
                  <a:pt x="1388" y="247"/>
                </a:lnTo>
                <a:lnTo>
                  <a:pt x="1393" y="245"/>
                </a:lnTo>
                <a:lnTo>
                  <a:pt x="1400" y="242"/>
                </a:lnTo>
                <a:lnTo>
                  <a:pt x="1409" y="233"/>
                </a:lnTo>
                <a:lnTo>
                  <a:pt x="1416" y="221"/>
                </a:lnTo>
                <a:lnTo>
                  <a:pt x="1425" y="208"/>
                </a:lnTo>
                <a:lnTo>
                  <a:pt x="1434" y="198"/>
                </a:lnTo>
                <a:lnTo>
                  <a:pt x="1444" y="187"/>
                </a:lnTo>
                <a:lnTo>
                  <a:pt x="1455" y="178"/>
                </a:lnTo>
                <a:lnTo>
                  <a:pt x="1465" y="169"/>
                </a:lnTo>
                <a:lnTo>
                  <a:pt x="1478" y="159"/>
                </a:lnTo>
                <a:lnTo>
                  <a:pt x="1487" y="150"/>
                </a:lnTo>
                <a:lnTo>
                  <a:pt x="1573" y="150"/>
                </a:lnTo>
                <a:lnTo>
                  <a:pt x="1591" y="168"/>
                </a:lnTo>
                <a:lnTo>
                  <a:pt x="1626" y="168"/>
                </a:lnTo>
                <a:lnTo>
                  <a:pt x="1633" y="175"/>
                </a:lnTo>
                <a:lnTo>
                  <a:pt x="1640" y="180"/>
                </a:lnTo>
                <a:lnTo>
                  <a:pt x="1646" y="185"/>
                </a:lnTo>
                <a:lnTo>
                  <a:pt x="1653" y="187"/>
                </a:lnTo>
                <a:lnTo>
                  <a:pt x="1660" y="191"/>
                </a:lnTo>
                <a:lnTo>
                  <a:pt x="1665" y="191"/>
                </a:lnTo>
                <a:lnTo>
                  <a:pt x="1672" y="189"/>
                </a:lnTo>
                <a:lnTo>
                  <a:pt x="1679" y="187"/>
                </a:lnTo>
                <a:lnTo>
                  <a:pt x="1697" y="205"/>
                </a:lnTo>
                <a:lnTo>
                  <a:pt x="1679" y="224"/>
                </a:lnTo>
                <a:lnTo>
                  <a:pt x="1644" y="224"/>
                </a:lnTo>
                <a:lnTo>
                  <a:pt x="1626" y="205"/>
                </a:lnTo>
                <a:lnTo>
                  <a:pt x="1617" y="215"/>
                </a:lnTo>
                <a:lnTo>
                  <a:pt x="1653" y="253"/>
                </a:lnTo>
                <a:lnTo>
                  <a:pt x="1670" y="253"/>
                </a:lnTo>
                <a:lnTo>
                  <a:pt x="1674" y="251"/>
                </a:lnTo>
                <a:lnTo>
                  <a:pt x="1681" y="245"/>
                </a:lnTo>
                <a:lnTo>
                  <a:pt x="1688" y="240"/>
                </a:lnTo>
                <a:lnTo>
                  <a:pt x="1695" y="233"/>
                </a:lnTo>
                <a:lnTo>
                  <a:pt x="1702" y="226"/>
                </a:lnTo>
                <a:lnTo>
                  <a:pt x="1707" y="221"/>
                </a:lnTo>
                <a:lnTo>
                  <a:pt x="1713" y="217"/>
                </a:lnTo>
                <a:lnTo>
                  <a:pt x="1714" y="215"/>
                </a:lnTo>
                <a:lnTo>
                  <a:pt x="1732" y="215"/>
                </a:lnTo>
                <a:lnTo>
                  <a:pt x="1757" y="187"/>
                </a:lnTo>
                <a:lnTo>
                  <a:pt x="1775" y="205"/>
                </a:lnTo>
                <a:lnTo>
                  <a:pt x="1801" y="177"/>
                </a:lnTo>
                <a:lnTo>
                  <a:pt x="1819" y="196"/>
                </a:lnTo>
                <a:lnTo>
                  <a:pt x="1824" y="192"/>
                </a:lnTo>
                <a:lnTo>
                  <a:pt x="1831" y="191"/>
                </a:lnTo>
                <a:lnTo>
                  <a:pt x="1838" y="189"/>
                </a:lnTo>
                <a:lnTo>
                  <a:pt x="1843" y="187"/>
                </a:lnTo>
                <a:lnTo>
                  <a:pt x="1850" y="185"/>
                </a:lnTo>
                <a:lnTo>
                  <a:pt x="1858" y="184"/>
                </a:lnTo>
                <a:lnTo>
                  <a:pt x="1863" y="180"/>
                </a:lnTo>
                <a:lnTo>
                  <a:pt x="1870" y="177"/>
                </a:lnTo>
                <a:lnTo>
                  <a:pt x="1845" y="150"/>
                </a:lnTo>
                <a:lnTo>
                  <a:pt x="1854" y="154"/>
                </a:lnTo>
                <a:lnTo>
                  <a:pt x="1865" y="157"/>
                </a:lnTo>
                <a:lnTo>
                  <a:pt x="1873" y="161"/>
                </a:lnTo>
                <a:lnTo>
                  <a:pt x="1884" y="162"/>
                </a:lnTo>
                <a:lnTo>
                  <a:pt x="1895" y="166"/>
                </a:lnTo>
                <a:lnTo>
                  <a:pt x="1907" y="168"/>
                </a:lnTo>
                <a:lnTo>
                  <a:pt x="1919" y="168"/>
                </a:lnTo>
                <a:lnTo>
                  <a:pt x="1932" y="168"/>
                </a:lnTo>
                <a:lnTo>
                  <a:pt x="1932" y="164"/>
                </a:lnTo>
                <a:lnTo>
                  <a:pt x="1933" y="161"/>
                </a:lnTo>
                <a:lnTo>
                  <a:pt x="1933" y="157"/>
                </a:lnTo>
                <a:lnTo>
                  <a:pt x="1935" y="154"/>
                </a:lnTo>
                <a:lnTo>
                  <a:pt x="1937" y="150"/>
                </a:lnTo>
                <a:lnTo>
                  <a:pt x="1939" y="147"/>
                </a:lnTo>
                <a:lnTo>
                  <a:pt x="1941" y="143"/>
                </a:lnTo>
                <a:lnTo>
                  <a:pt x="1941" y="139"/>
                </a:lnTo>
                <a:lnTo>
                  <a:pt x="1983" y="187"/>
                </a:lnTo>
                <a:lnTo>
                  <a:pt x="1983" y="191"/>
                </a:lnTo>
                <a:lnTo>
                  <a:pt x="1983" y="194"/>
                </a:lnTo>
                <a:lnTo>
                  <a:pt x="1981" y="198"/>
                </a:lnTo>
                <a:lnTo>
                  <a:pt x="1979" y="201"/>
                </a:lnTo>
                <a:lnTo>
                  <a:pt x="1978" y="205"/>
                </a:lnTo>
                <a:lnTo>
                  <a:pt x="1976" y="208"/>
                </a:lnTo>
                <a:lnTo>
                  <a:pt x="1976" y="212"/>
                </a:lnTo>
                <a:lnTo>
                  <a:pt x="1974" y="215"/>
                </a:lnTo>
                <a:lnTo>
                  <a:pt x="2009" y="215"/>
                </a:lnTo>
                <a:lnTo>
                  <a:pt x="2009" y="177"/>
                </a:lnTo>
                <a:lnTo>
                  <a:pt x="2016" y="184"/>
                </a:lnTo>
                <a:lnTo>
                  <a:pt x="2024" y="189"/>
                </a:lnTo>
                <a:lnTo>
                  <a:pt x="2032" y="192"/>
                </a:lnTo>
                <a:lnTo>
                  <a:pt x="2039" y="194"/>
                </a:lnTo>
                <a:lnTo>
                  <a:pt x="2048" y="198"/>
                </a:lnTo>
                <a:lnTo>
                  <a:pt x="2057" y="200"/>
                </a:lnTo>
                <a:lnTo>
                  <a:pt x="2064" y="203"/>
                </a:lnTo>
                <a:lnTo>
                  <a:pt x="2071" y="205"/>
                </a:lnTo>
                <a:lnTo>
                  <a:pt x="2071" y="201"/>
                </a:lnTo>
                <a:lnTo>
                  <a:pt x="2069" y="198"/>
                </a:lnTo>
                <a:lnTo>
                  <a:pt x="2068" y="194"/>
                </a:lnTo>
                <a:lnTo>
                  <a:pt x="2066" y="191"/>
                </a:lnTo>
                <a:lnTo>
                  <a:pt x="2064" y="187"/>
                </a:lnTo>
                <a:lnTo>
                  <a:pt x="2062" y="184"/>
                </a:lnTo>
                <a:lnTo>
                  <a:pt x="2062" y="180"/>
                </a:lnTo>
                <a:lnTo>
                  <a:pt x="2061" y="177"/>
                </a:lnTo>
                <a:lnTo>
                  <a:pt x="2045" y="177"/>
                </a:lnTo>
                <a:lnTo>
                  <a:pt x="2036" y="187"/>
                </a:lnTo>
                <a:lnTo>
                  <a:pt x="2018" y="187"/>
                </a:lnTo>
                <a:lnTo>
                  <a:pt x="1992" y="159"/>
                </a:lnTo>
                <a:lnTo>
                  <a:pt x="2002" y="157"/>
                </a:lnTo>
                <a:lnTo>
                  <a:pt x="2011" y="155"/>
                </a:lnTo>
                <a:lnTo>
                  <a:pt x="2022" y="155"/>
                </a:lnTo>
                <a:lnTo>
                  <a:pt x="2031" y="154"/>
                </a:lnTo>
                <a:lnTo>
                  <a:pt x="2041" y="154"/>
                </a:lnTo>
                <a:lnTo>
                  <a:pt x="2052" y="154"/>
                </a:lnTo>
                <a:lnTo>
                  <a:pt x="2061" y="152"/>
                </a:lnTo>
                <a:lnTo>
                  <a:pt x="2071" y="150"/>
                </a:lnTo>
                <a:lnTo>
                  <a:pt x="2068" y="150"/>
                </a:lnTo>
                <a:lnTo>
                  <a:pt x="2064" y="148"/>
                </a:lnTo>
                <a:lnTo>
                  <a:pt x="2061" y="147"/>
                </a:lnTo>
                <a:lnTo>
                  <a:pt x="2057" y="145"/>
                </a:lnTo>
                <a:lnTo>
                  <a:pt x="2054" y="143"/>
                </a:lnTo>
                <a:lnTo>
                  <a:pt x="2052" y="141"/>
                </a:lnTo>
                <a:lnTo>
                  <a:pt x="2048" y="141"/>
                </a:lnTo>
                <a:lnTo>
                  <a:pt x="2045" y="139"/>
                </a:lnTo>
                <a:lnTo>
                  <a:pt x="2048" y="136"/>
                </a:lnTo>
                <a:lnTo>
                  <a:pt x="2052" y="131"/>
                </a:lnTo>
                <a:lnTo>
                  <a:pt x="2057" y="124"/>
                </a:lnTo>
                <a:lnTo>
                  <a:pt x="2061" y="116"/>
                </a:lnTo>
                <a:lnTo>
                  <a:pt x="2064" y="109"/>
                </a:lnTo>
                <a:lnTo>
                  <a:pt x="2068" y="104"/>
                </a:lnTo>
                <a:lnTo>
                  <a:pt x="2069" y="99"/>
                </a:lnTo>
                <a:lnTo>
                  <a:pt x="2071" y="93"/>
                </a:lnTo>
                <a:lnTo>
                  <a:pt x="2078" y="93"/>
                </a:lnTo>
                <a:lnTo>
                  <a:pt x="2085" y="93"/>
                </a:lnTo>
                <a:lnTo>
                  <a:pt x="2092" y="95"/>
                </a:lnTo>
                <a:lnTo>
                  <a:pt x="2101" y="95"/>
                </a:lnTo>
                <a:lnTo>
                  <a:pt x="2108" y="97"/>
                </a:lnTo>
                <a:lnTo>
                  <a:pt x="2117" y="97"/>
                </a:lnTo>
                <a:lnTo>
                  <a:pt x="2124" y="101"/>
                </a:lnTo>
                <a:lnTo>
                  <a:pt x="2131" y="104"/>
                </a:lnTo>
                <a:lnTo>
                  <a:pt x="2135" y="102"/>
                </a:lnTo>
                <a:lnTo>
                  <a:pt x="2138" y="102"/>
                </a:lnTo>
                <a:lnTo>
                  <a:pt x="2142" y="101"/>
                </a:lnTo>
                <a:lnTo>
                  <a:pt x="2144" y="99"/>
                </a:lnTo>
                <a:lnTo>
                  <a:pt x="2147" y="97"/>
                </a:lnTo>
                <a:lnTo>
                  <a:pt x="2151" y="95"/>
                </a:lnTo>
                <a:lnTo>
                  <a:pt x="2154" y="93"/>
                </a:lnTo>
                <a:lnTo>
                  <a:pt x="2158" y="93"/>
                </a:lnTo>
                <a:lnTo>
                  <a:pt x="2158" y="90"/>
                </a:lnTo>
                <a:lnTo>
                  <a:pt x="2158" y="86"/>
                </a:lnTo>
                <a:lnTo>
                  <a:pt x="2158" y="83"/>
                </a:lnTo>
                <a:lnTo>
                  <a:pt x="2160" y="79"/>
                </a:lnTo>
                <a:lnTo>
                  <a:pt x="2160" y="76"/>
                </a:lnTo>
                <a:lnTo>
                  <a:pt x="2161" y="72"/>
                </a:lnTo>
                <a:lnTo>
                  <a:pt x="2163" y="69"/>
                </a:lnTo>
                <a:lnTo>
                  <a:pt x="2167" y="65"/>
                </a:lnTo>
                <a:lnTo>
                  <a:pt x="2211" y="93"/>
                </a:lnTo>
                <a:lnTo>
                  <a:pt x="2202" y="85"/>
                </a:lnTo>
                <a:lnTo>
                  <a:pt x="2220" y="85"/>
                </a:lnTo>
                <a:lnTo>
                  <a:pt x="2202" y="85"/>
                </a:lnTo>
                <a:lnTo>
                  <a:pt x="2209" y="85"/>
                </a:lnTo>
                <a:lnTo>
                  <a:pt x="2218" y="85"/>
                </a:lnTo>
                <a:lnTo>
                  <a:pt x="2228" y="85"/>
                </a:lnTo>
                <a:lnTo>
                  <a:pt x="2241" y="83"/>
                </a:lnTo>
                <a:lnTo>
                  <a:pt x="2251" y="83"/>
                </a:lnTo>
                <a:lnTo>
                  <a:pt x="2262" y="81"/>
                </a:lnTo>
                <a:lnTo>
                  <a:pt x="2273" y="78"/>
                </a:lnTo>
                <a:lnTo>
                  <a:pt x="2280" y="76"/>
                </a:lnTo>
                <a:lnTo>
                  <a:pt x="2280" y="79"/>
                </a:lnTo>
                <a:lnTo>
                  <a:pt x="2278" y="83"/>
                </a:lnTo>
                <a:lnTo>
                  <a:pt x="2276" y="86"/>
                </a:lnTo>
                <a:lnTo>
                  <a:pt x="2276" y="90"/>
                </a:lnTo>
                <a:lnTo>
                  <a:pt x="2274" y="93"/>
                </a:lnTo>
                <a:lnTo>
                  <a:pt x="2273" y="97"/>
                </a:lnTo>
                <a:lnTo>
                  <a:pt x="2271" y="101"/>
                </a:lnTo>
                <a:lnTo>
                  <a:pt x="2271" y="104"/>
                </a:lnTo>
                <a:lnTo>
                  <a:pt x="2288" y="122"/>
                </a:lnTo>
                <a:lnTo>
                  <a:pt x="2281" y="125"/>
                </a:lnTo>
                <a:lnTo>
                  <a:pt x="2274" y="131"/>
                </a:lnTo>
                <a:lnTo>
                  <a:pt x="2265" y="136"/>
                </a:lnTo>
                <a:lnTo>
                  <a:pt x="2258" y="141"/>
                </a:lnTo>
                <a:lnTo>
                  <a:pt x="2250" y="148"/>
                </a:lnTo>
                <a:lnTo>
                  <a:pt x="2243" y="155"/>
                </a:lnTo>
                <a:lnTo>
                  <a:pt x="2234" y="162"/>
                </a:lnTo>
                <a:lnTo>
                  <a:pt x="2228" y="168"/>
                </a:lnTo>
                <a:lnTo>
                  <a:pt x="2235" y="161"/>
                </a:lnTo>
                <a:lnTo>
                  <a:pt x="2246" y="154"/>
                </a:lnTo>
                <a:lnTo>
                  <a:pt x="2257" y="150"/>
                </a:lnTo>
                <a:lnTo>
                  <a:pt x="2269" y="147"/>
                </a:lnTo>
                <a:lnTo>
                  <a:pt x="2281" y="143"/>
                </a:lnTo>
                <a:lnTo>
                  <a:pt x="2294" y="141"/>
                </a:lnTo>
                <a:lnTo>
                  <a:pt x="2308" y="141"/>
                </a:lnTo>
                <a:lnTo>
                  <a:pt x="2320" y="141"/>
                </a:lnTo>
                <a:lnTo>
                  <a:pt x="2348" y="143"/>
                </a:lnTo>
                <a:lnTo>
                  <a:pt x="2377" y="147"/>
                </a:lnTo>
                <a:lnTo>
                  <a:pt x="2403" y="148"/>
                </a:lnTo>
                <a:lnTo>
                  <a:pt x="2428" y="150"/>
                </a:lnTo>
                <a:lnTo>
                  <a:pt x="2454" y="177"/>
                </a:lnTo>
                <a:lnTo>
                  <a:pt x="2470" y="171"/>
                </a:lnTo>
                <a:lnTo>
                  <a:pt x="2486" y="168"/>
                </a:lnTo>
                <a:lnTo>
                  <a:pt x="2506" y="168"/>
                </a:lnTo>
                <a:lnTo>
                  <a:pt x="2527" y="169"/>
                </a:lnTo>
                <a:lnTo>
                  <a:pt x="2569" y="175"/>
                </a:lnTo>
                <a:lnTo>
                  <a:pt x="2615" y="185"/>
                </a:lnTo>
                <a:lnTo>
                  <a:pt x="2663" y="198"/>
                </a:lnTo>
                <a:lnTo>
                  <a:pt x="2707" y="208"/>
                </a:lnTo>
                <a:lnTo>
                  <a:pt x="2728" y="212"/>
                </a:lnTo>
                <a:lnTo>
                  <a:pt x="2749" y="214"/>
                </a:lnTo>
                <a:lnTo>
                  <a:pt x="2767" y="215"/>
                </a:lnTo>
                <a:lnTo>
                  <a:pt x="2785" y="215"/>
                </a:lnTo>
                <a:lnTo>
                  <a:pt x="2792" y="215"/>
                </a:lnTo>
                <a:lnTo>
                  <a:pt x="2797" y="214"/>
                </a:lnTo>
                <a:lnTo>
                  <a:pt x="2804" y="212"/>
                </a:lnTo>
                <a:lnTo>
                  <a:pt x="2811" y="212"/>
                </a:lnTo>
                <a:lnTo>
                  <a:pt x="2817" y="210"/>
                </a:lnTo>
                <a:lnTo>
                  <a:pt x="2824" y="210"/>
                </a:lnTo>
                <a:lnTo>
                  <a:pt x="2831" y="212"/>
                </a:lnTo>
                <a:lnTo>
                  <a:pt x="2838" y="215"/>
                </a:lnTo>
                <a:lnTo>
                  <a:pt x="2839" y="215"/>
                </a:lnTo>
                <a:lnTo>
                  <a:pt x="2843" y="214"/>
                </a:lnTo>
                <a:lnTo>
                  <a:pt x="2847" y="212"/>
                </a:lnTo>
                <a:lnTo>
                  <a:pt x="2850" y="210"/>
                </a:lnTo>
                <a:lnTo>
                  <a:pt x="2854" y="208"/>
                </a:lnTo>
                <a:lnTo>
                  <a:pt x="2857" y="207"/>
                </a:lnTo>
                <a:lnTo>
                  <a:pt x="2859" y="207"/>
                </a:lnTo>
                <a:lnTo>
                  <a:pt x="2862" y="205"/>
                </a:lnTo>
                <a:lnTo>
                  <a:pt x="2880" y="224"/>
                </a:lnTo>
                <a:lnTo>
                  <a:pt x="2889" y="222"/>
                </a:lnTo>
                <a:lnTo>
                  <a:pt x="2898" y="222"/>
                </a:lnTo>
                <a:lnTo>
                  <a:pt x="2903" y="221"/>
                </a:lnTo>
                <a:lnTo>
                  <a:pt x="2910" y="221"/>
                </a:lnTo>
                <a:lnTo>
                  <a:pt x="2915" y="219"/>
                </a:lnTo>
                <a:lnTo>
                  <a:pt x="2921" y="221"/>
                </a:lnTo>
                <a:lnTo>
                  <a:pt x="2926" y="221"/>
                </a:lnTo>
                <a:lnTo>
                  <a:pt x="2933" y="224"/>
                </a:lnTo>
                <a:lnTo>
                  <a:pt x="2951" y="205"/>
                </a:lnTo>
                <a:lnTo>
                  <a:pt x="2933" y="205"/>
                </a:lnTo>
                <a:lnTo>
                  <a:pt x="2945" y="207"/>
                </a:lnTo>
                <a:lnTo>
                  <a:pt x="2960" y="208"/>
                </a:lnTo>
                <a:lnTo>
                  <a:pt x="2972" y="212"/>
                </a:lnTo>
                <a:lnTo>
                  <a:pt x="2984" y="214"/>
                </a:lnTo>
                <a:lnTo>
                  <a:pt x="2998" y="217"/>
                </a:lnTo>
                <a:lnTo>
                  <a:pt x="3011" y="221"/>
                </a:lnTo>
                <a:lnTo>
                  <a:pt x="3025" y="222"/>
                </a:lnTo>
                <a:lnTo>
                  <a:pt x="3037" y="224"/>
                </a:lnTo>
                <a:lnTo>
                  <a:pt x="3055" y="242"/>
                </a:lnTo>
                <a:lnTo>
                  <a:pt x="3062" y="242"/>
                </a:lnTo>
                <a:lnTo>
                  <a:pt x="3069" y="242"/>
                </a:lnTo>
                <a:lnTo>
                  <a:pt x="3076" y="244"/>
                </a:lnTo>
                <a:lnTo>
                  <a:pt x="3085" y="244"/>
                </a:lnTo>
                <a:lnTo>
                  <a:pt x="3094" y="245"/>
                </a:lnTo>
                <a:lnTo>
                  <a:pt x="3101" y="247"/>
                </a:lnTo>
                <a:lnTo>
                  <a:pt x="3108" y="249"/>
                </a:lnTo>
                <a:lnTo>
                  <a:pt x="3115" y="253"/>
                </a:lnTo>
                <a:lnTo>
                  <a:pt x="3113" y="258"/>
                </a:lnTo>
                <a:lnTo>
                  <a:pt x="3111" y="261"/>
                </a:lnTo>
                <a:lnTo>
                  <a:pt x="3111" y="263"/>
                </a:lnTo>
                <a:lnTo>
                  <a:pt x="3111" y="265"/>
                </a:lnTo>
                <a:lnTo>
                  <a:pt x="3111" y="268"/>
                </a:lnTo>
                <a:lnTo>
                  <a:pt x="3110" y="270"/>
                </a:lnTo>
                <a:lnTo>
                  <a:pt x="3110" y="274"/>
                </a:lnTo>
                <a:lnTo>
                  <a:pt x="3106" y="281"/>
                </a:lnTo>
                <a:lnTo>
                  <a:pt x="3088" y="261"/>
                </a:lnTo>
                <a:lnTo>
                  <a:pt x="3037" y="261"/>
                </a:lnTo>
                <a:lnTo>
                  <a:pt x="3037" y="258"/>
                </a:lnTo>
                <a:lnTo>
                  <a:pt x="3036" y="253"/>
                </a:lnTo>
                <a:lnTo>
                  <a:pt x="3032" y="249"/>
                </a:lnTo>
                <a:lnTo>
                  <a:pt x="3028" y="244"/>
                </a:lnTo>
                <a:lnTo>
                  <a:pt x="3025" y="240"/>
                </a:lnTo>
                <a:lnTo>
                  <a:pt x="3023" y="237"/>
                </a:lnTo>
                <a:lnTo>
                  <a:pt x="3021" y="233"/>
                </a:lnTo>
                <a:lnTo>
                  <a:pt x="3020" y="233"/>
                </a:lnTo>
                <a:lnTo>
                  <a:pt x="3020" y="237"/>
                </a:lnTo>
                <a:lnTo>
                  <a:pt x="3020" y="240"/>
                </a:lnTo>
                <a:lnTo>
                  <a:pt x="3020" y="245"/>
                </a:lnTo>
                <a:lnTo>
                  <a:pt x="3021" y="249"/>
                </a:lnTo>
                <a:lnTo>
                  <a:pt x="3028" y="260"/>
                </a:lnTo>
                <a:lnTo>
                  <a:pt x="3037" y="268"/>
                </a:lnTo>
                <a:lnTo>
                  <a:pt x="3048" y="276"/>
                </a:lnTo>
                <a:lnTo>
                  <a:pt x="3058" y="283"/>
                </a:lnTo>
                <a:lnTo>
                  <a:pt x="3071" y="288"/>
                </a:lnTo>
                <a:lnTo>
                  <a:pt x="3081" y="290"/>
                </a:lnTo>
                <a:lnTo>
                  <a:pt x="3080" y="293"/>
                </a:lnTo>
                <a:lnTo>
                  <a:pt x="3078" y="297"/>
                </a:lnTo>
                <a:lnTo>
                  <a:pt x="3076" y="302"/>
                </a:lnTo>
                <a:lnTo>
                  <a:pt x="3073" y="307"/>
                </a:lnTo>
                <a:lnTo>
                  <a:pt x="3069" y="311"/>
                </a:lnTo>
                <a:lnTo>
                  <a:pt x="3066" y="314"/>
                </a:lnTo>
                <a:lnTo>
                  <a:pt x="3064" y="316"/>
                </a:lnTo>
                <a:lnTo>
                  <a:pt x="3064" y="318"/>
                </a:lnTo>
                <a:lnTo>
                  <a:pt x="3060" y="318"/>
                </a:lnTo>
                <a:lnTo>
                  <a:pt x="3057" y="318"/>
                </a:lnTo>
                <a:lnTo>
                  <a:pt x="3053" y="320"/>
                </a:lnTo>
                <a:lnTo>
                  <a:pt x="3050" y="321"/>
                </a:lnTo>
                <a:lnTo>
                  <a:pt x="3046" y="323"/>
                </a:lnTo>
                <a:lnTo>
                  <a:pt x="3044" y="325"/>
                </a:lnTo>
                <a:lnTo>
                  <a:pt x="3041" y="327"/>
                </a:lnTo>
                <a:lnTo>
                  <a:pt x="3037" y="327"/>
                </a:lnTo>
                <a:lnTo>
                  <a:pt x="3032" y="327"/>
                </a:lnTo>
                <a:lnTo>
                  <a:pt x="3025" y="325"/>
                </a:lnTo>
                <a:lnTo>
                  <a:pt x="3021" y="323"/>
                </a:lnTo>
                <a:lnTo>
                  <a:pt x="3016" y="323"/>
                </a:lnTo>
                <a:lnTo>
                  <a:pt x="3011" y="323"/>
                </a:lnTo>
                <a:lnTo>
                  <a:pt x="3005" y="323"/>
                </a:lnTo>
                <a:lnTo>
                  <a:pt x="3000" y="323"/>
                </a:lnTo>
                <a:lnTo>
                  <a:pt x="2993" y="327"/>
                </a:lnTo>
                <a:lnTo>
                  <a:pt x="2995" y="336"/>
                </a:lnTo>
                <a:lnTo>
                  <a:pt x="2998" y="344"/>
                </a:lnTo>
                <a:lnTo>
                  <a:pt x="3002" y="351"/>
                </a:lnTo>
                <a:lnTo>
                  <a:pt x="3009" y="357"/>
                </a:lnTo>
                <a:lnTo>
                  <a:pt x="3016" y="362"/>
                </a:lnTo>
                <a:lnTo>
                  <a:pt x="3023" y="366"/>
                </a:lnTo>
                <a:lnTo>
                  <a:pt x="3030" y="369"/>
                </a:lnTo>
                <a:lnTo>
                  <a:pt x="3037" y="373"/>
                </a:lnTo>
                <a:lnTo>
                  <a:pt x="3037" y="380"/>
                </a:lnTo>
                <a:lnTo>
                  <a:pt x="3039" y="389"/>
                </a:lnTo>
                <a:lnTo>
                  <a:pt x="3041" y="396"/>
                </a:lnTo>
                <a:lnTo>
                  <a:pt x="3041" y="405"/>
                </a:lnTo>
                <a:lnTo>
                  <a:pt x="3043" y="413"/>
                </a:lnTo>
                <a:lnTo>
                  <a:pt x="3044" y="422"/>
                </a:lnTo>
                <a:lnTo>
                  <a:pt x="3046" y="431"/>
                </a:lnTo>
                <a:lnTo>
                  <a:pt x="3046" y="438"/>
                </a:lnTo>
                <a:lnTo>
                  <a:pt x="3036" y="427"/>
                </a:lnTo>
                <a:lnTo>
                  <a:pt x="3023" y="420"/>
                </a:lnTo>
                <a:lnTo>
                  <a:pt x="3011" y="412"/>
                </a:lnTo>
                <a:lnTo>
                  <a:pt x="2998" y="405"/>
                </a:lnTo>
                <a:lnTo>
                  <a:pt x="2984" y="397"/>
                </a:lnTo>
                <a:lnTo>
                  <a:pt x="2972" y="390"/>
                </a:lnTo>
                <a:lnTo>
                  <a:pt x="2961" y="383"/>
                </a:lnTo>
                <a:lnTo>
                  <a:pt x="2951" y="373"/>
                </a:lnTo>
                <a:lnTo>
                  <a:pt x="2951" y="369"/>
                </a:lnTo>
                <a:lnTo>
                  <a:pt x="2951" y="366"/>
                </a:lnTo>
                <a:lnTo>
                  <a:pt x="2952" y="362"/>
                </a:lnTo>
                <a:lnTo>
                  <a:pt x="2954" y="359"/>
                </a:lnTo>
                <a:lnTo>
                  <a:pt x="2956" y="355"/>
                </a:lnTo>
                <a:lnTo>
                  <a:pt x="2958" y="351"/>
                </a:lnTo>
                <a:lnTo>
                  <a:pt x="2958" y="348"/>
                </a:lnTo>
                <a:lnTo>
                  <a:pt x="2960" y="344"/>
                </a:lnTo>
                <a:lnTo>
                  <a:pt x="2958" y="341"/>
                </a:lnTo>
                <a:lnTo>
                  <a:pt x="2956" y="334"/>
                </a:lnTo>
                <a:lnTo>
                  <a:pt x="2952" y="329"/>
                </a:lnTo>
                <a:lnTo>
                  <a:pt x="2951" y="320"/>
                </a:lnTo>
                <a:lnTo>
                  <a:pt x="2947" y="313"/>
                </a:lnTo>
                <a:lnTo>
                  <a:pt x="2944" y="304"/>
                </a:lnTo>
                <a:lnTo>
                  <a:pt x="2942" y="297"/>
                </a:lnTo>
                <a:lnTo>
                  <a:pt x="2942" y="290"/>
                </a:lnTo>
                <a:lnTo>
                  <a:pt x="2935" y="291"/>
                </a:lnTo>
                <a:lnTo>
                  <a:pt x="2931" y="293"/>
                </a:lnTo>
                <a:lnTo>
                  <a:pt x="2928" y="293"/>
                </a:lnTo>
                <a:lnTo>
                  <a:pt x="2924" y="293"/>
                </a:lnTo>
                <a:lnTo>
                  <a:pt x="2921" y="291"/>
                </a:lnTo>
                <a:lnTo>
                  <a:pt x="2917" y="290"/>
                </a:lnTo>
                <a:lnTo>
                  <a:pt x="2912" y="290"/>
                </a:lnTo>
                <a:lnTo>
                  <a:pt x="2907" y="290"/>
                </a:lnTo>
                <a:lnTo>
                  <a:pt x="2903" y="297"/>
                </a:lnTo>
                <a:lnTo>
                  <a:pt x="2898" y="304"/>
                </a:lnTo>
                <a:lnTo>
                  <a:pt x="2894" y="313"/>
                </a:lnTo>
                <a:lnTo>
                  <a:pt x="2887" y="321"/>
                </a:lnTo>
                <a:lnTo>
                  <a:pt x="2882" y="330"/>
                </a:lnTo>
                <a:lnTo>
                  <a:pt x="2877" y="339"/>
                </a:lnTo>
                <a:lnTo>
                  <a:pt x="2869" y="346"/>
                </a:lnTo>
                <a:lnTo>
                  <a:pt x="2862" y="353"/>
                </a:lnTo>
                <a:lnTo>
                  <a:pt x="2854" y="353"/>
                </a:lnTo>
                <a:lnTo>
                  <a:pt x="2847" y="351"/>
                </a:lnTo>
                <a:lnTo>
                  <a:pt x="2841" y="350"/>
                </a:lnTo>
                <a:lnTo>
                  <a:pt x="2836" y="346"/>
                </a:lnTo>
                <a:lnTo>
                  <a:pt x="2832" y="343"/>
                </a:lnTo>
                <a:lnTo>
                  <a:pt x="2831" y="339"/>
                </a:lnTo>
                <a:lnTo>
                  <a:pt x="2829" y="332"/>
                </a:lnTo>
                <a:lnTo>
                  <a:pt x="2829" y="327"/>
                </a:lnTo>
                <a:lnTo>
                  <a:pt x="2811" y="344"/>
                </a:lnTo>
                <a:lnTo>
                  <a:pt x="2794" y="327"/>
                </a:lnTo>
                <a:lnTo>
                  <a:pt x="2790" y="330"/>
                </a:lnTo>
                <a:lnTo>
                  <a:pt x="2785" y="336"/>
                </a:lnTo>
                <a:lnTo>
                  <a:pt x="2778" y="343"/>
                </a:lnTo>
                <a:lnTo>
                  <a:pt x="2772" y="350"/>
                </a:lnTo>
                <a:lnTo>
                  <a:pt x="2767" y="359"/>
                </a:lnTo>
                <a:lnTo>
                  <a:pt x="2762" y="367"/>
                </a:lnTo>
                <a:lnTo>
                  <a:pt x="2760" y="374"/>
                </a:lnTo>
                <a:lnTo>
                  <a:pt x="2758" y="382"/>
                </a:lnTo>
                <a:lnTo>
                  <a:pt x="2762" y="382"/>
                </a:lnTo>
                <a:lnTo>
                  <a:pt x="2767" y="385"/>
                </a:lnTo>
                <a:lnTo>
                  <a:pt x="2771" y="387"/>
                </a:lnTo>
                <a:lnTo>
                  <a:pt x="2776" y="390"/>
                </a:lnTo>
                <a:lnTo>
                  <a:pt x="2781" y="394"/>
                </a:lnTo>
                <a:lnTo>
                  <a:pt x="2785" y="397"/>
                </a:lnTo>
                <a:lnTo>
                  <a:pt x="2790" y="399"/>
                </a:lnTo>
                <a:lnTo>
                  <a:pt x="2794" y="401"/>
                </a:lnTo>
                <a:lnTo>
                  <a:pt x="2802" y="390"/>
                </a:lnTo>
                <a:lnTo>
                  <a:pt x="2809" y="392"/>
                </a:lnTo>
                <a:lnTo>
                  <a:pt x="2817" y="396"/>
                </a:lnTo>
                <a:lnTo>
                  <a:pt x="2824" y="401"/>
                </a:lnTo>
                <a:lnTo>
                  <a:pt x="2831" y="406"/>
                </a:lnTo>
                <a:lnTo>
                  <a:pt x="2838" y="413"/>
                </a:lnTo>
                <a:lnTo>
                  <a:pt x="2845" y="419"/>
                </a:lnTo>
                <a:lnTo>
                  <a:pt x="2850" y="424"/>
                </a:lnTo>
                <a:lnTo>
                  <a:pt x="2855" y="429"/>
                </a:lnTo>
                <a:lnTo>
                  <a:pt x="2855" y="466"/>
                </a:lnTo>
                <a:lnTo>
                  <a:pt x="2857" y="470"/>
                </a:lnTo>
                <a:lnTo>
                  <a:pt x="2862" y="473"/>
                </a:lnTo>
                <a:lnTo>
                  <a:pt x="2866" y="477"/>
                </a:lnTo>
                <a:lnTo>
                  <a:pt x="2871" y="481"/>
                </a:lnTo>
                <a:lnTo>
                  <a:pt x="2877" y="484"/>
                </a:lnTo>
                <a:lnTo>
                  <a:pt x="2882" y="488"/>
                </a:lnTo>
                <a:lnTo>
                  <a:pt x="2885" y="491"/>
                </a:lnTo>
                <a:lnTo>
                  <a:pt x="2889" y="495"/>
                </a:lnTo>
                <a:lnTo>
                  <a:pt x="2889" y="498"/>
                </a:lnTo>
                <a:lnTo>
                  <a:pt x="2887" y="503"/>
                </a:lnTo>
                <a:lnTo>
                  <a:pt x="2884" y="511"/>
                </a:lnTo>
                <a:lnTo>
                  <a:pt x="2880" y="518"/>
                </a:lnTo>
                <a:lnTo>
                  <a:pt x="2877" y="523"/>
                </a:lnTo>
                <a:lnTo>
                  <a:pt x="2875" y="530"/>
                </a:lnTo>
                <a:lnTo>
                  <a:pt x="2873" y="535"/>
                </a:lnTo>
                <a:lnTo>
                  <a:pt x="2871" y="541"/>
                </a:lnTo>
                <a:lnTo>
                  <a:pt x="2868" y="541"/>
                </a:lnTo>
                <a:lnTo>
                  <a:pt x="2864" y="539"/>
                </a:lnTo>
                <a:lnTo>
                  <a:pt x="2859" y="539"/>
                </a:lnTo>
                <a:lnTo>
                  <a:pt x="2855" y="537"/>
                </a:lnTo>
                <a:lnTo>
                  <a:pt x="2852" y="539"/>
                </a:lnTo>
                <a:lnTo>
                  <a:pt x="2848" y="541"/>
                </a:lnTo>
                <a:lnTo>
                  <a:pt x="2847" y="544"/>
                </a:lnTo>
                <a:lnTo>
                  <a:pt x="2847" y="549"/>
                </a:lnTo>
                <a:lnTo>
                  <a:pt x="2847" y="567"/>
                </a:lnTo>
                <a:lnTo>
                  <a:pt x="2848" y="579"/>
                </a:lnTo>
                <a:lnTo>
                  <a:pt x="2852" y="590"/>
                </a:lnTo>
                <a:lnTo>
                  <a:pt x="2859" y="602"/>
                </a:lnTo>
                <a:lnTo>
                  <a:pt x="2868" y="615"/>
                </a:lnTo>
                <a:lnTo>
                  <a:pt x="2875" y="627"/>
                </a:lnTo>
                <a:lnTo>
                  <a:pt x="2882" y="638"/>
                </a:lnTo>
                <a:lnTo>
                  <a:pt x="2887" y="650"/>
                </a:lnTo>
                <a:lnTo>
                  <a:pt x="2889" y="661"/>
                </a:lnTo>
                <a:lnTo>
                  <a:pt x="2880" y="661"/>
                </a:lnTo>
                <a:lnTo>
                  <a:pt x="2875" y="659"/>
                </a:lnTo>
                <a:lnTo>
                  <a:pt x="2871" y="657"/>
                </a:lnTo>
                <a:lnTo>
                  <a:pt x="2869" y="654"/>
                </a:lnTo>
                <a:lnTo>
                  <a:pt x="2868" y="650"/>
                </a:lnTo>
                <a:lnTo>
                  <a:pt x="2866" y="645"/>
                </a:lnTo>
                <a:lnTo>
                  <a:pt x="2866" y="640"/>
                </a:lnTo>
                <a:lnTo>
                  <a:pt x="2862" y="632"/>
                </a:lnTo>
                <a:lnTo>
                  <a:pt x="2855" y="624"/>
                </a:lnTo>
                <a:lnTo>
                  <a:pt x="2845" y="620"/>
                </a:lnTo>
                <a:lnTo>
                  <a:pt x="2836" y="613"/>
                </a:lnTo>
                <a:lnTo>
                  <a:pt x="2829" y="606"/>
                </a:lnTo>
                <a:lnTo>
                  <a:pt x="2820" y="599"/>
                </a:lnTo>
                <a:lnTo>
                  <a:pt x="2813" y="592"/>
                </a:lnTo>
                <a:lnTo>
                  <a:pt x="2808" y="583"/>
                </a:lnTo>
                <a:lnTo>
                  <a:pt x="2801" y="576"/>
                </a:lnTo>
                <a:lnTo>
                  <a:pt x="2794" y="567"/>
                </a:lnTo>
                <a:lnTo>
                  <a:pt x="2786" y="571"/>
                </a:lnTo>
                <a:lnTo>
                  <a:pt x="2779" y="574"/>
                </a:lnTo>
                <a:lnTo>
                  <a:pt x="2771" y="579"/>
                </a:lnTo>
                <a:lnTo>
                  <a:pt x="2762" y="583"/>
                </a:lnTo>
                <a:lnTo>
                  <a:pt x="2755" y="588"/>
                </a:lnTo>
                <a:lnTo>
                  <a:pt x="2746" y="594"/>
                </a:lnTo>
                <a:lnTo>
                  <a:pt x="2739" y="599"/>
                </a:lnTo>
                <a:lnTo>
                  <a:pt x="2732" y="606"/>
                </a:lnTo>
                <a:lnTo>
                  <a:pt x="2739" y="606"/>
                </a:lnTo>
                <a:lnTo>
                  <a:pt x="2744" y="608"/>
                </a:lnTo>
                <a:lnTo>
                  <a:pt x="2751" y="608"/>
                </a:lnTo>
                <a:lnTo>
                  <a:pt x="2756" y="610"/>
                </a:lnTo>
                <a:lnTo>
                  <a:pt x="2764" y="611"/>
                </a:lnTo>
                <a:lnTo>
                  <a:pt x="2767" y="613"/>
                </a:lnTo>
                <a:lnTo>
                  <a:pt x="2772" y="613"/>
                </a:lnTo>
                <a:lnTo>
                  <a:pt x="2776" y="615"/>
                </a:lnTo>
                <a:lnTo>
                  <a:pt x="2776" y="620"/>
                </a:lnTo>
                <a:lnTo>
                  <a:pt x="2776" y="625"/>
                </a:lnTo>
                <a:lnTo>
                  <a:pt x="2778" y="631"/>
                </a:lnTo>
                <a:lnTo>
                  <a:pt x="2781" y="636"/>
                </a:lnTo>
                <a:lnTo>
                  <a:pt x="2788" y="647"/>
                </a:lnTo>
                <a:lnTo>
                  <a:pt x="2799" y="657"/>
                </a:lnTo>
                <a:lnTo>
                  <a:pt x="2809" y="670"/>
                </a:lnTo>
                <a:lnTo>
                  <a:pt x="2818" y="682"/>
                </a:lnTo>
                <a:lnTo>
                  <a:pt x="2822" y="687"/>
                </a:lnTo>
                <a:lnTo>
                  <a:pt x="2825" y="694"/>
                </a:lnTo>
                <a:lnTo>
                  <a:pt x="2827" y="700"/>
                </a:lnTo>
                <a:lnTo>
                  <a:pt x="2829" y="707"/>
                </a:lnTo>
                <a:lnTo>
                  <a:pt x="2832" y="708"/>
                </a:lnTo>
                <a:lnTo>
                  <a:pt x="2836" y="710"/>
                </a:lnTo>
                <a:lnTo>
                  <a:pt x="2839" y="712"/>
                </a:lnTo>
                <a:lnTo>
                  <a:pt x="2845" y="716"/>
                </a:lnTo>
                <a:lnTo>
                  <a:pt x="2848" y="719"/>
                </a:lnTo>
                <a:lnTo>
                  <a:pt x="2852" y="723"/>
                </a:lnTo>
                <a:lnTo>
                  <a:pt x="2854" y="724"/>
                </a:lnTo>
                <a:lnTo>
                  <a:pt x="2855" y="726"/>
                </a:lnTo>
                <a:lnTo>
                  <a:pt x="2854" y="730"/>
                </a:lnTo>
                <a:lnTo>
                  <a:pt x="2854" y="735"/>
                </a:lnTo>
                <a:lnTo>
                  <a:pt x="2852" y="740"/>
                </a:lnTo>
                <a:lnTo>
                  <a:pt x="2850" y="746"/>
                </a:lnTo>
                <a:lnTo>
                  <a:pt x="2848" y="753"/>
                </a:lnTo>
                <a:lnTo>
                  <a:pt x="2847" y="760"/>
                </a:lnTo>
                <a:lnTo>
                  <a:pt x="2847" y="767"/>
                </a:lnTo>
                <a:lnTo>
                  <a:pt x="2847" y="774"/>
                </a:lnTo>
                <a:lnTo>
                  <a:pt x="2829" y="792"/>
                </a:lnTo>
                <a:lnTo>
                  <a:pt x="2794" y="792"/>
                </a:lnTo>
                <a:lnTo>
                  <a:pt x="2788" y="797"/>
                </a:lnTo>
                <a:lnTo>
                  <a:pt x="2783" y="800"/>
                </a:lnTo>
                <a:lnTo>
                  <a:pt x="2779" y="802"/>
                </a:lnTo>
                <a:lnTo>
                  <a:pt x="2776" y="802"/>
                </a:lnTo>
                <a:lnTo>
                  <a:pt x="2772" y="802"/>
                </a:lnTo>
                <a:lnTo>
                  <a:pt x="2769" y="802"/>
                </a:lnTo>
                <a:lnTo>
                  <a:pt x="2764" y="800"/>
                </a:lnTo>
                <a:lnTo>
                  <a:pt x="2758" y="800"/>
                </a:lnTo>
                <a:lnTo>
                  <a:pt x="2776" y="781"/>
                </a:lnTo>
                <a:lnTo>
                  <a:pt x="2771" y="784"/>
                </a:lnTo>
                <a:lnTo>
                  <a:pt x="2767" y="786"/>
                </a:lnTo>
                <a:lnTo>
                  <a:pt x="2764" y="786"/>
                </a:lnTo>
                <a:lnTo>
                  <a:pt x="2762" y="788"/>
                </a:lnTo>
                <a:lnTo>
                  <a:pt x="2758" y="792"/>
                </a:lnTo>
                <a:lnTo>
                  <a:pt x="2755" y="795"/>
                </a:lnTo>
                <a:lnTo>
                  <a:pt x="2749" y="800"/>
                </a:lnTo>
                <a:lnTo>
                  <a:pt x="2742" y="797"/>
                </a:lnTo>
                <a:lnTo>
                  <a:pt x="2737" y="795"/>
                </a:lnTo>
                <a:lnTo>
                  <a:pt x="2730" y="793"/>
                </a:lnTo>
                <a:lnTo>
                  <a:pt x="2723" y="793"/>
                </a:lnTo>
                <a:lnTo>
                  <a:pt x="2718" y="793"/>
                </a:lnTo>
                <a:lnTo>
                  <a:pt x="2711" y="795"/>
                </a:lnTo>
                <a:lnTo>
                  <a:pt x="2703" y="797"/>
                </a:lnTo>
                <a:lnTo>
                  <a:pt x="2698" y="800"/>
                </a:lnTo>
                <a:lnTo>
                  <a:pt x="2700" y="807"/>
                </a:lnTo>
                <a:lnTo>
                  <a:pt x="2702" y="816"/>
                </a:lnTo>
                <a:lnTo>
                  <a:pt x="2707" y="823"/>
                </a:lnTo>
                <a:lnTo>
                  <a:pt x="2712" y="832"/>
                </a:lnTo>
                <a:lnTo>
                  <a:pt x="2718" y="839"/>
                </a:lnTo>
                <a:lnTo>
                  <a:pt x="2723" y="846"/>
                </a:lnTo>
                <a:lnTo>
                  <a:pt x="2728" y="852"/>
                </a:lnTo>
                <a:lnTo>
                  <a:pt x="2732" y="857"/>
                </a:lnTo>
                <a:lnTo>
                  <a:pt x="2732" y="860"/>
                </a:lnTo>
                <a:lnTo>
                  <a:pt x="2730" y="864"/>
                </a:lnTo>
                <a:lnTo>
                  <a:pt x="2730" y="868"/>
                </a:lnTo>
                <a:lnTo>
                  <a:pt x="2728" y="871"/>
                </a:lnTo>
                <a:lnTo>
                  <a:pt x="2726" y="875"/>
                </a:lnTo>
                <a:lnTo>
                  <a:pt x="2725" y="878"/>
                </a:lnTo>
                <a:lnTo>
                  <a:pt x="2725" y="882"/>
                </a:lnTo>
                <a:lnTo>
                  <a:pt x="2723" y="885"/>
                </a:lnTo>
                <a:lnTo>
                  <a:pt x="2726" y="889"/>
                </a:lnTo>
                <a:lnTo>
                  <a:pt x="2732" y="892"/>
                </a:lnTo>
                <a:lnTo>
                  <a:pt x="2735" y="898"/>
                </a:lnTo>
                <a:lnTo>
                  <a:pt x="2739" y="905"/>
                </a:lnTo>
                <a:lnTo>
                  <a:pt x="2744" y="910"/>
                </a:lnTo>
                <a:lnTo>
                  <a:pt x="2746" y="917"/>
                </a:lnTo>
                <a:lnTo>
                  <a:pt x="2749" y="924"/>
                </a:lnTo>
                <a:lnTo>
                  <a:pt x="2749" y="931"/>
                </a:lnTo>
                <a:lnTo>
                  <a:pt x="2744" y="931"/>
                </a:lnTo>
                <a:lnTo>
                  <a:pt x="2739" y="933"/>
                </a:lnTo>
                <a:lnTo>
                  <a:pt x="2735" y="935"/>
                </a:lnTo>
                <a:lnTo>
                  <a:pt x="2734" y="938"/>
                </a:lnTo>
                <a:lnTo>
                  <a:pt x="2730" y="942"/>
                </a:lnTo>
                <a:lnTo>
                  <a:pt x="2728" y="947"/>
                </a:lnTo>
                <a:lnTo>
                  <a:pt x="2726" y="952"/>
                </a:lnTo>
                <a:lnTo>
                  <a:pt x="2723" y="958"/>
                </a:lnTo>
                <a:lnTo>
                  <a:pt x="2718" y="956"/>
                </a:lnTo>
                <a:lnTo>
                  <a:pt x="2707" y="949"/>
                </a:lnTo>
                <a:lnTo>
                  <a:pt x="2691" y="940"/>
                </a:lnTo>
                <a:lnTo>
                  <a:pt x="2675" y="929"/>
                </a:lnTo>
                <a:lnTo>
                  <a:pt x="2659" y="919"/>
                </a:lnTo>
                <a:lnTo>
                  <a:pt x="2645" y="908"/>
                </a:lnTo>
                <a:lnTo>
                  <a:pt x="2635" y="899"/>
                </a:lnTo>
                <a:lnTo>
                  <a:pt x="2628" y="894"/>
                </a:lnTo>
                <a:lnTo>
                  <a:pt x="2624" y="903"/>
                </a:lnTo>
                <a:lnTo>
                  <a:pt x="2624" y="913"/>
                </a:lnTo>
                <a:lnTo>
                  <a:pt x="2624" y="924"/>
                </a:lnTo>
                <a:lnTo>
                  <a:pt x="2628" y="933"/>
                </a:lnTo>
                <a:lnTo>
                  <a:pt x="2638" y="951"/>
                </a:lnTo>
                <a:lnTo>
                  <a:pt x="2654" y="968"/>
                </a:lnTo>
                <a:lnTo>
                  <a:pt x="2668" y="986"/>
                </a:lnTo>
                <a:lnTo>
                  <a:pt x="2684" y="1004"/>
                </a:lnTo>
                <a:lnTo>
                  <a:pt x="2689" y="1012"/>
                </a:lnTo>
                <a:lnTo>
                  <a:pt x="2695" y="1023"/>
                </a:lnTo>
                <a:lnTo>
                  <a:pt x="2696" y="1032"/>
                </a:lnTo>
                <a:lnTo>
                  <a:pt x="2698" y="1042"/>
                </a:lnTo>
                <a:lnTo>
                  <a:pt x="2688" y="1041"/>
                </a:lnTo>
                <a:lnTo>
                  <a:pt x="2677" y="1039"/>
                </a:lnTo>
                <a:lnTo>
                  <a:pt x="2666" y="1034"/>
                </a:lnTo>
                <a:lnTo>
                  <a:pt x="2658" y="1027"/>
                </a:lnTo>
                <a:lnTo>
                  <a:pt x="2647" y="1018"/>
                </a:lnTo>
                <a:lnTo>
                  <a:pt x="2636" y="1007"/>
                </a:lnTo>
                <a:lnTo>
                  <a:pt x="2628" y="997"/>
                </a:lnTo>
                <a:lnTo>
                  <a:pt x="2619" y="986"/>
                </a:lnTo>
                <a:lnTo>
                  <a:pt x="2612" y="974"/>
                </a:lnTo>
                <a:lnTo>
                  <a:pt x="2605" y="961"/>
                </a:lnTo>
                <a:lnTo>
                  <a:pt x="2599" y="949"/>
                </a:lnTo>
                <a:lnTo>
                  <a:pt x="2594" y="936"/>
                </a:lnTo>
                <a:lnTo>
                  <a:pt x="2592" y="924"/>
                </a:lnTo>
                <a:lnTo>
                  <a:pt x="2590" y="913"/>
                </a:lnTo>
                <a:lnTo>
                  <a:pt x="2590" y="903"/>
                </a:lnTo>
                <a:lnTo>
                  <a:pt x="2592" y="894"/>
                </a:lnTo>
                <a:lnTo>
                  <a:pt x="2589" y="892"/>
                </a:lnTo>
                <a:lnTo>
                  <a:pt x="2587" y="892"/>
                </a:lnTo>
                <a:lnTo>
                  <a:pt x="2583" y="890"/>
                </a:lnTo>
                <a:lnTo>
                  <a:pt x="2580" y="889"/>
                </a:lnTo>
                <a:lnTo>
                  <a:pt x="2576" y="887"/>
                </a:lnTo>
                <a:lnTo>
                  <a:pt x="2573" y="885"/>
                </a:lnTo>
                <a:lnTo>
                  <a:pt x="2571" y="885"/>
                </a:lnTo>
                <a:lnTo>
                  <a:pt x="2567" y="885"/>
                </a:lnTo>
                <a:lnTo>
                  <a:pt x="2560" y="875"/>
                </a:lnTo>
                <a:lnTo>
                  <a:pt x="2550" y="859"/>
                </a:lnTo>
                <a:lnTo>
                  <a:pt x="2536" y="839"/>
                </a:lnTo>
                <a:lnTo>
                  <a:pt x="2522" y="818"/>
                </a:lnTo>
                <a:lnTo>
                  <a:pt x="2507" y="799"/>
                </a:lnTo>
                <a:lnTo>
                  <a:pt x="2495" y="784"/>
                </a:lnTo>
                <a:lnTo>
                  <a:pt x="2490" y="774"/>
                </a:lnTo>
                <a:lnTo>
                  <a:pt x="2488" y="774"/>
                </a:lnTo>
                <a:lnTo>
                  <a:pt x="2484" y="772"/>
                </a:lnTo>
                <a:lnTo>
                  <a:pt x="2483" y="772"/>
                </a:lnTo>
                <a:lnTo>
                  <a:pt x="2479" y="770"/>
                </a:lnTo>
                <a:lnTo>
                  <a:pt x="2476" y="769"/>
                </a:lnTo>
                <a:lnTo>
                  <a:pt x="2472" y="767"/>
                </a:lnTo>
                <a:lnTo>
                  <a:pt x="2469" y="765"/>
                </a:lnTo>
                <a:lnTo>
                  <a:pt x="2465" y="763"/>
                </a:lnTo>
                <a:lnTo>
                  <a:pt x="2462" y="763"/>
                </a:lnTo>
                <a:lnTo>
                  <a:pt x="2458" y="767"/>
                </a:lnTo>
                <a:lnTo>
                  <a:pt x="2454" y="769"/>
                </a:lnTo>
                <a:lnTo>
                  <a:pt x="2449" y="770"/>
                </a:lnTo>
                <a:lnTo>
                  <a:pt x="2446" y="772"/>
                </a:lnTo>
                <a:lnTo>
                  <a:pt x="2440" y="774"/>
                </a:lnTo>
                <a:lnTo>
                  <a:pt x="2435" y="776"/>
                </a:lnTo>
                <a:lnTo>
                  <a:pt x="2432" y="779"/>
                </a:lnTo>
                <a:lnTo>
                  <a:pt x="2428" y="781"/>
                </a:lnTo>
                <a:lnTo>
                  <a:pt x="2419" y="792"/>
                </a:lnTo>
                <a:lnTo>
                  <a:pt x="2419" y="809"/>
                </a:lnTo>
                <a:lnTo>
                  <a:pt x="2410" y="820"/>
                </a:lnTo>
                <a:lnTo>
                  <a:pt x="2393" y="820"/>
                </a:lnTo>
                <a:lnTo>
                  <a:pt x="2384" y="829"/>
                </a:lnTo>
                <a:lnTo>
                  <a:pt x="2380" y="836"/>
                </a:lnTo>
                <a:lnTo>
                  <a:pt x="2377" y="841"/>
                </a:lnTo>
                <a:lnTo>
                  <a:pt x="2373" y="846"/>
                </a:lnTo>
                <a:lnTo>
                  <a:pt x="2370" y="852"/>
                </a:lnTo>
                <a:lnTo>
                  <a:pt x="2366" y="857"/>
                </a:lnTo>
                <a:lnTo>
                  <a:pt x="2361" y="862"/>
                </a:lnTo>
                <a:lnTo>
                  <a:pt x="2356" y="869"/>
                </a:lnTo>
                <a:lnTo>
                  <a:pt x="2348" y="875"/>
                </a:lnTo>
                <a:lnTo>
                  <a:pt x="2352" y="882"/>
                </a:lnTo>
                <a:lnTo>
                  <a:pt x="2354" y="889"/>
                </a:lnTo>
                <a:lnTo>
                  <a:pt x="2356" y="896"/>
                </a:lnTo>
                <a:lnTo>
                  <a:pt x="2357" y="901"/>
                </a:lnTo>
                <a:lnTo>
                  <a:pt x="2357" y="908"/>
                </a:lnTo>
                <a:lnTo>
                  <a:pt x="2357" y="913"/>
                </a:lnTo>
                <a:lnTo>
                  <a:pt x="2357" y="917"/>
                </a:lnTo>
                <a:lnTo>
                  <a:pt x="2357" y="922"/>
                </a:lnTo>
                <a:lnTo>
                  <a:pt x="2333" y="951"/>
                </a:lnTo>
                <a:lnTo>
                  <a:pt x="2315" y="951"/>
                </a:lnTo>
                <a:lnTo>
                  <a:pt x="2311" y="949"/>
                </a:lnTo>
                <a:lnTo>
                  <a:pt x="2306" y="944"/>
                </a:lnTo>
                <a:lnTo>
                  <a:pt x="2303" y="938"/>
                </a:lnTo>
                <a:lnTo>
                  <a:pt x="2297" y="929"/>
                </a:lnTo>
                <a:lnTo>
                  <a:pt x="2294" y="922"/>
                </a:lnTo>
                <a:lnTo>
                  <a:pt x="2292" y="913"/>
                </a:lnTo>
                <a:lnTo>
                  <a:pt x="2288" y="908"/>
                </a:lnTo>
                <a:lnTo>
                  <a:pt x="2288" y="903"/>
                </a:lnTo>
                <a:lnTo>
                  <a:pt x="2285" y="903"/>
                </a:lnTo>
                <a:lnTo>
                  <a:pt x="2281" y="901"/>
                </a:lnTo>
                <a:lnTo>
                  <a:pt x="2278" y="899"/>
                </a:lnTo>
                <a:lnTo>
                  <a:pt x="2276" y="898"/>
                </a:lnTo>
                <a:lnTo>
                  <a:pt x="2273" y="896"/>
                </a:lnTo>
                <a:lnTo>
                  <a:pt x="2269" y="894"/>
                </a:lnTo>
                <a:lnTo>
                  <a:pt x="2265" y="894"/>
                </a:lnTo>
                <a:lnTo>
                  <a:pt x="2262" y="894"/>
                </a:lnTo>
                <a:lnTo>
                  <a:pt x="2262" y="887"/>
                </a:lnTo>
                <a:lnTo>
                  <a:pt x="2260" y="882"/>
                </a:lnTo>
                <a:lnTo>
                  <a:pt x="2260" y="876"/>
                </a:lnTo>
                <a:lnTo>
                  <a:pt x="2258" y="871"/>
                </a:lnTo>
                <a:lnTo>
                  <a:pt x="2258" y="866"/>
                </a:lnTo>
                <a:lnTo>
                  <a:pt x="2258" y="859"/>
                </a:lnTo>
                <a:lnTo>
                  <a:pt x="2260" y="853"/>
                </a:lnTo>
                <a:lnTo>
                  <a:pt x="2262" y="846"/>
                </a:lnTo>
                <a:lnTo>
                  <a:pt x="2257" y="839"/>
                </a:lnTo>
                <a:lnTo>
                  <a:pt x="2250" y="829"/>
                </a:lnTo>
                <a:lnTo>
                  <a:pt x="2246" y="816"/>
                </a:lnTo>
                <a:lnTo>
                  <a:pt x="2243" y="804"/>
                </a:lnTo>
                <a:lnTo>
                  <a:pt x="2239" y="792"/>
                </a:lnTo>
                <a:lnTo>
                  <a:pt x="2237" y="777"/>
                </a:lnTo>
                <a:lnTo>
                  <a:pt x="2235" y="765"/>
                </a:lnTo>
                <a:lnTo>
                  <a:pt x="2235" y="754"/>
                </a:lnTo>
                <a:lnTo>
                  <a:pt x="2235" y="758"/>
                </a:lnTo>
                <a:lnTo>
                  <a:pt x="2234" y="761"/>
                </a:lnTo>
                <a:lnTo>
                  <a:pt x="2234" y="765"/>
                </a:lnTo>
                <a:lnTo>
                  <a:pt x="2232" y="769"/>
                </a:lnTo>
                <a:lnTo>
                  <a:pt x="2230" y="772"/>
                </a:lnTo>
                <a:lnTo>
                  <a:pt x="2228" y="776"/>
                </a:lnTo>
                <a:lnTo>
                  <a:pt x="2228" y="779"/>
                </a:lnTo>
                <a:lnTo>
                  <a:pt x="2228" y="781"/>
                </a:lnTo>
                <a:lnTo>
                  <a:pt x="2221" y="781"/>
                </a:lnTo>
                <a:lnTo>
                  <a:pt x="2216" y="781"/>
                </a:lnTo>
                <a:lnTo>
                  <a:pt x="2211" y="779"/>
                </a:lnTo>
                <a:lnTo>
                  <a:pt x="2207" y="776"/>
                </a:lnTo>
                <a:lnTo>
                  <a:pt x="2202" y="774"/>
                </a:lnTo>
                <a:lnTo>
                  <a:pt x="2198" y="770"/>
                </a:lnTo>
                <a:lnTo>
                  <a:pt x="2195" y="767"/>
                </a:lnTo>
                <a:lnTo>
                  <a:pt x="2193" y="763"/>
                </a:lnTo>
                <a:lnTo>
                  <a:pt x="2158" y="763"/>
                </a:lnTo>
                <a:lnTo>
                  <a:pt x="2158" y="760"/>
                </a:lnTo>
                <a:lnTo>
                  <a:pt x="2160" y="756"/>
                </a:lnTo>
                <a:lnTo>
                  <a:pt x="2161" y="753"/>
                </a:lnTo>
                <a:lnTo>
                  <a:pt x="2161" y="749"/>
                </a:lnTo>
                <a:lnTo>
                  <a:pt x="2163" y="746"/>
                </a:lnTo>
                <a:lnTo>
                  <a:pt x="2165" y="742"/>
                </a:lnTo>
                <a:lnTo>
                  <a:pt x="2167" y="739"/>
                </a:lnTo>
                <a:lnTo>
                  <a:pt x="2167" y="735"/>
                </a:lnTo>
                <a:lnTo>
                  <a:pt x="2161" y="737"/>
                </a:lnTo>
                <a:lnTo>
                  <a:pt x="2156" y="737"/>
                </a:lnTo>
                <a:lnTo>
                  <a:pt x="2152" y="737"/>
                </a:lnTo>
                <a:lnTo>
                  <a:pt x="2151" y="733"/>
                </a:lnTo>
                <a:lnTo>
                  <a:pt x="2149" y="730"/>
                </a:lnTo>
                <a:lnTo>
                  <a:pt x="2149" y="724"/>
                </a:lnTo>
                <a:lnTo>
                  <a:pt x="2149" y="721"/>
                </a:lnTo>
                <a:lnTo>
                  <a:pt x="2149" y="717"/>
                </a:lnTo>
                <a:lnTo>
                  <a:pt x="2114" y="754"/>
                </a:lnTo>
                <a:lnTo>
                  <a:pt x="2110" y="753"/>
                </a:lnTo>
                <a:lnTo>
                  <a:pt x="2105" y="751"/>
                </a:lnTo>
                <a:lnTo>
                  <a:pt x="2099" y="747"/>
                </a:lnTo>
                <a:lnTo>
                  <a:pt x="2092" y="744"/>
                </a:lnTo>
                <a:lnTo>
                  <a:pt x="2085" y="739"/>
                </a:lnTo>
                <a:lnTo>
                  <a:pt x="2080" y="735"/>
                </a:lnTo>
                <a:lnTo>
                  <a:pt x="2075" y="730"/>
                </a:lnTo>
                <a:lnTo>
                  <a:pt x="2071" y="726"/>
                </a:lnTo>
                <a:lnTo>
                  <a:pt x="2064" y="728"/>
                </a:lnTo>
                <a:lnTo>
                  <a:pt x="2057" y="728"/>
                </a:lnTo>
                <a:lnTo>
                  <a:pt x="2048" y="726"/>
                </a:lnTo>
                <a:lnTo>
                  <a:pt x="2041" y="724"/>
                </a:lnTo>
                <a:lnTo>
                  <a:pt x="2034" y="719"/>
                </a:lnTo>
                <a:lnTo>
                  <a:pt x="2027" y="716"/>
                </a:lnTo>
                <a:lnTo>
                  <a:pt x="2022" y="710"/>
                </a:lnTo>
                <a:lnTo>
                  <a:pt x="2018" y="707"/>
                </a:lnTo>
                <a:lnTo>
                  <a:pt x="2011" y="714"/>
                </a:lnTo>
                <a:lnTo>
                  <a:pt x="2002" y="717"/>
                </a:lnTo>
                <a:lnTo>
                  <a:pt x="1994" y="721"/>
                </a:lnTo>
                <a:lnTo>
                  <a:pt x="1983" y="723"/>
                </a:lnTo>
                <a:lnTo>
                  <a:pt x="1974" y="723"/>
                </a:lnTo>
                <a:lnTo>
                  <a:pt x="1963" y="723"/>
                </a:lnTo>
                <a:lnTo>
                  <a:pt x="1955" y="721"/>
                </a:lnTo>
                <a:lnTo>
                  <a:pt x="1948" y="717"/>
                </a:lnTo>
                <a:lnTo>
                  <a:pt x="1941" y="707"/>
                </a:lnTo>
                <a:lnTo>
                  <a:pt x="1937" y="700"/>
                </a:lnTo>
                <a:lnTo>
                  <a:pt x="1933" y="691"/>
                </a:lnTo>
                <a:lnTo>
                  <a:pt x="1928" y="682"/>
                </a:lnTo>
                <a:lnTo>
                  <a:pt x="1923" y="675"/>
                </a:lnTo>
                <a:lnTo>
                  <a:pt x="1918" y="670"/>
                </a:lnTo>
                <a:lnTo>
                  <a:pt x="1909" y="666"/>
                </a:lnTo>
                <a:lnTo>
                  <a:pt x="1905" y="666"/>
                </a:lnTo>
                <a:lnTo>
                  <a:pt x="1900" y="666"/>
                </a:lnTo>
                <a:lnTo>
                  <a:pt x="1895" y="668"/>
                </a:lnTo>
                <a:lnTo>
                  <a:pt x="1888" y="671"/>
                </a:lnTo>
                <a:lnTo>
                  <a:pt x="1898" y="680"/>
                </a:lnTo>
                <a:lnTo>
                  <a:pt x="1907" y="691"/>
                </a:lnTo>
                <a:lnTo>
                  <a:pt x="1916" y="700"/>
                </a:lnTo>
                <a:lnTo>
                  <a:pt x="1926" y="708"/>
                </a:lnTo>
                <a:lnTo>
                  <a:pt x="1935" y="719"/>
                </a:lnTo>
                <a:lnTo>
                  <a:pt x="1942" y="730"/>
                </a:lnTo>
                <a:lnTo>
                  <a:pt x="1951" y="740"/>
                </a:lnTo>
                <a:lnTo>
                  <a:pt x="1958" y="754"/>
                </a:lnTo>
                <a:lnTo>
                  <a:pt x="1963" y="753"/>
                </a:lnTo>
                <a:lnTo>
                  <a:pt x="1969" y="751"/>
                </a:lnTo>
                <a:lnTo>
                  <a:pt x="1974" y="749"/>
                </a:lnTo>
                <a:lnTo>
                  <a:pt x="1978" y="746"/>
                </a:lnTo>
                <a:lnTo>
                  <a:pt x="1983" y="744"/>
                </a:lnTo>
                <a:lnTo>
                  <a:pt x="1986" y="740"/>
                </a:lnTo>
                <a:lnTo>
                  <a:pt x="1990" y="739"/>
                </a:lnTo>
                <a:lnTo>
                  <a:pt x="1994" y="739"/>
                </a:lnTo>
                <a:lnTo>
                  <a:pt x="1997" y="723"/>
                </a:lnTo>
                <a:close/>
              </a:path>
            </a:pathLst>
          </a:custGeom>
          <a:solidFill>
            <a:srgbClr val="DAC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8" name="Freeform 6"/>
          <p:cNvSpPr>
            <a:spLocks noEditPoints="1"/>
          </p:cNvSpPr>
          <p:nvPr/>
        </p:nvSpPr>
        <p:spPr bwMode="auto">
          <a:xfrm>
            <a:off x="1734257" y="1871664"/>
            <a:ext cx="2012244" cy="2763837"/>
          </a:xfrm>
          <a:custGeom>
            <a:avLst/>
            <a:gdLst>
              <a:gd name="T0" fmla="*/ 2147483647 w 1426"/>
              <a:gd name="T1" fmla="*/ 2147483647 h 1741"/>
              <a:gd name="T2" fmla="*/ 2147483647 w 1426"/>
              <a:gd name="T3" fmla="*/ 2147483647 h 1741"/>
              <a:gd name="T4" fmla="*/ 2147483647 w 1426"/>
              <a:gd name="T5" fmla="*/ 2147483647 h 1741"/>
              <a:gd name="T6" fmla="*/ 2147483647 w 1426"/>
              <a:gd name="T7" fmla="*/ 2147483647 h 1741"/>
              <a:gd name="T8" fmla="*/ 2147483647 w 1426"/>
              <a:gd name="T9" fmla="*/ 2147483647 h 1741"/>
              <a:gd name="T10" fmla="*/ 2147483647 w 1426"/>
              <a:gd name="T11" fmla="*/ 2147483647 h 1741"/>
              <a:gd name="T12" fmla="*/ 2147483647 w 1426"/>
              <a:gd name="T13" fmla="*/ 2147483647 h 1741"/>
              <a:gd name="T14" fmla="*/ 2147483647 w 1426"/>
              <a:gd name="T15" fmla="*/ 2147483647 h 1741"/>
              <a:gd name="T16" fmla="*/ 2147483647 w 1426"/>
              <a:gd name="T17" fmla="*/ 2147483647 h 1741"/>
              <a:gd name="T18" fmla="*/ 2147483647 w 1426"/>
              <a:gd name="T19" fmla="*/ 2147483647 h 1741"/>
              <a:gd name="T20" fmla="*/ 2147483647 w 1426"/>
              <a:gd name="T21" fmla="*/ 2147483647 h 1741"/>
              <a:gd name="T22" fmla="*/ 2147483647 w 1426"/>
              <a:gd name="T23" fmla="*/ 2147483647 h 1741"/>
              <a:gd name="T24" fmla="*/ 2147483647 w 1426"/>
              <a:gd name="T25" fmla="*/ 2147483647 h 1741"/>
              <a:gd name="T26" fmla="*/ 2147483647 w 1426"/>
              <a:gd name="T27" fmla="*/ 2147483647 h 1741"/>
              <a:gd name="T28" fmla="*/ 2147483647 w 1426"/>
              <a:gd name="T29" fmla="*/ 2147483647 h 1741"/>
              <a:gd name="T30" fmla="*/ 2147483647 w 1426"/>
              <a:gd name="T31" fmla="*/ 2147483647 h 1741"/>
              <a:gd name="T32" fmla="*/ 2147483647 w 1426"/>
              <a:gd name="T33" fmla="*/ 2147483647 h 1741"/>
              <a:gd name="T34" fmla="*/ 2147483647 w 1426"/>
              <a:gd name="T35" fmla="*/ 2147483647 h 1741"/>
              <a:gd name="T36" fmla="*/ 2147483647 w 1426"/>
              <a:gd name="T37" fmla="*/ 2147483647 h 1741"/>
              <a:gd name="T38" fmla="*/ 2147483647 w 1426"/>
              <a:gd name="T39" fmla="*/ 2147483647 h 1741"/>
              <a:gd name="T40" fmla="*/ 2147483647 w 1426"/>
              <a:gd name="T41" fmla="*/ 2147483647 h 1741"/>
              <a:gd name="T42" fmla="*/ 2147483647 w 1426"/>
              <a:gd name="T43" fmla="*/ 2147483647 h 1741"/>
              <a:gd name="T44" fmla="*/ 2147483647 w 1426"/>
              <a:gd name="T45" fmla="*/ 2147483647 h 1741"/>
              <a:gd name="T46" fmla="*/ 2147483647 w 1426"/>
              <a:gd name="T47" fmla="*/ 2147483647 h 1741"/>
              <a:gd name="T48" fmla="*/ 2147483647 w 1426"/>
              <a:gd name="T49" fmla="*/ 2147483647 h 1741"/>
              <a:gd name="T50" fmla="*/ 2147483647 w 1426"/>
              <a:gd name="T51" fmla="*/ 2147483647 h 1741"/>
              <a:gd name="T52" fmla="*/ 2147483647 w 1426"/>
              <a:gd name="T53" fmla="*/ 2147483647 h 1741"/>
              <a:gd name="T54" fmla="*/ 2147483647 w 1426"/>
              <a:gd name="T55" fmla="*/ 2147483647 h 1741"/>
              <a:gd name="T56" fmla="*/ 2147483647 w 1426"/>
              <a:gd name="T57" fmla="*/ 2147483647 h 1741"/>
              <a:gd name="T58" fmla="*/ 2147483647 w 1426"/>
              <a:gd name="T59" fmla="*/ 2147483647 h 1741"/>
              <a:gd name="T60" fmla="*/ 2147483647 w 1426"/>
              <a:gd name="T61" fmla="*/ 2147483647 h 1741"/>
              <a:gd name="T62" fmla="*/ 2147483647 w 1426"/>
              <a:gd name="T63" fmla="*/ 2147483647 h 1741"/>
              <a:gd name="T64" fmla="*/ 2147483647 w 1426"/>
              <a:gd name="T65" fmla="*/ 2147483647 h 1741"/>
              <a:gd name="T66" fmla="*/ 2147483647 w 1426"/>
              <a:gd name="T67" fmla="*/ 2147483647 h 1741"/>
              <a:gd name="T68" fmla="*/ 2147483647 w 1426"/>
              <a:gd name="T69" fmla="*/ 2147483647 h 1741"/>
              <a:gd name="T70" fmla="*/ 2147483647 w 1426"/>
              <a:gd name="T71" fmla="*/ 2147483647 h 1741"/>
              <a:gd name="T72" fmla="*/ 2147483647 w 1426"/>
              <a:gd name="T73" fmla="*/ 2147483647 h 1741"/>
              <a:gd name="T74" fmla="*/ 2147483647 w 1426"/>
              <a:gd name="T75" fmla="*/ 2147483647 h 1741"/>
              <a:gd name="T76" fmla="*/ 2147483647 w 1426"/>
              <a:gd name="T77" fmla="*/ 2147483647 h 1741"/>
              <a:gd name="T78" fmla="*/ 2147483647 w 1426"/>
              <a:gd name="T79" fmla="*/ 2147483647 h 1741"/>
              <a:gd name="T80" fmla="*/ 2147483647 w 1426"/>
              <a:gd name="T81" fmla="*/ 2147483647 h 1741"/>
              <a:gd name="T82" fmla="*/ 2147483647 w 1426"/>
              <a:gd name="T83" fmla="*/ 2147483647 h 1741"/>
              <a:gd name="T84" fmla="*/ 2147483647 w 1426"/>
              <a:gd name="T85" fmla="*/ 2147483647 h 1741"/>
              <a:gd name="T86" fmla="*/ 2147483647 w 1426"/>
              <a:gd name="T87" fmla="*/ 2147483647 h 1741"/>
              <a:gd name="T88" fmla="*/ 2147483647 w 1426"/>
              <a:gd name="T89" fmla="*/ 2147483647 h 1741"/>
              <a:gd name="T90" fmla="*/ 2147483647 w 1426"/>
              <a:gd name="T91" fmla="*/ 2147483647 h 1741"/>
              <a:gd name="T92" fmla="*/ 2147483647 w 1426"/>
              <a:gd name="T93" fmla="*/ 2147483647 h 1741"/>
              <a:gd name="T94" fmla="*/ 2147483647 w 1426"/>
              <a:gd name="T95" fmla="*/ 2147483647 h 1741"/>
              <a:gd name="T96" fmla="*/ 2147483647 w 1426"/>
              <a:gd name="T97" fmla="*/ 2147483647 h 1741"/>
              <a:gd name="T98" fmla="*/ 2147483647 w 1426"/>
              <a:gd name="T99" fmla="*/ 2147483647 h 1741"/>
              <a:gd name="T100" fmla="*/ 2147483647 w 1426"/>
              <a:gd name="T101" fmla="*/ 2147483647 h 1741"/>
              <a:gd name="T102" fmla="*/ 2147483647 w 1426"/>
              <a:gd name="T103" fmla="*/ 2147483647 h 1741"/>
              <a:gd name="T104" fmla="*/ 2147483647 w 1426"/>
              <a:gd name="T105" fmla="*/ 2147483647 h 1741"/>
              <a:gd name="T106" fmla="*/ 2147483647 w 1426"/>
              <a:gd name="T107" fmla="*/ 2147483647 h 1741"/>
              <a:gd name="T108" fmla="*/ 2147483647 w 1426"/>
              <a:gd name="T109" fmla="*/ 2147483647 h 1741"/>
              <a:gd name="T110" fmla="*/ 2147483647 w 1426"/>
              <a:gd name="T111" fmla="*/ 2147483647 h 1741"/>
              <a:gd name="T112" fmla="*/ 2147483647 w 1426"/>
              <a:gd name="T113" fmla="*/ 2147483647 h 1741"/>
              <a:gd name="T114" fmla="*/ 2147483647 w 1426"/>
              <a:gd name="T115" fmla="*/ 2147483647 h 1741"/>
              <a:gd name="T116" fmla="*/ 2147483647 w 1426"/>
              <a:gd name="T117" fmla="*/ 2147483647 h 1741"/>
              <a:gd name="T118" fmla="*/ 2147483647 w 1426"/>
              <a:gd name="T119" fmla="*/ 2147483647 h 1741"/>
              <a:gd name="T120" fmla="*/ 2147483647 w 1426"/>
              <a:gd name="T121" fmla="*/ 2147483647 h 1741"/>
              <a:gd name="T122" fmla="*/ 2147483647 w 1426"/>
              <a:gd name="T123" fmla="*/ 2147483647 h 17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6"/>
              <a:gd name="T187" fmla="*/ 0 h 1741"/>
              <a:gd name="T188" fmla="*/ 1426 w 1426"/>
              <a:gd name="T189" fmla="*/ 1741 h 17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6" h="1741">
                <a:moveTo>
                  <a:pt x="1078" y="1741"/>
                </a:moveTo>
                <a:lnTo>
                  <a:pt x="1069" y="1735"/>
                </a:lnTo>
                <a:lnTo>
                  <a:pt x="1058" y="1730"/>
                </a:lnTo>
                <a:lnTo>
                  <a:pt x="1046" y="1723"/>
                </a:lnTo>
                <a:lnTo>
                  <a:pt x="1034" y="1714"/>
                </a:lnTo>
                <a:lnTo>
                  <a:pt x="1021" y="1705"/>
                </a:lnTo>
                <a:lnTo>
                  <a:pt x="1012" y="1696"/>
                </a:lnTo>
                <a:lnTo>
                  <a:pt x="1011" y="1691"/>
                </a:lnTo>
                <a:lnTo>
                  <a:pt x="1009" y="1686"/>
                </a:lnTo>
                <a:lnTo>
                  <a:pt x="1007" y="1680"/>
                </a:lnTo>
                <a:lnTo>
                  <a:pt x="1009" y="1675"/>
                </a:lnTo>
                <a:lnTo>
                  <a:pt x="1005" y="1675"/>
                </a:lnTo>
                <a:lnTo>
                  <a:pt x="1000" y="1672"/>
                </a:lnTo>
                <a:lnTo>
                  <a:pt x="997" y="1670"/>
                </a:lnTo>
                <a:lnTo>
                  <a:pt x="991" y="1666"/>
                </a:lnTo>
                <a:lnTo>
                  <a:pt x="986" y="1663"/>
                </a:lnTo>
                <a:lnTo>
                  <a:pt x="981" y="1659"/>
                </a:lnTo>
                <a:lnTo>
                  <a:pt x="977" y="1657"/>
                </a:lnTo>
                <a:lnTo>
                  <a:pt x="974" y="1656"/>
                </a:lnTo>
                <a:lnTo>
                  <a:pt x="974" y="1620"/>
                </a:lnTo>
                <a:lnTo>
                  <a:pt x="963" y="1606"/>
                </a:lnTo>
                <a:lnTo>
                  <a:pt x="956" y="1594"/>
                </a:lnTo>
                <a:lnTo>
                  <a:pt x="949" y="1578"/>
                </a:lnTo>
                <a:lnTo>
                  <a:pt x="944" y="1564"/>
                </a:lnTo>
                <a:lnTo>
                  <a:pt x="938" y="1532"/>
                </a:lnTo>
                <a:lnTo>
                  <a:pt x="935" y="1498"/>
                </a:lnTo>
                <a:lnTo>
                  <a:pt x="931" y="1465"/>
                </a:lnTo>
                <a:lnTo>
                  <a:pt x="924" y="1433"/>
                </a:lnTo>
                <a:lnTo>
                  <a:pt x="921" y="1419"/>
                </a:lnTo>
                <a:lnTo>
                  <a:pt x="914" y="1403"/>
                </a:lnTo>
                <a:lnTo>
                  <a:pt x="906" y="1391"/>
                </a:lnTo>
                <a:lnTo>
                  <a:pt x="896" y="1378"/>
                </a:lnTo>
                <a:lnTo>
                  <a:pt x="896" y="1368"/>
                </a:lnTo>
                <a:lnTo>
                  <a:pt x="898" y="1357"/>
                </a:lnTo>
                <a:lnTo>
                  <a:pt x="901" y="1346"/>
                </a:lnTo>
                <a:lnTo>
                  <a:pt x="905" y="1336"/>
                </a:lnTo>
                <a:lnTo>
                  <a:pt x="906" y="1325"/>
                </a:lnTo>
                <a:lnTo>
                  <a:pt x="910" y="1315"/>
                </a:lnTo>
                <a:lnTo>
                  <a:pt x="912" y="1304"/>
                </a:lnTo>
                <a:lnTo>
                  <a:pt x="912" y="1293"/>
                </a:lnTo>
                <a:lnTo>
                  <a:pt x="898" y="1292"/>
                </a:lnTo>
                <a:lnTo>
                  <a:pt x="882" y="1286"/>
                </a:lnTo>
                <a:lnTo>
                  <a:pt x="862" y="1278"/>
                </a:lnTo>
                <a:lnTo>
                  <a:pt x="845" y="1267"/>
                </a:lnTo>
                <a:lnTo>
                  <a:pt x="825" y="1255"/>
                </a:lnTo>
                <a:lnTo>
                  <a:pt x="809" y="1242"/>
                </a:lnTo>
                <a:lnTo>
                  <a:pt x="793" y="1230"/>
                </a:lnTo>
                <a:lnTo>
                  <a:pt x="783" y="1219"/>
                </a:lnTo>
                <a:lnTo>
                  <a:pt x="783" y="1182"/>
                </a:lnTo>
                <a:lnTo>
                  <a:pt x="776" y="1182"/>
                </a:lnTo>
                <a:lnTo>
                  <a:pt x="770" y="1180"/>
                </a:lnTo>
                <a:lnTo>
                  <a:pt x="765" y="1179"/>
                </a:lnTo>
                <a:lnTo>
                  <a:pt x="760" y="1177"/>
                </a:lnTo>
                <a:lnTo>
                  <a:pt x="755" y="1175"/>
                </a:lnTo>
                <a:lnTo>
                  <a:pt x="749" y="1175"/>
                </a:lnTo>
                <a:lnTo>
                  <a:pt x="744" y="1173"/>
                </a:lnTo>
                <a:lnTo>
                  <a:pt x="739" y="1173"/>
                </a:lnTo>
                <a:lnTo>
                  <a:pt x="735" y="1170"/>
                </a:lnTo>
                <a:lnTo>
                  <a:pt x="732" y="1164"/>
                </a:lnTo>
                <a:lnTo>
                  <a:pt x="728" y="1159"/>
                </a:lnTo>
                <a:lnTo>
                  <a:pt x="725" y="1154"/>
                </a:lnTo>
                <a:lnTo>
                  <a:pt x="719" y="1148"/>
                </a:lnTo>
                <a:lnTo>
                  <a:pt x="716" y="1143"/>
                </a:lnTo>
                <a:lnTo>
                  <a:pt x="710" y="1140"/>
                </a:lnTo>
                <a:lnTo>
                  <a:pt x="703" y="1136"/>
                </a:lnTo>
                <a:lnTo>
                  <a:pt x="705" y="1131"/>
                </a:lnTo>
                <a:lnTo>
                  <a:pt x="707" y="1126"/>
                </a:lnTo>
                <a:lnTo>
                  <a:pt x="710" y="1120"/>
                </a:lnTo>
                <a:lnTo>
                  <a:pt x="714" y="1113"/>
                </a:lnTo>
                <a:lnTo>
                  <a:pt x="717" y="1106"/>
                </a:lnTo>
                <a:lnTo>
                  <a:pt x="723" y="1099"/>
                </a:lnTo>
                <a:lnTo>
                  <a:pt x="726" y="1094"/>
                </a:lnTo>
                <a:lnTo>
                  <a:pt x="730" y="1088"/>
                </a:lnTo>
                <a:lnTo>
                  <a:pt x="730" y="1085"/>
                </a:lnTo>
                <a:lnTo>
                  <a:pt x="728" y="1083"/>
                </a:lnTo>
                <a:lnTo>
                  <a:pt x="726" y="1080"/>
                </a:lnTo>
                <a:lnTo>
                  <a:pt x="725" y="1076"/>
                </a:lnTo>
                <a:lnTo>
                  <a:pt x="725" y="1073"/>
                </a:lnTo>
                <a:lnTo>
                  <a:pt x="723" y="1069"/>
                </a:lnTo>
                <a:lnTo>
                  <a:pt x="721" y="1065"/>
                </a:lnTo>
                <a:lnTo>
                  <a:pt x="721" y="1062"/>
                </a:lnTo>
                <a:lnTo>
                  <a:pt x="728" y="1053"/>
                </a:lnTo>
                <a:lnTo>
                  <a:pt x="733" y="1044"/>
                </a:lnTo>
                <a:lnTo>
                  <a:pt x="740" y="1034"/>
                </a:lnTo>
                <a:lnTo>
                  <a:pt x="748" y="1025"/>
                </a:lnTo>
                <a:lnTo>
                  <a:pt x="753" y="1014"/>
                </a:lnTo>
                <a:lnTo>
                  <a:pt x="760" y="1004"/>
                </a:lnTo>
                <a:lnTo>
                  <a:pt x="767" y="995"/>
                </a:lnTo>
                <a:lnTo>
                  <a:pt x="772" y="986"/>
                </a:lnTo>
                <a:lnTo>
                  <a:pt x="756" y="968"/>
                </a:lnTo>
                <a:lnTo>
                  <a:pt x="756" y="951"/>
                </a:lnTo>
                <a:lnTo>
                  <a:pt x="783" y="922"/>
                </a:lnTo>
                <a:lnTo>
                  <a:pt x="790" y="924"/>
                </a:lnTo>
                <a:lnTo>
                  <a:pt x="799" y="926"/>
                </a:lnTo>
                <a:lnTo>
                  <a:pt x="808" y="924"/>
                </a:lnTo>
                <a:lnTo>
                  <a:pt x="816" y="922"/>
                </a:lnTo>
                <a:lnTo>
                  <a:pt x="827" y="919"/>
                </a:lnTo>
                <a:lnTo>
                  <a:pt x="836" y="915"/>
                </a:lnTo>
                <a:lnTo>
                  <a:pt x="845" y="910"/>
                </a:lnTo>
                <a:lnTo>
                  <a:pt x="852" y="903"/>
                </a:lnTo>
                <a:lnTo>
                  <a:pt x="859" y="906"/>
                </a:lnTo>
                <a:lnTo>
                  <a:pt x="864" y="910"/>
                </a:lnTo>
                <a:lnTo>
                  <a:pt x="871" y="912"/>
                </a:lnTo>
                <a:lnTo>
                  <a:pt x="878" y="913"/>
                </a:lnTo>
                <a:lnTo>
                  <a:pt x="883" y="915"/>
                </a:lnTo>
                <a:lnTo>
                  <a:pt x="891" y="917"/>
                </a:lnTo>
                <a:lnTo>
                  <a:pt x="898" y="919"/>
                </a:lnTo>
                <a:lnTo>
                  <a:pt x="903" y="922"/>
                </a:lnTo>
                <a:lnTo>
                  <a:pt x="906" y="921"/>
                </a:lnTo>
                <a:lnTo>
                  <a:pt x="910" y="921"/>
                </a:lnTo>
                <a:lnTo>
                  <a:pt x="914" y="919"/>
                </a:lnTo>
                <a:lnTo>
                  <a:pt x="917" y="917"/>
                </a:lnTo>
                <a:lnTo>
                  <a:pt x="921" y="915"/>
                </a:lnTo>
                <a:lnTo>
                  <a:pt x="924" y="913"/>
                </a:lnTo>
                <a:lnTo>
                  <a:pt x="928" y="913"/>
                </a:lnTo>
                <a:lnTo>
                  <a:pt x="929" y="913"/>
                </a:lnTo>
                <a:lnTo>
                  <a:pt x="938" y="931"/>
                </a:lnTo>
                <a:lnTo>
                  <a:pt x="942" y="931"/>
                </a:lnTo>
                <a:lnTo>
                  <a:pt x="945" y="929"/>
                </a:lnTo>
                <a:lnTo>
                  <a:pt x="949" y="928"/>
                </a:lnTo>
                <a:lnTo>
                  <a:pt x="952" y="926"/>
                </a:lnTo>
                <a:lnTo>
                  <a:pt x="954" y="924"/>
                </a:lnTo>
                <a:lnTo>
                  <a:pt x="958" y="922"/>
                </a:lnTo>
                <a:lnTo>
                  <a:pt x="961" y="922"/>
                </a:lnTo>
                <a:lnTo>
                  <a:pt x="965" y="922"/>
                </a:lnTo>
                <a:lnTo>
                  <a:pt x="972" y="926"/>
                </a:lnTo>
                <a:lnTo>
                  <a:pt x="981" y="929"/>
                </a:lnTo>
                <a:lnTo>
                  <a:pt x="989" y="933"/>
                </a:lnTo>
                <a:lnTo>
                  <a:pt x="998" y="936"/>
                </a:lnTo>
                <a:lnTo>
                  <a:pt x="1007" y="940"/>
                </a:lnTo>
                <a:lnTo>
                  <a:pt x="1014" y="944"/>
                </a:lnTo>
                <a:lnTo>
                  <a:pt x="1021" y="947"/>
                </a:lnTo>
                <a:lnTo>
                  <a:pt x="1025" y="951"/>
                </a:lnTo>
                <a:lnTo>
                  <a:pt x="1034" y="959"/>
                </a:lnTo>
                <a:lnTo>
                  <a:pt x="1034" y="977"/>
                </a:lnTo>
                <a:lnTo>
                  <a:pt x="1042" y="986"/>
                </a:lnTo>
                <a:lnTo>
                  <a:pt x="1048" y="989"/>
                </a:lnTo>
                <a:lnTo>
                  <a:pt x="1055" y="993"/>
                </a:lnTo>
                <a:lnTo>
                  <a:pt x="1062" y="995"/>
                </a:lnTo>
                <a:lnTo>
                  <a:pt x="1071" y="995"/>
                </a:lnTo>
                <a:lnTo>
                  <a:pt x="1080" y="997"/>
                </a:lnTo>
                <a:lnTo>
                  <a:pt x="1088" y="997"/>
                </a:lnTo>
                <a:lnTo>
                  <a:pt x="1095" y="997"/>
                </a:lnTo>
                <a:lnTo>
                  <a:pt x="1104" y="997"/>
                </a:lnTo>
                <a:lnTo>
                  <a:pt x="1110" y="1004"/>
                </a:lnTo>
                <a:lnTo>
                  <a:pt x="1115" y="1011"/>
                </a:lnTo>
                <a:lnTo>
                  <a:pt x="1120" y="1018"/>
                </a:lnTo>
                <a:lnTo>
                  <a:pt x="1124" y="1025"/>
                </a:lnTo>
                <a:lnTo>
                  <a:pt x="1127" y="1032"/>
                </a:lnTo>
                <a:lnTo>
                  <a:pt x="1131" y="1039"/>
                </a:lnTo>
                <a:lnTo>
                  <a:pt x="1134" y="1046"/>
                </a:lnTo>
                <a:lnTo>
                  <a:pt x="1138" y="1051"/>
                </a:lnTo>
                <a:lnTo>
                  <a:pt x="1122" y="1071"/>
                </a:lnTo>
                <a:lnTo>
                  <a:pt x="1138" y="1088"/>
                </a:lnTo>
                <a:lnTo>
                  <a:pt x="1141" y="1085"/>
                </a:lnTo>
                <a:lnTo>
                  <a:pt x="1148" y="1081"/>
                </a:lnTo>
                <a:lnTo>
                  <a:pt x="1154" y="1076"/>
                </a:lnTo>
                <a:lnTo>
                  <a:pt x="1161" y="1073"/>
                </a:lnTo>
                <a:lnTo>
                  <a:pt x="1168" y="1067"/>
                </a:lnTo>
                <a:lnTo>
                  <a:pt x="1177" y="1064"/>
                </a:lnTo>
                <a:lnTo>
                  <a:pt x="1184" y="1062"/>
                </a:lnTo>
                <a:lnTo>
                  <a:pt x="1191" y="1062"/>
                </a:lnTo>
                <a:lnTo>
                  <a:pt x="1200" y="1071"/>
                </a:lnTo>
                <a:lnTo>
                  <a:pt x="1210" y="1080"/>
                </a:lnTo>
                <a:lnTo>
                  <a:pt x="1221" y="1088"/>
                </a:lnTo>
                <a:lnTo>
                  <a:pt x="1231" y="1095"/>
                </a:lnTo>
                <a:lnTo>
                  <a:pt x="1244" y="1101"/>
                </a:lnTo>
                <a:lnTo>
                  <a:pt x="1256" y="1104"/>
                </a:lnTo>
                <a:lnTo>
                  <a:pt x="1270" y="1106"/>
                </a:lnTo>
                <a:lnTo>
                  <a:pt x="1286" y="1108"/>
                </a:lnTo>
                <a:lnTo>
                  <a:pt x="1293" y="1115"/>
                </a:lnTo>
                <a:lnTo>
                  <a:pt x="1302" y="1120"/>
                </a:lnTo>
                <a:lnTo>
                  <a:pt x="1313" y="1126"/>
                </a:lnTo>
                <a:lnTo>
                  <a:pt x="1321" y="1129"/>
                </a:lnTo>
                <a:lnTo>
                  <a:pt x="1332" y="1131"/>
                </a:lnTo>
                <a:lnTo>
                  <a:pt x="1344" y="1134"/>
                </a:lnTo>
                <a:lnTo>
                  <a:pt x="1355" y="1134"/>
                </a:lnTo>
                <a:lnTo>
                  <a:pt x="1364" y="1136"/>
                </a:lnTo>
                <a:lnTo>
                  <a:pt x="1364" y="1156"/>
                </a:lnTo>
                <a:lnTo>
                  <a:pt x="1364" y="1175"/>
                </a:lnTo>
                <a:lnTo>
                  <a:pt x="1362" y="1191"/>
                </a:lnTo>
                <a:lnTo>
                  <a:pt x="1359" y="1207"/>
                </a:lnTo>
                <a:lnTo>
                  <a:pt x="1352" y="1221"/>
                </a:lnTo>
                <a:lnTo>
                  <a:pt x="1343" y="1233"/>
                </a:lnTo>
                <a:lnTo>
                  <a:pt x="1330" y="1246"/>
                </a:lnTo>
                <a:lnTo>
                  <a:pt x="1313" y="1256"/>
                </a:lnTo>
                <a:lnTo>
                  <a:pt x="1316" y="1267"/>
                </a:lnTo>
                <a:lnTo>
                  <a:pt x="1318" y="1278"/>
                </a:lnTo>
                <a:lnTo>
                  <a:pt x="1320" y="1288"/>
                </a:lnTo>
                <a:lnTo>
                  <a:pt x="1318" y="1299"/>
                </a:lnTo>
                <a:lnTo>
                  <a:pt x="1316" y="1309"/>
                </a:lnTo>
                <a:lnTo>
                  <a:pt x="1313" y="1320"/>
                </a:lnTo>
                <a:lnTo>
                  <a:pt x="1309" y="1329"/>
                </a:lnTo>
                <a:lnTo>
                  <a:pt x="1302" y="1338"/>
                </a:lnTo>
                <a:lnTo>
                  <a:pt x="1297" y="1346"/>
                </a:lnTo>
                <a:lnTo>
                  <a:pt x="1290" y="1353"/>
                </a:lnTo>
                <a:lnTo>
                  <a:pt x="1281" y="1361"/>
                </a:lnTo>
                <a:lnTo>
                  <a:pt x="1272" y="1366"/>
                </a:lnTo>
                <a:lnTo>
                  <a:pt x="1263" y="1371"/>
                </a:lnTo>
                <a:lnTo>
                  <a:pt x="1254" y="1375"/>
                </a:lnTo>
                <a:lnTo>
                  <a:pt x="1244" y="1376"/>
                </a:lnTo>
                <a:lnTo>
                  <a:pt x="1235" y="1378"/>
                </a:lnTo>
                <a:lnTo>
                  <a:pt x="1235" y="1385"/>
                </a:lnTo>
                <a:lnTo>
                  <a:pt x="1235" y="1391"/>
                </a:lnTo>
                <a:lnTo>
                  <a:pt x="1237" y="1398"/>
                </a:lnTo>
                <a:lnTo>
                  <a:pt x="1238" y="1405"/>
                </a:lnTo>
                <a:lnTo>
                  <a:pt x="1240" y="1410"/>
                </a:lnTo>
                <a:lnTo>
                  <a:pt x="1242" y="1415"/>
                </a:lnTo>
                <a:lnTo>
                  <a:pt x="1242" y="1421"/>
                </a:lnTo>
                <a:lnTo>
                  <a:pt x="1242" y="1424"/>
                </a:lnTo>
                <a:lnTo>
                  <a:pt x="1242" y="1428"/>
                </a:lnTo>
                <a:lnTo>
                  <a:pt x="1242" y="1433"/>
                </a:lnTo>
                <a:lnTo>
                  <a:pt x="1240" y="1438"/>
                </a:lnTo>
                <a:lnTo>
                  <a:pt x="1238" y="1444"/>
                </a:lnTo>
                <a:lnTo>
                  <a:pt x="1237" y="1451"/>
                </a:lnTo>
                <a:lnTo>
                  <a:pt x="1235" y="1458"/>
                </a:lnTo>
                <a:lnTo>
                  <a:pt x="1235" y="1463"/>
                </a:lnTo>
                <a:lnTo>
                  <a:pt x="1235" y="1470"/>
                </a:lnTo>
                <a:lnTo>
                  <a:pt x="1217" y="1490"/>
                </a:lnTo>
                <a:lnTo>
                  <a:pt x="1208" y="1479"/>
                </a:lnTo>
                <a:lnTo>
                  <a:pt x="1203" y="1481"/>
                </a:lnTo>
                <a:lnTo>
                  <a:pt x="1200" y="1486"/>
                </a:lnTo>
                <a:lnTo>
                  <a:pt x="1193" y="1491"/>
                </a:lnTo>
                <a:lnTo>
                  <a:pt x="1187" y="1498"/>
                </a:lnTo>
                <a:lnTo>
                  <a:pt x="1182" y="1505"/>
                </a:lnTo>
                <a:lnTo>
                  <a:pt x="1177" y="1511"/>
                </a:lnTo>
                <a:lnTo>
                  <a:pt x="1175" y="1516"/>
                </a:lnTo>
                <a:lnTo>
                  <a:pt x="1173" y="1518"/>
                </a:lnTo>
                <a:lnTo>
                  <a:pt x="1166" y="1518"/>
                </a:lnTo>
                <a:lnTo>
                  <a:pt x="1161" y="1518"/>
                </a:lnTo>
                <a:lnTo>
                  <a:pt x="1154" y="1520"/>
                </a:lnTo>
                <a:lnTo>
                  <a:pt x="1148" y="1521"/>
                </a:lnTo>
                <a:lnTo>
                  <a:pt x="1143" y="1523"/>
                </a:lnTo>
                <a:lnTo>
                  <a:pt x="1138" y="1525"/>
                </a:lnTo>
                <a:lnTo>
                  <a:pt x="1133" y="1525"/>
                </a:lnTo>
                <a:lnTo>
                  <a:pt x="1129" y="1527"/>
                </a:lnTo>
                <a:lnTo>
                  <a:pt x="1129" y="1530"/>
                </a:lnTo>
                <a:lnTo>
                  <a:pt x="1131" y="1534"/>
                </a:lnTo>
                <a:lnTo>
                  <a:pt x="1133" y="1537"/>
                </a:lnTo>
                <a:lnTo>
                  <a:pt x="1134" y="1541"/>
                </a:lnTo>
                <a:lnTo>
                  <a:pt x="1136" y="1544"/>
                </a:lnTo>
                <a:lnTo>
                  <a:pt x="1136" y="1548"/>
                </a:lnTo>
                <a:lnTo>
                  <a:pt x="1138" y="1551"/>
                </a:lnTo>
                <a:lnTo>
                  <a:pt x="1138" y="1555"/>
                </a:lnTo>
                <a:lnTo>
                  <a:pt x="1131" y="1555"/>
                </a:lnTo>
                <a:lnTo>
                  <a:pt x="1124" y="1557"/>
                </a:lnTo>
                <a:lnTo>
                  <a:pt x="1117" y="1558"/>
                </a:lnTo>
                <a:lnTo>
                  <a:pt x="1108" y="1560"/>
                </a:lnTo>
                <a:lnTo>
                  <a:pt x="1099" y="1562"/>
                </a:lnTo>
                <a:lnTo>
                  <a:pt x="1092" y="1566"/>
                </a:lnTo>
                <a:lnTo>
                  <a:pt x="1085" y="1569"/>
                </a:lnTo>
                <a:lnTo>
                  <a:pt x="1078" y="1573"/>
                </a:lnTo>
                <a:lnTo>
                  <a:pt x="1081" y="1573"/>
                </a:lnTo>
                <a:lnTo>
                  <a:pt x="1085" y="1574"/>
                </a:lnTo>
                <a:lnTo>
                  <a:pt x="1087" y="1574"/>
                </a:lnTo>
                <a:lnTo>
                  <a:pt x="1090" y="1576"/>
                </a:lnTo>
                <a:lnTo>
                  <a:pt x="1094" y="1578"/>
                </a:lnTo>
                <a:lnTo>
                  <a:pt x="1097" y="1580"/>
                </a:lnTo>
                <a:lnTo>
                  <a:pt x="1101" y="1581"/>
                </a:lnTo>
                <a:lnTo>
                  <a:pt x="1104" y="1581"/>
                </a:lnTo>
                <a:lnTo>
                  <a:pt x="1087" y="1601"/>
                </a:lnTo>
                <a:lnTo>
                  <a:pt x="1088" y="1608"/>
                </a:lnTo>
                <a:lnTo>
                  <a:pt x="1090" y="1615"/>
                </a:lnTo>
                <a:lnTo>
                  <a:pt x="1090" y="1622"/>
                </a:lnTo>
                <a:lnTo>
                  <a:pt x="1088" y="1629"/>
                </a:lnTo>
                <a:lnTo>
                  <a:pt x="1088" y="1638"/>
                </a:lnTo>
                <a:lnTo>
                  <a:pt x="1087" y="1647"/>
                </a:lnTo>
                <a:lnTo>
                  <a:pt x="1087" y="1656"/>
                </a:lnTo>
                <a:lnTo>
                  <a:pt x="1087" y="1666"/>
                </a:lnTo>
                <a:lnTo>
                  <a:pt x="1104" y="1684"/>
                </a:lnTo>
                <a:lnTo>
                  <a:pt x="1104" y="1703"/>
                </a:lnTo>
                <a:lnTo>
                  <a:pt x="1087" y="1721"/>
                </a:lnTo>
                <a:lnTo>
                  <a:pt x="1087" y="1728"/>
                </a:lnTo>
                <a:lnTo>
                  <a:pt x="1087" y="1732"/>
                </a:lnTo>
                <a:lnTo>
                  <a:pt x="1088" y="1735"/>
                </a:lnTo>
                <a:lnTo>
                  <a:pt x="1088" y="1737"/>
                </a:lnTo>
                <a:lnTo>
                  <a:pt x="1088" y="1739"/>
                </a:lnTo>
                <a:lnTo>
                  <a:pt x="1087" y="1739"/>
                </a:lnTo>
                <a:lnTo>
                  <a:pt x="1083" y="1741"/>
                </a:lnTo>
                <a:lnTo>
                  <a:pt x="1078" y="1741"/>
                </a:lnTo>
                <a:close/>
                <a:moveTo>
                  <a:pt x="783" y="922"/>
                </a:moveTo>
                <a:lnTo>
                  <a:pt x="756" y="951"/>
                </a:lnTo>
                <a:lnTo>
                  <a:pt x="748" y="942"/>
                </a:lnTo>
                <a:lnTo>
                  <a:pt x="737" y="933"/>
                </a:lnTo>
                <a:lnTo>
                  <a:pt x="726" y="926"/>
                </a:lnTo>
                <a:lnTo>
                  <a:pt x="714" y="919"/>
                </a:lnTo>
                <a:lnTo>
                  <a:pt x="687" y="905"/>
                </a:lnTo>
                <a:lnTo>
                  <a:pt x="659" y="892"/>
                </a:lnTo>
                <a:lnTo>
                  <a:pt x="631" y="880"/>
                </a:lnTo>
                <a:lnTo>
                  <a:pt x="603" y="868"/>
                </a:lnTo>
                <a:lnTo>
                  <a:pt x="578" y="857"/>
                </a:lnTo>
                <a:lnTo>
                  <a:pt x="557" y="846"/>
                </a:lnTo>
                <a:lnTo>
                  <a:pt x="550" y="850"/>
                </a:lnTo>
                <a:lnTo>
                  <a:pt x="541" y="852"/>
                </a:lnTo>
                <a:lnTo>
                  <a:pt x="534" y="853"/>
                </a:lnTo>
                <a:lnTo>
                  <a:pt x="525" y="855"/>
                </a:lnTo>
                <a:lnTo>
                  <a:pt x="518" y="855"/>
                </a:lnTo>
                <a:lnTo>
                  <a:pt x="509" y="857"/>
                </a:lnTo>
                <a:lnTo>
                  <a:pt x="502" y="857"/>
                </a:lnTo>
                <a:lnTo>
                  <a:pt x="495" y="857"/>
                </a:lnTo>
                <a:lnTo>
                  <a:pt x="442" y="800"/>
                </a:lnTo>
                <a:lnTo>
                  <a:pt x="442" y="744"/>
                </a:lnTo>
                <a:lnTo>
                  <a:pt x="435" y="733"/>
                </a:lnTo>
                <a:lnTo>
                  <a:pt x="428" y="723"/>
                </a:lnTo>
                <a:lnTo>
                  <a:pt x="423" y="710"/>
                </a:lnTo>
                <a:lnTo>
                  <a:pt x="417" y="698"/>
                </a:lnTo>
                <a:lnTo>
                  <a:pt x="414" y="684"/>
                </a:lnTo>
                <a:lnTo>
                  <a:pt x="410" y="670"/>
                </a:lnTo>
                <a:lnTo>
                  <a:pt x="405" y="657"/>
                </a:lnTo>
                <a:lnTo>
                  <a:pt x="400" y="643"/>
                </a:lnTo>
                <a:lnTo>
                  <a:pt x="396" y="648"/>
                </a:lnTo>
                <a:lnTo>
                  <a:pt x="394" y="654"/>
                </a:lnTo>
                <a:lnTo>
                  <a:pt x="393" y="657"/>
                </a:lnTo>
                <a:lnTo>
                  <a:pt x="393" y="661"/>
                </a:lnTo>
                <a:lnTo>
                  <a:pt x="393" y="664"/>
                </a:lnTo>
                <a:lnTo>
                  <a:pt x="394" y="668"/>
                </a:lnTo>
                <a:lnTo>
                  <a:pt x="396" y="673"/>
                </a:lnTo>
                <a:lnTo>
                  <a:pt x="400" y="680"/>
                </a:lnTo>
                <a:lnTo>
                  <a:pt x="382" y="698"/>
                </a:lnTo>
                <a:lnTo>
                  <a:pt x="382" y="707"/>
                </a:lnTo>
                <a:lnTo>
                  <a:pt x="382" y="716"/>
                </a:lnTo>
                <a:lnTo>
                  <a:pt x="382" y="726"/>
                </a:lnTo>
                <a:lnTo>
                  <a:pt x="384" y="737"/>
                </a:lnTo>
                <a:lnTo>
                  <a:pt x="385" y="746"/>
                </a:lnTo>
                <a:lnTo>
                  <a:pt x="389" y="753"/>
                </a:lnTo>
                <a:lnTo>
                  <a:pt x="391" y="754"/>
                </a:lnTo>
                <a:lnTo>
                  <a:pt x="394" y="754"/>
                </a:lnTo>
                <a:lnTo>
                  <a:pt x="396" y="754"/>
                </a:lnTo>
                <a:lnTo>
                  <a:pt x="400" y="754"/>
                </a:lnTo>
                <a:lnTo>
                  <a:pt x="396" y="754"/>
                </a:lnTo>
                <a:lnTo>
                  <a:pt x="393" y="756"/>
                </a:lnTo>
                <a:lnTo>
                  <a:pt x="389" y="758"/>
                </a:lnTo>
                <a:lnTo>
                  <a:pt x="385" y="758"/>
                </a:lnTo>
                <a:lnTo>
                  <a:pt x="384" y="760"/>
                </a:lnTo>
                <a:lnTo>
                  <a:pt x="380" y="761"/>
                </a:lnTo>
                <a:lnTo>
                  <a:pt x="377" y="763"/>
                </a:lnTo>
                <a:lnTo>
                  <a:pt x="373" y="763"/>
                </a:lnTo>
                <a:lnTo>
                  <a:pt x="375" y="758"/>
                </a:lnTo>
                <a:lnTo>
                  <a:pt x="373" y="753"/>
                </a:lnTo>
                <a:lnTo>
                  <a:pt x="371" y="749"/>
                </a:lnTo>
                <a:lnTo>
                  <a:pt x="368" y="744"/>
                </a:lnTo>
                <a:lnTo>
                  <a:pt x="363" y="740"/>
                </a:lnTo>
                <a:lnTo>
                  <a:pt x="359" y="737"/>
                </a:lnTo>
                <a:lnTo>
                  <a:pt x="357" y="731"/>
                </a:lnTo>
                <a:lnTo>
                  <a:pt x="355" y="726"/>
                </a:lnTo>
                <a:lnTo>
                  <a:pt x="355" y="707"/>
                </a:lnTo>
                <a:lnTo>
                  <a:pt x="373" y="689"/>
                </a:lnTo>
                <a:lnTo>
                  <a:pt x="355" y="671"/>
                </a:lnTo>
                <a:lnTo>
                  <a:pt x="355" y="668"/>
                </a:lnTo>
                <a:lnTo>
                  <a:pt x="357" y="663"/>
                </a:lnTo>
                <a:lnTo>
                  <a:pt x="357" y="659"/>
                </a:lnTo>
                <a:lnTo>
                  <a:pt x="359" y="657"/>
                </a:lnTo>
                <a:lnTo>
                  <a:pt x="361" y="654"/>
                </a:lnTo>
                <a:lnTo>
                  <a:pt x="363" y="650"/>
                </a:lnTo>
                <a:lnTo>
                  <a:pt x="364" y="647"/>
                </a:lnTo>
                <a:lnTo>
                  <a:pt x="364" y="643"/>
                </a:lnTo>
                <a:lnTo>
                  <a:pt x="361" y="638"/>
                </a:lnTo>
                <a:lnTo>
                  <a:pt x="355" y="634"/>
                </a:lnTo>
                <a:lnTo>
                  <a:pt x="348" y="629"/>
                </a:lnTo>
                <a:lnTo>
                  <a:pt x="343" y="625"/>
                </a:lnTo>
                <a:lnTo>
                  <a:pt x="336" y="620"/>
                </a:lnTo>
                <a:lnTo>
                  <a:pt x="331" y="617"/>
                </a:lnTo>
                <a:lnTo>
                  <a:pt x="325" y="615"/>
                </a:lnTo>
                <a:lnTo>
                  <a:pt x="320" y="615"/>
                </a:lnTo>
                <a:lnTo>
                  <a:pt x="338" y="578"/>
                </a:lnTo>
                <a:lnTo>
                  <a:pt x="338" y="574"/>
                </a:lnTo>
                <a:lnTo>
                  <a:pt x="338" y="571"/>
                </a:lnTo>
                <a:lnTo>
                  <a:pt x="336" y="567"/>
                </a:lnTo>
                <a:lnTo>
                  <a:pt x="334" y="564"/>
                </a:lnTo>
                <a:lnTo>
                  <a:pt x="332" y="560"/>
                </a:lnTo>
                <a:lnTo>
                  <a:pt x="331" y="556"/>
                </a:lnTo>
                <a:lnTo>
                  <a:pt x="331" y="553"/>
                </a:lnTo>
                <a:lnTo>
                  <a:pt x="329" y="549"/>
                </a:lnTo>
                <a:lnTo>
                  <a:pt x="341" y="542"/>
                </a:lnTo>
                <a:lnTo>
                  <a:pt x="354" y="534"/>
                </a:lnTo>
                <a:lnTo>
                  <a:pt x="363" y="523"/>
                </a:lnTo>
                <a:lnTo>
                  <a:pt x="371" y="514"/>
                </a:lnTo>
                <a:lnTo>
                  <a:pt x="387" y="491"/>
                </a:lnTo>
                <a:lnTo>
                  <a:pt x="401" y="468"/>
                </a:lnTo>
                <a:lnTo>
                  <a:pt x="414" y="443"/>
                </a:lnTo>
                <a:lnTo>
                  <a:pt x="428" y="419"/>
                </a:lnTo>
                <a:lnTo>
                  <a:pt x="442" y="396"/>
                </a:lnTo>
                <a:lnTo>
                  <a:pt x="460" y="373"/>
                </a:lnTo>
                <a:lnTo>
                  <a:pt x="461" y="366"/>
                </a:lnTo>
                <a:lnTo>
                  <a:pt x="461" y="357"/>
                </a:lnTo>
                <a:lnTo>
                  <a:pt x="463" y="350"/>
                </a:lnTo>
                <a:lnTo>
                  <a:pt x="465" y="341"/>
                </a:lnTo>
                <a:lnTo>
                  <a:pt x="467" y="332"/>
                </a:lnTo>
                <a:lnTo>
                  <a:pt x="467" y="323"/>
                </a:lnTo>
                <a:lnTo>
                  <a:pt x="468" y="314"/>
                </a:lnTo>
                <a:lnTo>
                  <a:pt x="468" y="307"/>
                </a:lnTo>
                <a:lnTo>
                  <a:pt x="461" y="307"/>
                </a:lnTo>
                <a:lnTo>
                  <a:pt x="454" y="309"/>
                </a:lnTo>
                <a:lnTo>
                  <a:pt x="447" y="311"/>
                </a:lnTo>
                <a:lnTo>
                  <a:pt x="438" y="313"/>
                </a:lnTo>
                <a:lnTo>
                  <a:pt x="430" y="314"/>
                </a:lnTo>
                <a:lnTo>
                  <a:pt x="423" y="316"/>
                </a:lnTo>
                <a:lnTo>
                  <a:pt x="415" y="316"/>
                </a:lnTo>
                <a:lnTo>
                  <a:pt x="408" y="318"/>
                </a:lnTo>
                <a:lnTo>
                  <a:pt x="408" y="314"/>
                </a:lnTo>
                <a:lnTo>
                  <a:pt x="407" y="311"/>
                </a:lnTo>
                <a:lnTo>
                  <a:pt x="405" y="307"/>
                </a:lnTo>
                <a:lnTo>
                  <a:pt x="403" y="304"/>
                </a:lnTo>
                <a:lnTo>
                  <a:pt x="401" y="300"/>
                </a:lnTo>
                <a:lnTo>
                  <a:pt x="401" y="297"/>
                </a:lnTo>
                <a:lnTo>
                  <a:pt x="400" y="293"/>
                </a:lnTo>
                <a:lnTo>
                  <a:pt x="400" y="290"/>
                </a:lnTo>
                <a:lnTo>
                  <a:pt x="396" y="288"/>
                </a:lnTo>
                <a:lnTo>
                  <a:pt x="393" y="288"/>
                </a:lnTo>
                <a:lnTo>
                  <a:pt x="389" y="286"/>
                </a:lnTo>
                <a:lnTo>
                  <a:pt x="385" y="284"/>
                </a:lnTo>
                <a:lnTo>
                  <a:pt x="384" y="283"/>
                </a:lnTo>
                <a:lnTo>
                  <a:pt x="380" y="281"/>
                </a:lnTo>
                <a:lnTo>
                  <a:pt x="377" y="281"/>
                </a:lnTo>
                <a:lnTo>
                  <a:pt x="373" y="281"/>
                </a:lnTo>
                <a:lnTo>
                  <a:pt x="355" y="281"/>
                </a:lnTo>
                <a:lnTo>
                  <a:pt x="348" y="283"/>
                </a:lnTo>
                <a:lnTo>
                  <a:pt x="343" y="286"/>
                </a:lnTo>
                <a:lnTo>
                  <a:pt x="338" y="290"/>
                </a:lnTo>
                <a:lnTo>
                  <a:pt x="332" y="293"/>
                </a:lnTo>
                <a:lnTo>
                  <a:pt x="329" y="297"/>
                </a:lnTo>
                <a:lnTo>
                  <a:pt x="327" y="300"/>
                </a:lnTo>
                <a:lnTo>
                  <a:pt x="327" y="304"/>
                </a:lnTo>
                <a:lnTo>
                  <a:pt x="329" y="307"/>
                </a:lnTo>
                <a:lnTo>
                  <a:pt x="311" y="290"/>
                </a:lnTo>
                <a:lnTo>
                  <a:pt x="304" y="295"/>
                </a:lnTo>
                <a:lnTo>
                  <a:pt x="295" y="302"/>
                </a:lnTo>
                <a:lnTo>
                  <a:pt x="287" y="306"/>
                </a:lnTo>
                <a:lnTo>
                  <a:pt x="276" y="311"/>
                </a:lnTo>
                <a:lnTo>
                  <a:pt x="265" y="313"/>
                </a:lnTo>
                <a:lnTo>
                  <a:pt x="255" y="316"/>
                </a:lnTo>
                <a:lnTo>
                  <a:pt x="244" y="316"/>
                </a:lnTo>
                <a:lnTo>
                  <a:pt x="234" y="318"/>
                </a:lnTo>
                <a:lnTo>
                  <a:pt x="232" y="323"/>
                </a:lnTo>
                <a:lnTo>
                  <a:pt x="228" y="329"/>
                </a:lnTo>
                <a:lnTo>
                  <a:pt x="221" y="334"/>
                </a:lnTo>
                <a:lnTo>
                  <a:pt x="212" y="337"/>
                </a:lnTo>
                <a:lnTo>
                  <a:pt x="204" y="341"/>
                </a:lnTo>
                <a:lnTo>
                  <a:pt x="193" y="343"/>
                </a:lnTo>
                <a:lnTo>
                  <a:pt x="182" y="344"/>
                </a:lnTo>
                <a:lnTo>
                  <a:pt x="174" y="344"/>
                </a:lnTo>
                <a:lnTo>
                  <a:pt x="156" y="364"/>
                </a:lnTo>
                <a:lnTo>
                  <a:pt x="154" y="360"/>
                </a:lnTo>
                <a:lnTo>
                  <a:pt x="154" y="357"/>
                </a:lnTo>
                <a:lnTo>
                  <a:pt x="152" y="353"/>
                </a:lnTo>
                <a:lnTo>
                  <a:pt x="151" y="350"/>
                </a:lnTo>
                <a:lnTo>
                  <a:pt x="149" y="346"/>
                </a:lnTo>
                <a:lnTo>
                  <a:pt x="147" y="343"/>
                </a:lnTo>
                <a:lnTo>
                  <a:pt x="147" y="339"/>
                </a:lnTo>
                <a:lnTo>
                  <a:pt x="147" y="336"/>
                </a:lnTo>
                <a:lnTo>
                  <a:pt x="182" y="336"/>
                </a:lnTo>
                <a:lnTo>
                  <a:pt x="216" y="298"/>
                </a:lnTo>
                <a:lnTo>
                  <a:pt x="212" y="298"/>
                </a:lnTo>
                <a:lnTo>
                  <a:pt x="211" y="300"/>
                </a:lnTo>
                <a:lnTo>
                  <a:pt x="207" y="302"/>
                </a:lnTo>
                <a:lnTo>
                  <a:pt x="204" y="304"/>
                </a:lnTo>
                <a:lnTo>
                  <a:pt x="200" y="306"/>
                </a:lnTo>
                <a:lnTo>
                  <a:pt x="196" y="306"/>
                </a:lnTo>
                <a:lnTo>
                  <a:pt x="193" y="307"/>
                </a:lnTo>
                <a:lnTo>
                  <a:pt x="191" y="307"/>
                </a:lnTo>
                <a:lnTo>
                  <a:pt x="188" y="307"/>
                </a:lnTo>
                <a:lnTo>
                  <a:pt x="184" y="306"/>
                </a:lnTo>
                <a:lnTo>
                  <a:pt x="181" y="306"/>
                </a:lnTo>
                <a:lnTo>
                  <a:pt x="177" y="304"/>
                </a:lnTo>
                <a:lnTo>
                  <a:pt x="174" y="302"/>
                </a:lnTo>
                <a:lnTo>
                  <a:pt x="170" y="300"/>
                </a:lnTo>
                <a:lnTo>
                  <a:pt x="168" y="298"/>
                </a:lnTo>
                <a:lnTo>
                  <a:pt x="165" y="298"/>
                </a:lnTo>
                <a:lnTo>
                  <a:pt x="174" y="288"/>
                </a:lnTo>
                <a:lnTo>
                  <a:pt x="184" y="281"/>
                </a:lnTo>
                <a:lnTo>
                  <a:pt x="195" y="274"/>
                </a:lnTo>
                <a:lnTo>
                  <a:pt x="205" y="268"/>
                </a:lnTo>
                <a:lnTo>
                  <a:pt x="216" y="265"/>
                </a:lnTo>
                <a:lnTo>
                  <a:pt x="227" y="263"/>
                </a:lnTo>
                <a:lnTo>
                  <a:pt x="239" y="261"/>
                </a:lnTo>
                <a:lnTo>
                  <a:pt x="251" y="261"/>
                </a:lnTo>
                <a:lnTo>
                  <a:pt x="253" y="258"/>
                </a:lnTo>
                <a:lnTo>
                  <a:pt x="257" y="254"/>
                </a:lnTo>
                <a:lnTo>
                  <a:pt x="258" y="251"/>
                </a:lnTo>
                <a:lnTo>
                  <a:pt x="258" y="247"/>
                </a:lnTo>
                <a:lnTo>
                  <a:pt x="260" y="244"/>
                </a:lnTo>
                <a:lnTo>
                  <a:pt x="260" y="240"/>
                </a:lnTo>
                <a:lnTo>
                  <a:pt x="260" y="237"/>
                </a:lnTo>
                <a:lnTo>
                  <a:pt x="260" y="233"/>
                </a:lnTo>
                <a:lnTo>
                  <a:pt x="264" y="231"/>
                </a:lnTo>
                <a:lnTo>
                  <a:pt x="267" y="230"/>
                </a:lnTo>
                <a:lnTo>
                  <a:pt x="272" y="228"/>
                </a:lnTo>
                <a:lnTo>
                  <a:pt x="278" y="224"/>
                </a:lnTo>
                <a:lnTo>
                  <a:pt x="283" y="221"/>
                </a:lnTo>
                <a:lnTo>
                  <a:pt x="287" y="217"/>
                </a:lnTo>
                <a:lnTo>
                  <a:pt x="292" y="215"/>
                </a:lnTo>
                <a:lnTo>
                  <a:pt x="295" y="215"/>
                </a:lnTo>
                <a:lnTo>
                  <a:pt x="299" y="215"/>
                </a:lnTo>
                <a:lnTo>
                  <a:pt x="301" y="215"/>
                </a:lnTo>
                <a:lnTo>
                  <a:pt x="304" y="217"/>
                </a:lnTo>
                <a:lnTo>
                  <a:pt x="308" y="219"/>
                </a:lnTo>
                <a:lnTo>
                  <a:pt x="311" y="221"/>
                </a:lnTo>
                <a:lnTo>
                  <a:pt x="315" y="222"/>
                </a:lnTo>
                <a:lnTo>
                  <a:pt x="317" y="222"/>
                </a:lnTo>
                <a:lnTo>
                  <a:pt x="320" y="224"/>
                </a:lnTo>
                <a:lnTo>
                  <a:pt x="324" y="221"/>
                </a:lnTo>
                <a:lnTo>
                  <a:pt x="329" y="215"/>
                </a:lnTo>
                <a:lnTo>
                  <a:pt x="332" y="210"/>
                </a:lnTo>
                <a:lnTo>
                  <a:pt x="338" y="205"/>
                </a:lnTo>
                <a:lnTo>
                  <a:pt x="341" y="198"/>
                </a:lnTo>
                <a:lnTo>
                  <a:pt x="345" y="191"/>
                </a:lnTo>
                <a:lnTo>
                  <a:pt x="347" y="184"/>
                </a:lnTo>
                <a:lnTo>
                  <a:pt x="347" y="177"/>
                </a:lnTo>
                <a:lnTo>
                  <a:pt x="364" y="196"/>
                </a:lnTo>
                <a:lnTo>
                  <a:pt x="368" y="196"/>
                </a:lnTo>
                <a:lnTo>
                  <a:pt x="373" y="192"/>
                </a:lnTo>
                <a:lnTo>
                  <a:pt x="380" y="191"/>
                </a:lnTo>
                <a:lnTo>
                  <a:pt x="385" y="187"/>
                </a:lnTo>
                <a:lnTo>
                  <a:pt x="393" y="184"/>
                </a:lnTo>
                <a:lnTo>
                  <a:pt x="400" y="180"/>
                </a:lnTo>
                <a:lnTo>
                  <a:pt x="405" y="178"/>
                </a:lnTo>
                <a:lnTo>
                  <a:pt x="408" y="177"/>
                </a:lnTo>
                <a:lnTo>
                  <a:pt x="424" y="196"/>
                </a:lnTo>
                <a:lnTo>
                  <a:pt x="431" y="194"/>
                </a:lnTo>
                <a:lnTo>
                  <a:pt x="435" y="192"/>
                </a:lnTo>
                <a:lnTo>
                  <a:pt x="437" y="191"/>
                </a:lnTo>
                <a:lnTo>
                  <a:pt x="438" y="191"/>
                </a:lnTo>
                <a:lnTo>
                  <a:pt x="440" y="191"/>
                </a:lnTo>
                <a:lnTo>
                  <a:pt x="442" y="191"/>
                </a:lnTo>
                <a:lnTo>
                  <a:pt x="446" y="189"/>
                </a:lnTo>
                <a:lnTo>
                  <a:pt x="451" y="187"/>
                </a:lnTo>
                <a:lnTo>
                  <a:pt x="456" y="187"/>
                </a:lnTo>
                <a:lnTo>
                  <a:pt x="460" y="189"/>
                </a:lnTo>
                <a:lnTo>
                  <a:pt x="463" y="192"/>
                </a:lnTo>
                <a:lnTo>
                  <a:pt x="468" y="196"/>
                </a:lnTo>
                <a:lnTo>
                  <a:pt x="472" y="200"/>
                </a:lnTo>
                <a:lnTo>
                  <a:pt x="476" y="203"/>
                </a:lnTo>
                <a:lnTo>
                  <a:pt x="477" y="205"/>
                </a:lnTo>
                <a:lnTo>
                  <a:pt x="486" y="201"/>
                </a:lnTo>
                <a:lnTo>
                  <a:pt x="495" y="198"/>
                </a:lnTo>
                <a:lnTo>
                  <a:pt x="506" y="192"/>
                </a:lnTo>
                <a:lnTo>
                  <a:pt x="518" y="187"/>
                </a:lnTo>
                <a:lnTo>
                  <a:pt x="530" y="184"/>
                </a:lnTo>
                <a:lnTo>
                  <a:pt x="543" y="180"/>
                </a:lnTo>
                <a:lnTo>
                  <a:pt x="555" y="178"/>
                </a:lnTo>
                <a:lnTo>
                  <a:pt x="566" y="177"/>
                </a:lnTo>
                <a:lnTo>
                  <a:pt x="592" y="205"/>
                </a:lnTo>
                <a:lnTo>
                  <a:pt x="596" y="207"/>
                </a:lnTo>
                <a:lnTo>
                  <a:pt x="604" y="207"/>
                </a:lnTo>
                <a:lnTo>
                  <a:pt x="613" y="208"/>
                </a:lnTo>
                <a:lnTo>
                  <a:pt x="622" y="208"/>
                </a:lnTo>
                <a:lnTo>
                  <a:pt x="631" y="207"/>
                </a:lnTo>
                <a:lnTo>
                  <a:pt x="636" y="205"/>
                </a:lnTo>
                <a:lnTo>
                  <a:pt x="638" y="205"/>
                </a:lnTo>
                <a:lnTo>
                  <a:pt x="638" y="201"/>
                </a:lnTo>
                <a:lnTo>
                  <a:pt x="636" y="200"/>
                </a:lnTo>
                <a:lnTo>
                  <a:pt x="634" y="196"/>
                </a:lnTo>
                <a:lnTo>
                  <a:pt x="638" y="196"/>
                </a:lnTo>
                <a:lnTo>
                  <a:pt x="642" y="196"/>
                </a:lnTo>
                <a:lnTo>
                  <a:pt x="645" y="196"/>
                </a:lnTo>
                <a:lnTo>
                  <a:pt x="647" y="194"/>
                </a:lnTo>
                <a:lnTo>
                  <a:pt x="650" y="194"/>
                </a:lnTo>
                <a:lnTo>
                  <a:pt x="654" y="192"/>
                </a:lnTo>
                <a:lnTo>
                  <a:pt x="657" y="189"/>
                </a:lnTo>
                <a:lnTo>
                  <a:pt x="661" y="187"/>
                </a:lnTo>
                <a:lnTo>
                  <a:pt x="712" y="187"/>
                </a:lnTo>
                <a:lnTo>
                  <a:pt x="730" y="205"/>
                </a:lnTo>
                <a:lnTo>
                  <a:pt x="765" y="205"/>
                </a:lnTo>
                <a:lnTo>
                  <a:pt x="756" y="212"/>
                </a:lnTo>
                <a:lnTo>
                  <a:pt x="748" y="221"/>
                </a:lnTo>
                <a:lnTo>
                  <a:pt x="737" y="228"/>
                </a:lnTo>
                <a:lnTo>
                  <a:pt x="725" y="235"/>
                </a:lnTo>
                <a:lnTo>
                  <a:pt x="710" y="242"/>
                </a:lnTo>
                <a:lnTo>
                  <a:pt x="696" y="247"/>
                </a:lnTo>
                <a:lnTo>
                  <a:pt x="682" y="251"/>
                </a:lnTo>
                <a:lnTo>
                  <a:pt x="670" y="253"/>
                </a:lnTo>
                <a:lnTo>
                  <a:pt x="673" y="253"/>
                </a:lnTo>
                <a:lnTo>
                  <a:pt x="677" y="253"/>
                </a:lnTo>
                <a:lnTo>
                  <a:pt x="682" y="254"/>
                </a:lnTo>
                <a:lnTo>
                  <a:pt x="687" y="256"/>
                </a:lnTo>
                <a:lnTo>
                  <a:pt x="693" y="258"/>
                </a:lnTo>
                <a:lnTo>
                  <a:pt x="700" y="260"/>
                </a:lnTo>
                <a:lnTo>
                  <a:pt x="705" y="261"/>
                </a:lnTo>
                <a:lnTo>
                  <a:pt x="712" y="261"/>
                </a:lnTo>
                <a:lnTo>
                  <a:pt x="719" y="254"/>
                </a:lnTo>
                <a:lnTo>
                  <a:pt x="728" y="247"/>
                </a:lnTo>
                <a:lnTo>
                  <a:pt x="737" y="240"/>
                </a:lnTo>
                <a:lnTo>
                  <a:pt x="748" y="233"/>
                </a:lnTo>
                <a:lnTo>
                  <a:pt x="756" y="226"/>
                </a:lnTo>
                <a:lnTo>
                  <a:pt x="767" y="219"/>
                </a:lnTo>
                <a:lnTo>
                  <a:pt x="776" y="212"/>
                </a:lnTo>
                <a:lnTo>
                  <a:pt x="783" y="205"/>
                </a:lnTo>
                <a:lnTo>
                  <a:pt x="800" y="224"/>
                </a:lnTo>
                <a:lnTo>
                  <a:pt x="806" y="222"/>
                </a:lnTo>
                <a:lnTo>
                  <a:pt x="813" y="222"/>
                </a:lnTo>
                <a:lnTo>
                  <a:pt x="822" y="222"/>
                </a:lnTo>
                <a:lnTo>
                  <a:pt x="831" y="221"/>
                </a:lnTo>
                <a:lnTo>
                  <a:pt x="839" y="222"/>
                </a:lnTo>
                <a:lnTo>
                  <a:pt x="845" y="224"/>
                </a:lnTo>
                <a:lnTo>
                  <a:pt x="846" y="226"/>
                </a:lnTo>
                <a:lnTo>
                  <a:pt x="846" y="228"/>
                </a:lnTo>
                <a:lnTo>
                  <a:pt x="846" y="230"/>
                </a:lnTo>
                <a:lnTo>
                  <a:pt x="843" y="233"/>
                </a:lnTo>
                <a:lnTo>
                  <a:pt x="861" y="215"/>
                </a:lnTo>
                <a:lnTo>
                  <a:pt x="871" y="215"/>
                </a:lnTo>
                <a:lnTo>
                  <a:pt x="880" y="215"/>
                </a:lnTo>
                <a:lnTo>
                  <a:pt x="891" y="217"/>
                </a:lnTo>
                <a:lnTo>
                  <a:pt x="899" y="219"/>
                </a:lnTo>
                <a:lnTo>
                  <a:pt x="908" y="219"/>
                </a:lnTo>
                <a:lnTo>
                  <a:pt x="915" y="219"/>
                </a:lnTo>
                <a:lnTo>
                  <a:pt x="924" y="217"/>
                </a:lnTo>
                <a:lnTo>
                  <a:pt x="931" y="215"/>
                </a:lnTo>
                <a:lnTo>
                  <a:pt x="926" y="221"/>
                </a:lnTo>
                <a:lnTo>
                  <a:pt x="926" y="224"/>
                </a:lnTo>
                <a:lnTo>
                  <a:pt x="929" y="226"/>
                </a:lnTo>
                <a:lnTo>
                  <a:pt x="933" y="226"/>
                </a:lnTo>
                <a:lnTo>
                  <a:pt x="940" y="226"/>
                </a:lnTo>
                <a:lnTo>
                  <a:pt x="947" y="224"/>
                </a:lnTo>
                <a:lnTo>
                  <a:pt x="952" y="224"/>
                </a:lnTo>
                <a:lnTo>
                  <a:pt x="956" y="224"/>
                </a:lnTo>
                <a:lnTo>
                  <a:pt x="974" y="242"/>
                </a:lnTo>
                <a:lnTo>
                  <a:pt x="977" y="242"/>
                </a:lnTo>
                <a:lnTo>
                  <a:pt x="981" y="240"/>
                </a:lnTo>
                <a:lnTo>
                  <a:pt x="984" y="240"/>
                </a:lnTo>
                <a:lnTo>
                  <a:pt x="986" y="238"/>
                </a:lnTo>
                <a:lnTo>
                  <a:pt x="989" y="237"/>
                </a:lnTo>
                <a:lnTo>
                  <a:pt x="993" y="235"/>
                </a:lnTo>
                <a:lnTo>
                  <a:pt x="997" y="233"/>
                </a:lnTo>
                <a:lnTo>
                  <a:pt x="1000" y="233"/>
                </a:lnTo>
                <a:lnTo>
                  <a:pt x="998" y="228"/>
                </a:lnTo>
                <a:lnTo>
                  <a:pt x="998" y="222"/>
                </a:lnTo>
                <a:lnTo>
                  <a:pt x="1000" y="219"/>
                </a:lnTo>
                <a:lnTo>
                  <a:pt x="1002" y="215"/>
                </a:lnTo>
                <a:lnTo>
                  <a:pt x="1005" y="214"/>
                </a:lnTo>
                <a:lnTo>
                  <a:pt x="1011" y="212"/>
                </a:lnTo>
                <a:lnTo>
                  <a:pt x="1014" y="208"/>
                </a:lnTo>
                <a:lnTo>
                  <a:pt x="1018" y="205"/>
                </a:lnTo>
                <a:lnTo>
                  <a:pt x="1016" y="196"/>
                </a:lnTo>
                <a:lnTo>
                  <a:pt x="1014" y="187"/>
                </a:lnTo>
                <a:lnTo>
                  <a:pt x="1009" y="180"/>
                </a:lnTo>
                <a:lnTo>
                  <a:pt x="1005" y="173"/>
                </a:lnTo>
                <a:lnTo>
                  <a:pt x="1002" y="166"/>
                </a:lnTo>
                <a:lnTo>
                  <a:pt x="998" y="159"/>
                </a:lnTo>
                <a:lnTo>
                  <a:pt x="998" y="150"/>
                </a:lnTo>
                <a:lnTo>
                  <a:pt x="1000" y="139"/>
                </a:lnTo>
                <a:lnTo>
                  <a:pt x="1007" y="148"/>
                </a:lnTo>
                <a:lnTo>
                  <a:pt x="1014" y="155"/>
                </a:lnTo>
                <a:lnTo>
                  <a:pt x="1021" y="164"/>
                </a:lnTo>
                <a:lnTo>
                  <a:pt x="1030" y="175"/>
                </a:lnTo>
                <a:lnTo>
                  <a:pt x="1037" y="184"/>
                </a:lnTo>
                <a:lnTo>
                  <a:pt x="1042" y="194"/>
                </a:lnTo>
                <a:lnTo>
                  <a:pt x="1048" y="205"/>
                </a:lnTo>
                <a:lnTo>
                  <a:pt x="1051" y="215"/>
                </a:lnTo>
                <a:lnTo>
                  <a:pt x="1058" y="214"/>
                </a:lnTo>
                <a:lnTo>
                  <a:pt x="1067" y="212"/>
                </a:lnTo>
                <a:lnTo>
                  <a:pt x="1074" y="208"/>
                </a:lnTo>
                <a:lnTo>
                  <a:pt x="1081" y="205"/>
                </a:lnTo>
                <a:lnTo>
                  <a:pt x="1088" y="201"/>
                </a:lnTo>
                <a:lnTo>
                  <a:pt x="1095" y="200"/>
                </a:lnTo>
                <a:lnTo>
                  <a:pt x="1101" y="198"/>
                </a:lnTo>
                <a:lnTo>
                  <a:pt x="1104" y="196"/>
                </a:lnTo>
                <a:lnTo>
                  <a:pt x="1122" y="215"/>
                </a:lnTo>
                <a:lnTo>
                  <a:pt x="1095" y="242"/>
                </a:lnTo>
                <a:lnTo>
                  <a:pt x="1087" y="240"/>
                </a:lnTo>
                <a:lnTo>
                  <a:pt x="1076" y="238"/>
                </a:lnTo>
                <a:lnTo>
                  <a:pt x="1067" y="238"/>
                </a:lnTo>
                <a:lnTo>
                  <a:pt x="1057" y="240"/>
                </a:lnTo>
                <a:lnTo>
                  <a:pt x="1048" y="242"/>
                </a:lnTo>
                <a:lnTo>
                  <a:pt x="1037" y="245"/>
                </a:lnTo>
                <a:lnTo>
                  <a:pt x="1028" y="249"/>
                </a:lnTo>
                <a:lnTo>
                  <a:pt x="1018" y="253"/>
                </a:lnTo>
                <a:lnTo>
                  <a:pt x="1012" y="249"/>
                </a:lnTo>
                <a:lnTo>
                  <a:pt x="1007" y="247"/>
                </a:lnTo>
                <a:lnTo>
                  <a:pt x="1004" y="245"/>
                </a:lnTo>
                <a:lnTo>
                  <a:pt x="1000" y="245"/>
                </a:lnTo>
                <a:lnTo>
                  <a:pt x="997" y="245"/>
                </a:lnTo>
                <a:lnTo>
                  <a:pt x="993" y="247"/>
                </a:lnTo>
                <a:lnTo>
                  <a:pt x="988" y="249"/>
                </a:lnTo>
                <a:lnTo>
                  <a:pt x="982" y="253"/>
                </a:lnTo>
                <a:lnTo>
                  <a:pt x="986" y="253"/>
                </a:lnTo>
                <a:lnTo>
                  <a:pt x="991" y="253"/>
                </a:lnTo>
                <a:lnTo>
                  <a:pt x="995" y="254"/>
                </a:lnTo>
                <a:lnTo>
                  <a:pt x="1002" y="256"/>
                </a:lnTo>
                <a:lnTo>
                  <a:pt x="1007" y="258"/>
                </a:lnTo>
                <a:lnTo>
                  <a:pt x="1014" y="260"/>
                </a:lnTo>
                <a:lnTo>
                  <a:pt x="1019" y="261"/>
                </a:lnTo>
                <a:lnTo>
                  <a:pt x="1027" y="261"/>
                </a:lnTo>
                <a:lnTo>
                  <a:pt x="1019" y="261"/>
                </a:lnTo>
                <a:lnTo>
                  <a:pt x="1012" y="263"/>
                </a:lnTo>
                <a:lnTo>
                  <a:pt x="1004" y="265"/>
                </a:lnTo>
                <a:lnTo>
                  <a:pt x="995" y="265"/>
                </a:lnTo>
                <a:lnTo>
                  <a:pt x="986" y="267"/>
                </a:lnTo>
                <a:lnTo>
                  <a:pt x="975" y="268"/>
                </a:lnTo>
                <a:lnTo>
                  <a:pt x="967" y="270"/>
                </a:lnTo>
                <a:lnTo>
                  <a:pt x="956" y="270"/>
                </a:lnTo>
                <a:lnTo>
                  <a:pt x="954" y="274"/>
                </a:lnTo>
                <a:lnTo>
                  <a:pt x="951" y="279"/>
                </a:lnTo>
                <a:lnTo>
                  <a:pt x="949" y="284"/>
                </a:lnTo>
                <a:lnTo>
                  <a:pt x="947" y="290"/>
                </a:lnTo>
                <a:lnTo>
                  <a:pt x="945" y="295"/>
                </a:lnTo>
                <a:lnTo>
                  <a:pt x="944" y="298"/>
                </a:lnTo>
                <a:lnTo>
                  <a:pt x="942" y="304"/>
                </a:lnTo>
                <a:lnTo>
                  <a:pt x="938" y="307"/>
                </a:lnTo>
                <a:lnTo>
                  <a:pt x="931" y="318"/>
                </a:lnTo>
                <a:lnTo>
                  <a:pt x="928" y="320"/>
                </a:lnTo>
                <a:lnTo>
                  <a:pt x="922" y="323"/>
                </a:lnTo>
                <a:lnTo>
                  <a:pt x="917" y="325"/>
                </a:lnTo>
                <a:lnTo>
                  <a:pt x="914" y="327"/>
                </a:lnTo>
                <a:lnTo>
                  <a:pt x="908" y="329"/>
                </a:lnTo>
                <a:lnTo>
                  <a:pt x="903" y="330"/>
                </a:lnTo>
                <a:lnTo>
                  <a:pt x="899" y="332"/>
                </a:lnTo>
                <a:lnTo>
                  <a:pt x="896" y="336"/>
                </a:lnTo>
                <a:lnTo>
                  <a:pt x="901" y="344"/>
                </a:lnTo>
                <a:lnTo>
                  <a:pt x="910" y="357"/>
                </a:lnTo>
                <a:lnTo>
                  <a:pt x="922" y="371"/>
                </a:lnTo>
                <a:lnTo>
                  <a:pt x="936" y="387"/>
                </a:lnTo>
                <a:lnTo>
                  <a:pt x="951" y="403"/>
                </a:lnTo>
                <a:lnTo>
                  <a:pt x="963" y="417"/>
                </a:lnTo>
                <a:lnTo>
                  <a:pt x="974" y="429"/>
                </a:lnTo>
                <a:lnTo>
                  <a:pt x="982" y="438"/>
                </a:lnTo>
                <a:lnTo>
                  <a:pt x="988" y="427"/>
                </a:lnTo>
                <a:lnTo>
                  <a:pt x="995" y="417"/>
                </a:lnTo>
                <a:lnTo>
                  <a:pt x="1005" y="405"/>
                </a:lnTo>
                <a:lnTo>
                  <a:pt x="1014" y="396"/>
                </a:lnTo>
                <a:lnTo>
                  <a:pt x="1023" y="387"/>
                </a:lnTo>
                <a:lnTo>
                  <a:pt x="1028" y="380"/>
                </a:lnTo>
                <a:lnTo>
                  <a:pt x="1030" y="376"/>
                </a:lnTo>
                <a:lnTo>
                  <a:pt x="1030" y="374"/>
                </a:lnTo>
                <a:lnTo>
                  <a:pt x="1028" y="373"/>
                </a:lnTo>
                <a:lnTo>
                  <a:pt x="1027" y="373"/>
                </a:lnTo>
                <a:lnTo>
                  <a:pt x="1030" y="373"/>
                </a:lnTo>
                <a:lnTo>
                  <a:pt x="1034" y="369"/>
                </a:lnTo>
                <a:lnTo>
                  <a:pt x="1039" y="367"/>
                </a:lnTo>
                <a:lnTo>
                  <a:pt x="1042" y="364"/>
                </a:lnTo>
                <a:lnTo>
                  <a:pt x="1046" y="360"/>
                </a:lnTo>
                <a:lnTo>
                  <a:pt x="1050" y="357"/>
                </a:lnTo>
                <a:lnTo>
                  <a:pt x="1051" y="355"/>
                </a:lnTo>
                <a:lnTo>
                  <a:pt x="1051" y="353"/>
                </a:lnTo>
                <a:lnTo>
                  <a:pt x="1053" y="348"/>
                </a:lnTo>
                <a:lnTo>
                  <a:pt x="1053" y="341"/>
                </a:lnTo>
                <a:lnTo>
                  <a:pt x="1055" y="337"/>
                </a:lnTo>
                <a:lnTo>
                  <a:pt x="1058" y="332"/>
                </a:lnTo>
                <a:lnTo>
                  <a:pt x="1060" y="329"/>
                </a:lnTo>
                <a:lnTo>
                  <a:pt x="1064" y="325"/>
                </a:lnTo>
                <a:lnTo>
                  <a:pt x="1067" y="321"/>
                </a:lnTo>
                <a:lnTo>
                  <a:pt x="1069" y="318"/>
                </a:lnTo>
                <a:lnTo>
                  <a:pt x="1104" y="318"/>
                </a:lnTo>
                <a:lnTo>
                  <a:pt x="1104" y="314"/>
                </a:lnTo>
                <a:lnTo>
                  <a:pt x="1102" y="311"/>
                </a:lnTo>
                <a:lnTo>
                  <a:pt x="1101" y="307"/>
                </a:lnTo>
                <a:lnTo>
                  <a:pt x="1101" y="304"/>
                </a:lnTo>
                <a:lnTo>
                  <a:pt x="1099" y="300"/>
                </a:lnTo>
                <a:lnTo>
                  <a:pt x="1097" y="297"/>
                </a:lnTo>
                <a:lnTo>
                  <a:pt x="1095" y="293"/>
                </a:lnTo>
                <a:lnTo>
                  <a:pt x="1095" y="290"/>
                </a:lnTo>
                <a:lnTo>
                  <a:pt x="1108" y="290"/>
                </a:lnTo>
                <a:lnTo>
                  <a:pt x="1118" y="293"/>
                </a:lnTo>
                <a:lnTo>
                  <a:pt x="1129" y="298"/>
                </a:lnTo>
                <a:lnTo>
                  <a:pt x="1136" y="306"/>
                </a:lnTo>
                <a:lnTo>
                  <a:pt x="1143" y="313"/>
                </a:lnTo>
                <a:lnTo>
                  <a:pt x="1148" y="320"/>
                </a:lnTo>
                <a:lnTo>
                  <a:pt x="1154" y="329"/>
                </a:lnTo>
                <a:lnTo>
                  <a:pt x="1157" y="336"/>
                </a:lnTo>
                <a:lnTo>
                  <a:pt x="1164" y="332"/>
                </a:lnTo>
                <a:lnTo>
                  <a:pt x="1173" y="330"/>
                </a:lnTo>
                <a:lnTo>
                  <a:pt x="1182" y="329"/>
                </a:lnTo>
                <a:lnTo>
                  <a:pt x="1191" y="329"/>
                </a:lnTo>
                <a:lnTo>
                  <a:pt x="1201" y="329"/>
                </a:lnTo>
                <a:lnTo>
                  <a:pt x="1210" y="330"/>
                </a:lnTo>
                <a:lnTo>
                  <a:pt x="1219" y="332"/>
                </a:lnTo>
                <a:lnTo>
                  <a:pt x="1226" y="336"/>
                </a:lnTo>
                <a:lnTo>
                  <a:pt x="1226" y="339"/>
                </a:lnTo>
                <a:lnTo>
                  <a:pt x="1224" y="343"/>
                </a:lnTo>
                <a:lnTo>
                  <a:pt x="1224" y="346"/>
                </a:lnTo>
                <a:lnTo>
                  <a:pt x="1223" y="350"/>
                </a:lnTo>
                <a:lnTo>
                  <a:pt x="1221" y="353"/>
                </a:lnTo>
                <a:lnTo>
                  <a:pt x="1219" y="357"/>
                </a:lnTo>
                <a:lnTo>
                  <a:pt x="1217" y="360"/>
                </a:lnTo>
                <a:lnTo>
                  <a:pt x="1217" y="364"/>
                </a:lnTo>
                <a:lnTo>
                  <a:pt x="1235" y="382"/>
                </a:lnTo>
                <a:lnTo>
                  <a:pt x="1235" y="385"/>
                </a:lnTo>
                <a:lnTo>
                  <a:pt x="1233" y="389"/>
                </a:lnTo>
                <a:lnTo>
                  <a:pt x="1233" y="392"/>
                </a:lnTo>
                <a:lnTo>
                  <a:pt x="1231" y="396"/>
                </a:lnTo>
                <a:lnTo>
                  <a:pt x="1230" y="399"/>
                </a:lnTo>
                <a:lnTo>
                  <a:pt x="1228" y="403"/>
                </a:lnTo>
                <a:lnTo>
                  <a:pt x="1226" y="406"/>
                </a:lnTo>
                <a:lnTo>
                  <a:pt x="1226" y="410"/>
                </a:lnTo>
                <a:lnTo>
                  <a:pt x="1230" y="410"/>
                </a:lnTo>
                <a:lnTo>
                  <a:pt x="1235" y="408"/>
                </a:lnTo>
                <a:lnTo>
                  <a:pt x="1240" y="406"/>
                </a:lnTo>
                <a:lnTo>
                  <a:pt x="1246" y="405"/>
                </a:lnTo>
                <a:lnTo>
                  <a:pt x="1251" y="403"/>
                </a:lnTo>
                <a:lnTo>
                  <a:pt x="1258" y="403"/>
                </a:lnTo>
                <a:lnTo>
                  <a:pt x="1263" y="401"/>
                </a:lnTo>
                <a:lnTo>
                  <a:pt x="1270" y="401"/>
                </a:lnTo>
                <a:lnTo>
                  <a:pt x="1263" y="406"/>
                </a:lnTo>
                <a:lnTo>
                  <a:pt x="1256" y="413"/>
                </a:lnTo>
                <a:lnTo>
                  <a:pt x="1247" y="419"/>
                </a:lnTo>
                <a:lnTo>
                  <a:pt x="1240" y="424"/>
                </a:lnTo>
                <a:lnTo>
                  <a:pt x="1231" y="429"/>
                </a:lnTo>
                <a:lnTo>
                  <a:pt x="1223" y="435"/>
                </a:lnTo>
                <a:lnTo>
                  <a:pt x="1216" y="440"/>
                </a:lnTo>
                <a:lnTo>
                  <a:pt x="1208" y="447"/>
                </a:lnTo>
                <a:lnTo>
                  <a:pt x="1189" y="447"/>
                </a:lnTo>
                <a:lnTo>
                  <a:pt x="1171" y="447"/>
                </a:lnTo>
                <a:lnTo>
                  <a:pt x="1154" y="449"/>
                </a:lnTo>
                <a:lnTo>
                  <a:pt x="1134" y="452"/>
                </a:lnTo>
                <a:lnTo>
                  <a:pt x="1117" y="456"/>
                </a:lnTo>
                <a:lnTo>
                  <a:pt x="1099" y="463"/>
                </a:lnTo>
                <a:lnTo>
                  <a:pt x="1080" y="472"/>
                </a:lnTo>
                <a:lnTo>
                  <a:pt x="1060" y="484"/>
                </a:lnTo>
                <a:lnTo>
                  <a:pt x="1071" y="484"/>
                </a:lnTo>
                <a:lnTo>
                  <a:pt x="1081" y="481"/>
                </a:lnTo>
                <a:lnTo>
                  <a:pt x="1090" y="475"/>
                </a:lnTo>
                <a:lnTo>
                  <a:pt x="1101" y="472"/>
                </a:lnTo>
                <a:lnTo>
                  <a:pt x="1110" y="468"/>
                </a:lnTo>
                <a:lnTo>
                  <a:pt x="1120" y="465"/>
                </a:lnTo>
                <a:lnTo>
                  <a:pt x="1129" y="465"/>
                </a:lnTo>
                <a:lnTo>
                  <a:pt x="1140" y="466"/>
                </a:lnTo>
                <a:lnTo>
                  <a:pt x="1122" y="484"/>
                </a:lnTo>
                <a:lnTo>
                  <a:pt x="1125" y="488"/>
                </a:lnTo>
                <a:lnTo>
                  <a:pt x="1129" y="491"/>
                </a:lnTo>
                <a:lnTo>
                  <a:pt x="1133" y="495"/>
                </a:lnTo>
                <a:lnTo>
                  <a:pt x="1136" y="496"/>
                </a:lnTo>
                <a:lnTo>
                  <a:pt x="1141" y="500"/>
                </a:lnTo>
                <a:lnTo>
                  <a:pt x="1145" y="502"/>
                </a:lnTo>
                <a:lnTo>
                  <a:pt x="1152" y="502"/>
                </a:lnTo>
                <a:lnTo>
                  <a:pt x="1157" y="502"/>
                </a:lnTo>
                <a:lnTo>
                  <a:pt x="1152" y="503"/>
                </a:lnTo>
                <a:lnTo>
                  <a:pt x="1145" y="503"/>
                </a:lnTo>
                <a:lnTo>
                  <a:pt x="1141" y="505"/>
                </a:lnTo>
                <a:lnTo>
                  <a:pt x="1136" y="509"/>
                </a:lnTo>
                <a:lnTo>
                  <a:pt x="1133" y="511"/>
                </a:lnTo>
                <a:lnTo>
                  <a:pt x="1129" y="514"/>
                </a:lnTo>
                <a:lnTo>
                  <a:pt x="1125" y="518"/>
                </a:lnTo>
                <a:lnTo>
                  <a:pt x="1122" y="521"/>
                </a:lnTo>
                <a:lnTo>
                  <a:pt x="1118" y="521"/>
                </a:lnTo>
                <a:lnTo>
                  <a:pt x="1115" y="519"/>
                </a:lnTo>
                <a:lnTo>
                  <a:pt x="1111" y="518"/>
                </a:lnTo>
                <a:lnTo>
                  <a:pt x="1110" y="516"/>
                </a:lnTo>
                <a:lnTo>
                  <a:pt x="1106" y="516"/>
                </a:lnTo>
                <a:lnTo>
                  <a:pt x="1102" y="514"/>
                </a:lnTo>
                <a:lnTo>
                  <a:pt x="1099" y="512"/>
                </a:lnTo>
                <a:lnTo>
                  <a:pt x="1095" y="512"/>
                </a:lnTo>
                <a:lnTo>
                  <a:pt x="1078" y="518"/>
                </a:lnTo>
                <a:lnTo>
                  <a:pt x="1058" y="525"/>
                </a:lnTo>
                <a:lnTo>
                  <a:pt x="1039" y="535"/>
                </a:lnTo>
                <a:lnTo>
                  <a:pt x="1018" y="546"/>
                </a:lnTo>
                <a:lnTo>
                  <a:pt x="998" y="556"/>
                </a:lnTo>
                <a:lnTo>
                  <a:pt x="979" y="569"/>
                </a:lnTo>
                <a:lnTo>
                  <a:pt x="963" y="578"/>
                </a:lnTo>
                <a:lnTo>
                  <a:pt x="947" y="587"/>
                </a:lnTo>
                <a:lnTo>
                  <a:pt x="938" y="595"/>
                </a:lnTo>
                <a:lnTo>
                  <a:pt x="936" y="601"/>
                </a:lnTo>
                <a:lnTo>
                  <a:pt x="933" y="606"/>
                </a:lnTo>
                <a:lnTo>
                  <a:pt x="929" y="613"/>
                </a:lnTo>
                <a:lnTo>
                  <a:pt x="926" y="620"/>
                </a:lnTo>
                <a:lnTo>
                  <a:pt x="922" y="625"/>
                </a:lnTo>
                <a:lnTo>
                  <a:pt x="919" y="632"/>
                </a:lnTo>
                <a:lnTo>
                  <a:pt x="917" y="638"/>
                </a:lnTo>
                <a:lnTo>
                  <a:pt x="914" y="643"/>
                </a:lnTo>
                <a:lnTo>
                  <a:pt x="878" y="643"/>
                </a:lnTo>
                <a:lnTo>
                  <a:pt x="871" y="648"/>
                </a:lnTo>
                <a:lnTo>
                  <a:pt x="866" y="654"/>
                </a:lnTo>
                <a:lnTo>
                  <a:pt x="859" y="657"/>
                </a:lnTo>
                <a:lnTo>
                  <a:pt x="852" y="661"/>
                </a:lnTo>
                <a:lnTo>
                  <a:pt x="846" y="664"/>
                </a:lnTo>
                <a:lnTo>
                  <a:pt x="839" y="668"/>
                </a:lnTo>
                <a:lnTo>
                  <a:pt x="832" y="673"/>
                </a:lnTo>
                <a:lnTo>
                  <a:pt x="825" y="680"/>
                </a:lnTo>
                <a:lnTo>
                  <a:pt x="825" y="661"/>
                </a:lnTo>
                <a:lnTo>
                  <a:pt x="825" y="664"/>
                </a:lnTo>
                <a:lnTo>
                  <a:pt x="825" y="670"/>
                </a:lnTo>
                <a:lnTo>
                  <a:pt x="823" y="675"/>
                </a:lnTo>
                <a:lnTo>
                  <a:pt x="822" y="680"/>
                </a:lnTo>
                <a:lnTo>
                  <a:pt x="820" y="687"/>
                </a:lnTo>
                <a:lnTo>
                  <a:pt x="818" y="694"/>
                </a:lnTo>
                <a:lnTo>
                  <a:pt x="818" y="700"/>
                </a:lnTo>
                <a:lnTo>
                  <a:pt x="818" y="707"/>
                </a:lnTo>
                <a:lnTo>
                  <a:pt x="834" y="726"/>
                </a:lnTo>
                <a:lnTo>
                  <a:pt x="800" y="763"/>
                </a:lnTo>
                <a:lnTo>
                  <a:pt x="800" y="760"/>
                </a:lnTo>
                <a:lnTo>
                  <a:pt x="799" y="754"/>
                </a:lnTo>
                <a:lnTo>
                  <a:pt x="797" y="749"/>
                </a:lnTo>
                <a:lnTo>
                  <a:pt x="795" y="744"/>
                </a:lnTo>
                <a:lnTo>
                  <a:pt x="793" y="737"/>
                </a:lnTo>
                <a:lnTo>
                  <a:pt x="793" y="731"/>
                </a:lnTo>
                <a:lnTo>
                  <a:pt x="792" y="724"/>
                </a:lnTo>
                <a:lnTo>
                  <a:pt x="792" y="717"/>
                </a:lnTo>
                <a:lnTo>
                  <a:pt x="788" y="714"/>
                </a:lnTo>
                <a:lnTo>
                  <a:pt x="785" y="710"/>
                </a:lnTo>
                <a:lnTo>
                  <a:pt x="781" y="705"/>
                </a:lnTo>
                <a:lnTo>
                  <a:pt x="779" y="701"/>
                </a:lnTo>
                <a:lnTo>
                  <a:pt x="778" y="696"/>
                </a:lnTo>
                <a:lnTo>
                  <a:pt x="776" y="693"/>
                </a:lnTo>
                <a:lnTo>
                  <a:pt x="774" y="685"/>
                </a:lnTo>
                <a:lnTo>
                  <a:pt x="774" y="680"/>
                </a:lnTo>
                <a:lnTo>
                  <a:pt x="770" y="680"/>
                </a:lnTo>
                <a:lnTo>
                  <a:pt x="767" y="680"/>
                </a:lnTo>
                <a:lnTo>
                  <a:pt x="763" y="682"/>
                </a:lnTo>
                <a:lnTo>
                  <a:pt x="760" y="684"/>
                </a:lnTo>
                <a:lnTo>
                  <a:pt x="758" y="685"/>
                </a:lnTo>
                <a:lnTo>
                  <a:pt x="755" y="687"/>
                </a:lnTo>
                <a:lnTo>
                  <a:pt x="751" y="689"/>
                </a:lnTo>
                <a:lnTo>
                  <a:pt x="748" y="689"/>
                </a:lnTo>
                <a:lnTo>
                  <a:pt x="730" y="671"/>
                </a:lnTo>
                <a:lnTo>
                  <a:pt x="712" y="689"/>
                </a:lnTo>
                <a:lnTo>
                  <a:pt x="705" y="689"/>
                </a:lnTo>
                <a:lnTo>
                  <a:pt x="700" y="687"/>
                </a:lnTo>
                <a:lnTo>
                  <a:pt x="693" y="685"/>
                </a:lnTo>
                <a:lnTo>
                  <a:pt x="687" y="684"/>
                </a:lnTo>
                <a:lnTo>
                  <a:pt x="682" y="682"/>
                </a:lnTo>
                <a:lnTo>
                  <a:pt x="677" y="680"/>
                </a:lnTo>
                <a:lnTo>
                  <a:pt x="673" y="680"/>
                </a:lnTo>
                <a:lnTo>
                  <a:pt x="670" y="680"/>
                </a:lnTo>
                <a:lnTo>
                  <a:pt x="666" y="680"/>
                </a:lnTo>
                <a:lnTo>
                  <a:pt x="661" y="680"/>
                </a:lnTo>
                <a:lnTo>
                  <a:pt x="656" y="682"/>
                </a:lnTo>
                <a:lnTo>
                  <a:pt x="650" y="684"/>
                </a:lnTo>
                <a:lnTo>
                  <a:pt x="645" y="685"/>
                </a:lnTo>
                <a:lnTo>
                  <a:pt x="638" y="687"/>
                </a:lnTo>
                <a:lnTo>
                  <a:pt x="633" y="689"/>
                </a:lnTo>
                <a:lnTo>
                  <a:pt x="626" y="689"/>
                </a:lnTo>
                <a:lnTo>
                  <a:pt x="620" y="694"/>
                </a:lnTo>
                <a:lnTo>
                  <a:pt x="615" y="698"/>
                </a:lnTo>
                <a:lnTo>
                  <a:pt x="612" y="700"/>
                </a:lnTo>
                <a:lnTo>
                  <a:pt x="608" y="700"/>
                </a:lnTo>
                <a:lnTo>
                  <a:pt x="604" y="700"/>
                </a:lnTo>
                <a:lnTo>
                  <a:pt x="601" y="700"/>
                </a:lnTo>
                <a:lnTo>
                  <a:pt x="597" y="698"/>
                </a:lnTo>
                <a:lnTo>
                  <a:pt x="592" y="698"/>
                </a:lnTo>
                <a:lnTo>
                  <a:pt x="590" y="701"/>
                </a:lnTo>
                <a:lnTo>
                  <a:pt x="590" y="707"/>
                </a:lnTo>
                <a:lnTo>
                  <a:pt x="589" y="712"/>
                </a:lnTo>
                <a:lnTo>
                  <a:pt x="587" y="717"/>
                </a:lnTo>
                <a:lnTo>
                  <a:pt x="585" y="724"/>
                </a:lnTo>
                <a:lnTo>
                  <a:pt x="583" y="731"/>
                </a:lnTo>
                <a:lnTo>
                  <a:pt x="581" y="737"/>
                </a:lnTo>
                <a:lnTo>
                  <a:pt x="581" y="744"/>
                </a:lnTo>
                <a:lnTo>
                  <a:pt x="578" y="746"/>
                </a:lnTo>
                <a:lnTo>
                  <a:pt x="576" y="746"/>
                </a:lnTo>
                <a:lnTo>
                  <a:pt x="573" y="747"/>
                </a:lnTo>
                <a:lnTo>
                  <a:pt x="569" y="749"/>
                </a:lnTo>
                <a:lnTo>
                  <a:pt x="566" y="751"/>
                </a:lnTo>
                <a:lnTo>
                  <a:pt x="562" y="753"/>
                </a:lnTo>
                <a:lnTo>
                  <a:pt x="559" y="754"/>
                </a:lnTo>
                <a:lnTo>
                  <a:pt x="557" y="754"/>
                </a:lnTo>
                <a:lnTo>
                  <a:pt x="557" y="761"/>
                </a:lnTo>
                <a:lnTo>
                  <a:pt x="560" y="772"/>
                </a:lnTo>
                <a:lnTo>
                  <a:pt x="564" y="783"/>
                </a:lnTo>
                <a:lnTo>
                  <a:pt x="571" y="795"/>
                </a:lnTo>
                <a:lnTo>
                  <a:pt x="576" y="806"/>
                </a:lnTo>
                <a:lnTo>
                  <a:pt x="581" y="816"/>
                </a:lnTo>
                <a:lnTo>
                  <a:pt x="587" y="823"/>
                </a:lnTo>
                <a:lnTo>
                  <a:pt x="592" y="829"/>
                </a:lnTo>
                <a:lnTo>
                  <a:pt x="626" y="829"/>
                </a:lnTo>
                <a:lnTo>
                  <a:pt x="629" y="825"/>
                </a:lnTo>
                <a:lnTo>
                  <a:pt x="634" y="818"/>
                </a:lnTo>
                <a:lnTo>
                  <a:pt x="642" y="813"/>
                </a:lnTo>
                <a:lnTo>
                  <a:pt x="649" y="806"/>
                </a:lnTo>
                <a:lnTo>
                  <a:pt x="656" y="800"/>
                </a:lnTo>
                <a:lnTo>
                  <a:pt x="665" y="795"/>
                </a:lnTo>
                <a:lnTo>
                  <a:pt x="672" y="792"/>
                </a:lnTo>
                <a:lnTo>
                  <a:pt x="679" y="792"/>
                </a:lnTo>
                <a:lnTo>
                  <a:pt x="677" y="797"/>
                </a:lnTo>
                <a:lnTo>
                  <a:pt x="677" y="804"/>
                </a:lnTo>
                <a:lnTo>
                  <a:pt x="675" y="809"/>
                </a:lnTo>
                <a:lnTo>
                  <a:pt x="673" y="813"/>
                </a:lnTo>
                <a:lnTo>
                  <a:pt x="670" y="818"/>
                </a:lnTo>
                <a:lnTo>
                  <a:pt x="666" y="822"/>
                </a:lnTo>
                <a:lnTo>
                  <a:pt x="665" y="825"/>
                </a:lnTo>
                <a:lnTo>
                  <a:pt x="661" y="829"/>
                </a:lnTo>
                <a:lnTo>
                  <a:pt x="661" y="866"/>
                </a:lnTo>
                <a:lnTo>
                  <a:pt x="670" y="875"/>
                </a:lnTo>
                <a:lnTo>
                  <a:pt x="739" y="875"/>
                </a:lnTo>
                <a:lnTo>
                  <a:pt x="739" y="883"/>
                </a:lnTo>
                <a:lnTo>
                  <a:pt x="739" y="889"/>
                </a:lnTo>
                <a:lnTo>
                  <a:pt x="739" y="892"/>
                </a:lnTo>
                <a:lnTo>
                  <a:pt x="739" y="894"/>
                </a:lnTo>
                <a:lnTo>
                  <a:pt x="739" y="896"/>
                </a:lnTo>
                <a:lnTo>
                  <a:pt x="737" y="899"/>
                </a:lnTo>
                <a:lnTo>
                  <a:pt x="737" y="903"/>
                </a:lnTo>
                <a:lnTo>
                  <a:pt x="737" y="908"/>
                </a:lnTo>
                <a:lnTo>
                  <a:pt x="744" y="917"/>
                </a:lnTo>
                <a:lnTo>
                  <a:pt x="783" y="922"/>
                </a:lnTo>
                <a:close/>
                <a:moveTo>
                  <a:pt x="792" y="475"/>
                </a:moveTo>
                <a:lnTo>
                  <a:pt x="797" y="475"/>
                </a:lnTo>
                <a:lnTo>
                  <a:pt x="804" y="477"/>
                </a:lnTo>
                <a:lnTo>
                  <a:pt x="809" y="479"/>
                </a:lnTo>
                <a:lnTo>
                  <a:pt x="816" y="481"/>
                </a:lnTo>
                <a:lnTo>
                  <a:pt x="822" y="482"/>
                </a:lnTo>
                <a:lnTo>
                  <a:pt x="827" y="482"/>
                </a:lnTo>
                <a:lnTo>
                  <a:pt x="831" y="484"/>
                </a:lnTo>
                <a:lnTo>
                  <a:pt x="834" y="484"/>
                </a:lnTo>
                <a:lnTo>
                  <a:pt x="829" y="491"/>
                </a:lnTo>
                <a:lnTo>
                  <a:pt x="822" y="498"/>
                </a:lnTo>
                <a:lnTo>
                  <a:pt x="816" y="505"/>
                </a:lnTo>
                <a:lnTo>
                  <a:pt x="813" y="512"/>
                </a:lnTo>
                <a:lnTo>
                  <a:pt x="809" y="521"/>
                </a:lnTo>
                <a:lnTo>
                  <a:pt x="806" y="530"/>
                </a:lnTo>
                <a:lnTo>
                  <a:pt x="806" y="539"/>
                </a:lnTo>
                <a:lnTo>
                  <a:pt x="808" y="549"/>
                </a:lnTo>
                <a:lnTo>
                  <a:pt x="815" y="546"/>
                </a:lnTo>
                <a:lnTo>
                  <a:pt x="820" y="541"/>
                </a:lnTo>
                <a:lnTo>
                  <a:pt x="825" y="535"/>
                </a:lnTo>
                <a:lnTo>
                  <a:pt x="831" y="530"/>
                </a:lnTo>
                <a:lnTo>
                  <a:pt x="836" y="523"/>
                </a:lnTo>
                <a:lnTo>
                  <a:pt x="841" y="516"/>
                </a:lnTo>
                <a:lnTo>
                  <a:pt x="846" y="509"/>
                </a:lnTo>
                <a:lnTo>
                  <a:pt x="852" y="502"/>
                </a:lnTo>
                <a:lnTo>
                  <a:pt x="855" y="502"/>
                </a:lnTo>
                <a:lnTo>
                  <a:pt x="859" y="502"/>
                </a:lnTo>
                <a:lnTo>
                  <a:pt x="862" y="500"/>
                </a:lnTo>
                <a:lnTo>
                  <a:pt x="866" y="498"/>
                </a:lnTo>
                <a:lnTo>
                  <a:pt x="869" y="496"/>
                </a:lnTo>
                <a:lnTo>
                  <a:pt x="871" y="495"/>
                </a:lnTo>
                <a:lnTo>
                  <a:pt x="875" y="495"/>
                </a:lnTo>
                <a:lnTo>
                  <a:pt x="878" y="495"/>
                </a:lnTo>
                <a:lnTo>
                  <a:pt x="861" y="512"/>
                </a:lnTo>
                <a:lnTo>
                  <a:pt x="864" y="518"/>
                </a:lnTo>
                <a:lnTo>
                  <a:pt x="864" y="523"/>
                </a:lnTo>
                <a:lnTo>
                  <a:pt x="864" y="526"/>
                </a:lnTo>
                <a:lnTo>
                  <a:pt x="864" y="530"/>
                </a:lnTo>
                <a:lnTo>
                  <a:pt x="864" y="534"/>
                </a:lnTo>
                <a:lnTo>
                  <a:pt x="862" y="539"/>
                </a:lnTo>
                <a:lnTo>
                  <a:pt x="861" y="542"/>
                </a:lnTo>
                <a:lnTo>
                  <a:pt x="861" y="549"/>
                </a:lnTo>
                <a:lnTo>
                  <a:pt x="875" y="548"/>
                </a:lnTo>
                <a:lnTo>
                  <a:pt x="887" y="542"/>
                </a:lnTo>
                <a:lnTo>
                  <a:pt x="899" y="534"/>
                </a:lnTo>
                <a:lnTo>
                  <a:pt x="910" y="526"/>
                </a:lnTo>
                <a:lnTo>
                  <a:pt x="921" y="518"/>
                </a:lnTo>
                <a:lnTo>
                  <a:pt x="928" y="511"/>
                </a:lnTo>
                <a:lnTo>
                  <a:pt x="935" y="505"/>
                </a:lnTo>
                <a:lnTo>
                  <a:pt x="938" y="502"/>
                </a:lnTo>
                <a:lnTo>
                  <a:pt x="929" y="498"/>
                </a:lnTo>
                <a:lnTo>
                  <a:pt x="919" y="493"/>
                </a:lnTo>
                <a:lnTo>
                  <a:pt x="910" y="486"/>
                </a:lnTo>
                <a:lnTo>
                  <a:pt x="901" y="479"/>
                </a:lnTo>
                <a:lnTo>
                  <a:pt x="892" y="470"/>
                </a:lnTo>
                <a:lnTo>
                  <a:pt x="883" y="463"/>
                </a:lnTo>
                <a:lnTo>
                  <a:pt x="876" y="454"/>
                </a:lnTo>
                <a:lnTo>
                  <a:pt x="869" y="447"/>
                </a:lnTo>
                <a:lnTo>
                  <a:pt x="862" y="447"/>
                </a:lnTo>
                <a:lnTo>
                  <a:pt x="853" y="445"/>
                </a:lnTo>
                <a:lnTo>
                  <a:pt x="843" y="445"/>
                </a:lnTo>
                <a:lnTo>
                  <a:pt x="832" y="445"/>
                </a:lnTo>
                <a:lnTo>
                  <a:pt x="822" y="447"/>
                </a:lnTo>
                <a:lnTo>
                  <a:pt x="811" y="452"/>
                </a:lnTo>
                <a:lnTo>
                  <a:pt x="806" y="458"/>
                </a:lnTo>
                <a:lnTo>
                  <a:pt x="800" y="463"/>
                </a:lnTo>
                <a:lnTo>
                  <a:pt x="795" y="468"/>
                </a:lnTo>
                <a:lnTo>
                  <a:pt x="792" y="475"/>
                </a:lnTo>
                <a:close/>
                <a:moveTo>
                  <a:pt x="1217" y="410"/>
                </a:moveTo>
                <a:lnTo>
                  <a:pt x="1217" y="419"/>
                </a:lnTo>
                <a:lnTo>
                  <a:pt x="1217" y="427"/>
                </a:lnTo>
                <a:lnTo>
                  <a:pt x="1216" y="436"/>
                </a:lnTo>
                <a:lnTo>
                  <a:pt x="1214" y="442"/>
                </a:lnTo>
                <a:lnTo>
                  <a:pt x="1208" y="449"/>
                </a:lnTo>
                <a:lnTo>
                  <a:pt x="1203" y="452"/>
                </a:lnTo>
                <a:lnTo>
                  <a:pt x="1194" y="454"/>
                </a:lnTo>
                <a:lnTo>
                  <a:pt x="1184" y="456"/>
                </a:lnTo>
                <a:lnTo>
                  <a:pt x="1187" y="459"/>
                </a:lnTo>
                <a:lnTo>
                  <a:pt x="1191" y="461"/>
                </a:lnTo>
                <a:lnTo>
                  <a:pt x="1196" y="465"/>
                </a:lnTo>
                <a:lnTo>
                  <a:pt x="1200" y="468"/>
                </a:lnTo>
                <a:lnTo>
                  <a:pt x="1205" y="472"/>
                </a:lnTo>
                <a:lnTo>
                  <a:pt x="1210" y="475"/>
                </a:lnTo>
                <a:lnTo>
                  <a:pt x="1214" y="479"/>
                </a:lnTo>
                <a:lnTo>
                  <a:pt x="1217" y="482"/>
                </a:lnTo>
                <a:lnTo>
                  <a:pt x="1235" y="465"/>
                </a:lnTo>
                <a:lnTo>
                  <a:pt x="1238" y="465"/>
                </a:lnTo>
                <a:lnTo>
                  <a:pt x="1240" y="465"/>
                </a:lnTo>
                <a:lnTo>
                  <a:pt x="1244" y="466"/>
                </a:lnTo>
                <a:lnTo>
                  <a:pt x="1247" y="468"/>
                </a:lnTo>
                <a:lnTo>
                  <a:pt x="1251" y="470"/>
                </a:lnTo>
                <a:lnTo>
                  <a:pt x="1254" y="472"/>
                </a:lnTo>
                <a:lnTo>
                  <a:pt x="1258" y="473"/>
                </a:lnTo>
                <a:lnTo>
                  <a:pt x="1261" y="473"/>
                </a:lnTo>
                <a:lnTo>
                  <a:pt x="1235" y="445"/>
                </a:lnTo>
                <a:lnTo>
                  <a:pt x="1235" y="440"/>
                </a:lnTo>
                <a:lnTo>
                  <a:pt x="1235" y="435"/>
                </a:lnTo>
                <a:lnTo>
                  <a:pt x="1235" y="431"/>
                </a:lnTo>
                <a:lnTo>
                  <a:pt x="1235" y="427"/>
                </a:lnTo>
                <a:lnTo>
                  <a:pt x="1235" y="424"/>
                </a:lnTo>
                <a:lnTo>
                  <a:pt x="1231" y="420"/>
                </a:lnTo>
                <a:lnTo>
                  <a:pt x="1226" y="415"/>
                </a:lnTo>
                <a:lnTo>
                  <a:pt x="1217" y="410"/>
                </a:lnTo>
                <a:close/>
                <a:moveTo>
                  <a:pt x="1117" y="138"/>
                </a:moveTo>
                <a:lnTo>
                  <a:pt x="1117" y="148"/>
                </a:lnTo>
                <a:lnTo>
                  <a:pt x="1118" y="154"/>
                </a:lnTo>
                <a:lnTo>
                  <a:pt x="1122" y="155"/>
                </a:lnTo>
                <a:lnTo>
                  <a:pt x="1125" y="155"/>
                </a:lnTo>
                <a:lnTo>
                  <a:pt x="1129" y="152"/>
                </a:lnTo>
                <a:lnTo>
                  <a:pt x="1134" y="148"/>
                </a:lnTo>
                <a:lnTo>
                  <a:pt x="1141" y="143"/>
                </a:lnTo>
                <a:lnTo>
                  <a:pt x="1147" y="138"/>
                </a:lnTo>
                <a:lnTo>
                  <a:pt x="1164" y="157"/>
                </a:lnTo>
                <a:lnTo>
                  <a:pt x="1171" y="155"/>
                </a:lnTo>
                <a:lnTo>
                  <a:pt x="1178" y="155"/>
                </a:lnTo>
                <a:lnTo>
                  <a:pt x="1187" y="157"/>
                </a:lnTo>
                <a:lnTo>
                  <a:pt x="1196" y="159"/>
                </a:lnTo>
                <a:lnTo>
                  <a:pt x="1205" y="161"/>
                </a:lnTo>
                <a:lnTo>
                  <a:pt x="1216" y="164"/>
                </a:lnTo>
                <a:lnTo>
                  <a:pt x="1224" y="166"/>
                </a:lnTo>
                <a:lnTo>
                  <a:pt x="1235" y="168"/>
                </a:lnTo>
                <a:lnTo>
                  <a:pt x="1235" y="173"/>
                </a:lnTo>
                <a:lnTo>
                  <a:pt x="1237" y="178"/>
                </a:lnTo>
                <a:lnTo>
                  <a:pt x="1238" y="182"/>
                </a:lnTo>
                <a:lnTo>
                  <a:pt x="1240" y="184"/>
                </a:lnTo>
                <a:lnTo>
                  <a:pt x="1244" y="185"/>
                </a:lnTo>
                <a:lnTo>
                  <a:pt x="1249" y="189"/>
                </a:lnTo>
                <a:lnTo>
                  <a:pt x="1254" y="191"/>
                </a:lnTo>
                <a:lnTo>
                  <a:pt x="1260" y="194"/>
                </a:lnTo>
                <a:lnTo>
                  <a:pt x="1260" y="201"/>
                </a:lnTo>
                <a:lnTo>
                  <a:pt x="1260" y="208"/>
                </a:lnTo>
                <a:lnTo>
                  <a:pt x="1261" y="214"/>
                </a:lnTo>
                <a:lnTo>
                  <a:pt x="1261" y="219"/>
                </a:lnTo>
                <a:lnTo>
                  <a:pt x="1265" y="222"/>
                </a:lnTo>
                <a:lnTo>
                  <a:pt x="1267" y="224"/>
                </a:lnTo>
                <a:lnTo>
                  <a:pt x="1272" y="224"/>
                </a:lnTo>
                <a:lnTo>
                  <a:pt x="1277" y="222"/>
                </a:lnTo>
                <a:lnTo>
                  <a:pt x="1277" y="230"/>
                </a:lnTo>
                <a:lnTo>
                  <a:pt x="1276" y="235"/>
                </a:lnTo>
                <a:lnTo>
                  <a:pt x="1274" y="240"/>
                </a:lnTo>
                <a:lnTo>
                  <a:pt x="1272" y="244"/>
                </a:lnTo>
                <a:lnTo>
                  <a:pt x="1270" y="249"/>
                </a:lnTo>
                <a:lnTo>
                  <a:pt x="1267" y="253"/>
                </a:lnTo>
                <a:lnTo>
                  <a:pt x="1263" y="256"/>
                </a:lnTo>
                <a:lnTo>
                  <a:pt x="1260" y="260"/>
                </a:lnTo>
                <a:lnTo>
                  <a:pt x="1256" y="256"/>
                </a:lnTo>
                <a:lnTo>
                  <a:pt x="1253" y="253"/>
                </a:lnTo>
                <a:lnTo>
                  <a:pt x="1249" y="249"/>
                </a:lnTo>
                <a:lnTo>
                  <a:pt x="1246" y="247"/>
                </a:lnTo>
                <a:lnTo>
                  <a:pt x="1242" y="244"/>
                </a:lnTo>
                <a:lnTo>
                  <a:pt x="1237" y="242"/>
                </a:lnTo>
                <a:lnTo>
                  <a:pt x="1231" y="242"/>
                </a:lnTo>
                <a:lnTo>
                  <a:pt x="1226" y="240"/>
                </a:lnTo>
                <a:lnTo>
                  <a:pt x="1226" y="244"/>
                </a:lnTo>
                <a:lnTo>
                  <a:pt x="1226" y="247"/>
                </a:lnTo>
                <a:lnTo>
                  <a:pt x="1228" y="251"/>
                </a:lnTo>
                <a:lnTo>
                  <a:pt x="1230" y="254"/>
                </a:lnTo>
                <a:lnTo>
                  <a:pt x="1231" y="258"/>
                </a:lnTo>
                <a:lnTo>
                  <a:pt x="1233" y="261"/>
                </a:lnTo>
                <a:lnTo>
                  <a:pt x="1233" y="265"/>
                </a:lnTo>
                <a:lnTo>
                  <a:pt x="1235" y="268"/>
                </a:lnTo>
                <a:lnTo>
                  <a:pt x="1228" y="272"/>
                </a:lnTo>
                <a:lnTo>
                  <a:pt x="1224" y="274"/>
                </a:lnTo>
                <a:lnTo>
                  <a:pt x="1221" y="276"/>
                </a:lnTo>
                <a:lnTo>
                  <a:pt x="1217" y="276"/>
                </a:lnTo>
                <a:lnTo>
                  <a:pt x="1214" y="276"/>
                </a:lnTo>
                <a:lnTo>
                  <a:pt x="1210" y="274"/>
                </a:lnTo>
                <a:lnTo>
                  <a:pt x="1205" y="272"/>
                </a:lnTo>
                <a:lnTo>
                  <a:pt x="1200" y="268"/>
                </a:lnTo>
                <a:lnTo>
                  <a:pt x="1182" y="288"/>
                </a:lnTo>
                <a:lnTo>
                  <a:pt x="1155" y="260"/>
                </a:lnTo>
                <a:lnTo>
                  <a:pt x="1104" y="260"/>
                </a:lnTo>
                <a:lnTo>
                  <a:pt x="1108" y="260"/>
                </a:lnTo>
                <a:lnTo>
                  <a:pt x="1111" y="258"/>
                </a:lnTo>
                <a:lnTo>
                  <a:pt x="1117" y="256"/>
                </a:lnTo>
                <a:lnTo>
                  <a:pt x="1122" y="254"/>
                </a:lnTo>
                <a:lnTo>
                  <a:pt x="1127" y="253"/>
                </a:lnTo>
                <a:lnTo>
                  <a:pt x="1134" y="251"/>
                </a:lnTo>
                <a:lnTo>
                  <a:pt x="1140" y="251"/>
                </a:lnTo>
                <a:lnTo>
                  <a:pt x="1147" y="251"/>
                </a:lnTo>
                <a:lnTo>
                  <a:pt x="1150" y="244"/>
                </a:lnTo>
                <a:lnTo>
                  <a:pt x="1154" y="237"/>
                </a:lnTo>
                <a:lnTo>
                  <a:pt x="1157" y="230"/>
                </a:lnTo>
                <a:lnTo>
                  <a:pt x="1161" y="222"/>
                </a:lnTo>
                <a:lnTo>
                  <a:pt x="1166" y="215"/>
                </a:lnTo>
                <a:lnTo>
                  <a:pt x="1170" y="208"/>
                </a:lnTo>
                <a:lnTo>
                  <a:pt x="1175" y="201"/>
                </a:lnTo>
                <a:lnTo>
                  <a:pt x="1182" y="194"/>
                </a:lnTo>
                <a:lnTo>
                  <a:pt x="1177" y="187"/>
                </a:lnTo>
                <a:lnTo>
                  <a:pt x="1168" y="182"/>
                </a:lnTo>
                <a:lnTo>
                  <a:pt x="1157" y="178"/>
                </a:lnTo>
                <a:lnTo>
                  <a:pt x="1147" y="175"/>
                </a:lnTo>
                <a:lnTo>
                  <a:pt x="1134" y="173"/>
                </a:lnTo>
                <a:lnTo>
                  <a:pt x="1122" y="173"/>
                </a:lnTo>
                <a:lnTo>
                  <a:pt x="1111" y="173"/>
                </a:lnTo>
                <a:lnTo>
                  <a:pt x="1104" y="177"/>
                </a:lnTo>
                <a:lnTo>
                  <a:pt x="1104" y="175"/>
                </a:lnTo>
                <a:lnTo>
                  <a:pt x="1101" y="173"/>
                </a:lnTo>
                <a:lnTo>
                  <a:pt x="1099" y="169"/>
                </a:lnTo>
                <a:lnTo>
                  <a:pt x="1094" y="168"/>
                </a:lnTo>
                <a:lnTo>
                  <a:pt x="1090" y="164"/>
                </a:lnTo>
                <a:lnTo>
                  <a:pt x="1087" y="161"/>
                </a:lnTo>
                <a:lnTo>
                  <a:pt x="1081" y="159"/>
                </a:lnTo>
                <a:lnTo>
                  <a:pt x="1078" y="157"/>
                </a:lnTo>
                <a:lnTo>
                  <a:pt x="1085" y="152"/>
                </a:lnTo>
                <a:lnTo>
                  <a:pt x="1092" y="147"/>
                </a:lnTo>
                <a:lnTo>
                  <a:pt x="1097" y="143"/>
                </a:lnTo>
                <a:lnTo>
                  <a:pt x="1104" y="139"/>
                </a:lnTo>
                <a:lnTo>
                  <a:pt x="1110" y="138"/>
                </a:lnTo>
                <a:lnTo>
                  <a:pt x="1113" y="138"/>
                </a:lnTo>
                <a:lnTo>
                  <a:pt x="1115" y="138"/>
                </a:lnTo>
                <a:lnTo>
                  <a:pt x="1117" y="138"/>
                </a:lnTo>
                <a:close/>
                <a:moveTo>
                  <a:pt x="1131" y="102"/>
                </a:moveTo>
                <a:lnTo>
                  <a:pt x="1134" y="102"/>
                </a:lnTo>
                <a:lnTo>
                  <a:pt x="1138" y="104"/>
                </a:lnTo>
                <a:lnTo>
                  <a:pt x="1143" y="106"/>
                </a:lnTo>
                <a:lnTo>
                  <a:pt x="1147" y="108"/>
                </a:lnTo>
                <a:lnTo>
                  <a:pt x="1152" y="108"/>
                </a:lnTo>
                <a:lnTo>
                  <a:pt x="1157" y="109"/>
                </a:lnTo>
                <a:lnTo>
                  <a:pt x="1161" y="111"/>
                </a:lnTo>
                <a:lnTo>
                  <a:pt x="1164" y="111"/>
                </a:lnTo>
                <a:lnTo>
                  <a:pt x="1171" y="108"/>
                </a:lnTo>
                <a:lnTo>
                  <a:pt x="1180" y="106"/>
                </a:lnTo>
                <a:lnTo>
                  <a:pt x="1189" y="104"/>
                </a:lnTo>
                <a:lnTo>
                  <a:pt x="1200" y="101"/>
                </a:lnTo>
                <a:lnTo>
                  <a:pt x="1208" y="99"/>
                </a:lnTo>
                <a:lnTo>
                  <a:pt x="1219" y="95"/>
                </a:lnTo>
                <a:lnTo>
                  <a:pt x="1228" y="90"/>
                </a:lnTo>
                <a:lnTo>
                  <a:pt x="1235" y="85"/>
                </a:lnTo>
                <a:lnTo>
                  <a:pt x="1238" y="85"/>
                </a:lnTo>
                <a:lnTo>
                  <a:pt x="1240" y="86"/>
                </a:lnTo>
                <a:lnTo>
                  <a:pt x="1244" y="86"/>
                </a:lnTo>
                <a:lnTo>
                  <a:pt x="1247" y="88"/>
                </a:lnTo>
                <a:lnTo>
                  <a:pt x="1251" y="90"/>
                </a:lnTo>
                <a:lnTo>
                  <a:pt x="1254" y="92"/>
                </a:lnTo>
                <a:lnTo>
                  <a:pt x="1258" y="93"/>
                </a:lnTo>
                <a:lnTo>
                  <a:pt x="1260" y="93"/>
                </a:lnTo>
                <a:lnTo>
                  <a:pt x="1286" y="65"/>
                </a:lnTo>
                <a:lnTo>
                  <a:pt x="1302" y="65"/>
                </a:lnTo>
                <a:lnTo>
                  <a:pt x="1313" y="62"/>
                </a:lnTo>
                <a:lnTo>
                  <a:pt x="1323" y="58"/>
                </a:lnTo>
                <a:lnTo>
                  <a:pt x="1332" y="53"/>
                </a:lnTo>
                <a:lnTo>
                  <a:pt x="1341" y="46"/>
                </a:lnTo>
                <a:lnTo>
                  <a:pt x="1348" y="37"/>
                </a:lnTo>
                <a:lnTo>
                  <a:pt x="1357" y="28"/>
                </a:lnTo>
                <a:lnTo>
                  <a:pt x="1366" y="17"/>
                </a:lnTo>
                <a:lnTo>
                  <a:pt x="1371" y="21"/>
                </a:lnTo>
                <a:lnTo>
                  <a:pt x="1378" y="21"/>
                </a:lnTo>
                <a:lnTo>
                  <a:pt x="1385" y="19"/>
                </a:lnTo>
                <a:lnTo>
                  <a:pt x="1392" y="16"/>
                </a:lnTo>
                <a:lnTo>
                  <a:pt x="1399" y="14"/>
                </a:lnTo>
                <a:lnTo>
                  <a:pt x="1408" y="10"/>
                </a:lnTo>
                <a:lnTo>
                  <a:pt x="1417" y="9"/>
                </a:lnTo>
                <a:lnTo>
                  <a:pt x="1426" y="7"/>
                </a:lnTo>
                <a:lnTo>
                  <a:pt x="1424" y="7"/>
                </a:lnTo>
                <a:lnTo>
                  <a:pt x="1422" y="5"/>
                </a:lnTo>
                <a:lnTo>
                  <a:pt x="1420" y="3"/>
                </a:lnTo>
                <a:lnTo>
                  <a:pt x="1417" y="3"/>
                </a:lnTo>
                <a:lnTo>
                  <a:pt x="1415" y="2"/>
                </a:lnTo>
                <a:lnTo>
                  <a:pt x="1412" y="0"/>
                </a:lnTo>
                <a:lnTo>
                  <a:pt x="1408" y="0"/>
                </a:lnTo>
                <a:lnTo>
                  <a:pt x="1403" y="3"/>
                </a:lnTo>
                <a:lnTo>
                  <a:pt x="1399" y="5"/>
                </a:lnTo>
                <a:lnTo>
                  <a:pt x="1397" y="5"/>
                </a:lnTo>
                <a:lnTo>
                  <a:pt x="1396" y="5"/>
                </a:lnTo>
                <a:lnTo>
                  <a:pt x="1394" y="5"/>
                </a:lnTo>
                <a:lnTo>
                  <a:pt x="1390" y="5"/>
                </a:lnTo>
                <a:lnTo>
                  <a:pt x="1387" y="7"/>
                </a:lnTo>
                <a:lnTo>
                  <a:pt x="1382" y="10"/>
                </a:lnTo>
                <a:lnTo>
                  <a:pt x="1376" y="7"/>
                </a:lnTo>
                <a:lnTo>
                  <a:pt x="1369" y="5"/>
                </a:lnTo>
                <a:lnTo>
                  <a:pt x="1362" y="3"/>
                </a:lnTo>
                <a:lnTo>
                  <a:pt x="1357" y="3"/>
                </a:lnTo>
                <a:lnTo>
                  <a:pt x="1350" y="3"/>
                </a:lnTo>
                <a:lnTo>
                  <a:pt x="1343" y="5"/>
                </a:lnTo>
                <a:lnTo>
                  <a:pt x="1337" y="7"/>
                </a:lnTo>
                <a:lnTo>
                  <a:pt x="1330" y="10"/>
                </a:lnTo>
                <a:lnTo>
                  <a:pt x="1318" y="7"/>
                </a:lnTo>
                <a:lnTo>
                  <a:pt x="1304" y="7"/>
                </a:lnTo>
                <a:lnTo>
                  <a:pt x="1286" y="9"/>
                </a:lnTo>
                <a:lnTo>
                  <a:pt x="1269" y="10"/>
                </a:lnTo>
                <a:lnTo>
                  <a:pt x="1249" y="14"/>
                </a:lnTo>
                <a:lnTo>
                  <a:pt x="1231" y="16"/>
                </a:lnTo>
                <a:lnTo>
                  <a:pt x="1214" y="19"/>
                </a:lnTo>
                <a:lnTo>
                  <a:pt x="1200" y="19"/>
                </a:lnTo>
                <a:lnTo>
                  <a:pt x="1203" y="23"/>
                </a:lnTo>
                <a:lnTo>
                  <a:pt x="1208" y="28"/>
                </a:lnTo>
                <a:lnTo>
                  <a:pt x="1214" y="33"/>
                </a:lnTo>
                <a:lnTo>
                  <a:pt x="1221" y="37"/>
                </a:lnTo>
                <a:lnTo>
                  <a:pt x="1228" y="42"/>
                </a:lnTo>
                <a:lnTo>
                  <a:pt x="1233" y="48"/>
                </a:lnTo>
                <a:lnTo>
                  <a:pt x="1238" y="53"/>
                </a:lnTo>
                <a:lnTo>
                  <a:pt x="1244" y="56"/>
                </a:lnTo>
                <a:lnTo>
                  <a:pt x="1233" y="62"/>
                </a:lnTo>
                <a:lnTo>
                  <a:pt x="1221" y="67"/>
                </a:lnTo>
                <a:lnTo>
                  <a:pt x="1210" y="76"/>
                </a:lnTo>
                <a:lnTo>
                  <a:pt x="1196" y="83"/>
                </a:lnTo>
                <a:lnTo>
                  <a:pt x="1182" y="90"/>
                </a:lnTo>
                <a:lnTo>
                  <a:pt x="1166" y="97"/>
                </a:lnTo>
                <a:lnTo>
                  <a:pt x="1148" y="101"/>
                </a:lnTo>
                <a:lnTo>
                  <a:pt x="1131" y="102"/>
                </a:lnTo>
                <a:close/>
                <a:moveTo>
                  <a:pt x="947" y="148"/>
                </a:moveTo>
                <a:lnTo>
                  <a:pt x="942" y="148"/>
                </a:lnTo>
                <a:lnTo>
                  <a:pt x="935" y="148"/>
                </a:lnTo>
                <a:lnTo>
                  <a:pt x="928" y="148"/>
                </a:lnTo>
                <a:lnTo>
                  <a:pt x="922" y="148"/>
                </a:lnTo>
                <a:lnTo>
                  <a:pt x="915" y="147"/>
                </a:lnTo>
                <a:lnTo>
                  <a:pt x="908" y="145"/>
                </a:lnTo>
                <a:lnTo>
                  <a:pt x="903" y="143"/>
                </a:lnTo>
                <a:lnTo>
                  <a:pt x="896" y="139"/>
                </a:lnTo>
                <a:lnTo>
                  <a:pt x="892" y="139"/>
                </a:lnTo>
                <a:lnTo>
                  <a:pt x="889" y="141"/>
                </a:lnTo>
                <a:lnTo>
                  <a:pt x="885" y="143"/>
                </a:lnTo>
                <a:lnTo>
                  <a:pt x="883" y="145"/>
                </a:lnTo>
                <a:lnTo>
                  <a:pt x="880" y="147"/>
                </a:lnTo>
                <a:lnTo>
                  <a:pt x="876" y="147"/>
                </a:lnTo>
                <a:lnTo>
                  <a:pt x="873" y="148"/>
                </a:lnTo>
                <a:lnTo>
                  <a:pt x="869" y="148"/>
                </a:lnTo>
                <a:lnTo>
                  <a:pt x="852" y="131"/>
                </a:lnTo>
                <a:lnTo>
                  <a:pt x="848" y="131"/>
                </a:lnTo>
                <a:lnTo>
                  <a:pt x="846" y="132"/>
                </a:lnTo>
                <a:lnTo>
                  <a:pt x="843" y="134"/>
                </a:lnTo>
                <a:lnTo>
                  <a:pt x="839" y="136"/>
                </a:lnTo>
                <a:lnTo>
                  <a:pt x="836" y="136"/>
                </a:lnTo>
                <a:lnTo>
                  <a:pt x="832" y="138"/>
                </a:lnTo>
                <a:lnTo>
                  <a:pt x="829" y="139"/>
                </a:lnTo>
                <a:lnTo>
                  <a:pt x="825" y="139"/>
                </a:lnTo>
                <a:lnTo>
                  <a:pt x="809" y="122"/>
                </a:lnTo>
                <a:lnTo>
                  <a:pt x="792" y="122"/>
                </a:lnTo>
                <a:lnTo>
                  <a:pt x="788" y="124"/>
                </a:lnTo>
                <a:lnTo>
                  <a:pt x="783" y="127"/>
                </a:lnTo>
                <a:lnTo>
                  <a:pt x="779" y="134"/>
                </a:lnTo>
                <a:lnTo>
                  <a:pt x="776" y="141"/>
                </a:lnTo>
                <a:lnTo>
                  <a:pt x="770" y="148"/>
                </a:lnTo>
                <a:lnTo>
                  <a:pt x="769" y="155"/>
                </a:lnTo>
                <a:lnTo>
                  <a:pt x="767" y="162"/>
                </a:lnTo>
                <a:lnTo>
                  <a:pt x="765" y="168"/>
                </a:lnTo>
                <a:lnTo>
                  <a:pt x="772" y="166"/>
                </a:lnTo>
                <a:lnTo>
                  <a:pt x="778" y="166"/>
                </a:lnTo>
                <a:lnTo>
                  <a:pt x="781" y="164"/>
                </a:lnTo>
                <a:lnTo>
                  <a:pt x="786" y="161"/>
                </a:lnTo>
                <a:lnTo>
                  <a:pt x="790" y="159"/>
                </a:lnTo>
                <a:lnTo>
                  <a:pt x="793" y="155"/>
                </a:lnTo>
                <a:lnTo>
                  <a:pt x="797" y="152"/>
                </a:lnTo>
                <a:lnTo>
                  <a:pt x="800" y="148"/>
                </a:lnTo>
                <a:lnTo>
                  <a:pt x="852" y="148"/>
                </a:lnTo>
                <a:lnTo>
                  <a:pt x="846" y="150"/>
                </a:lnTo>
                <a:lnTo>
                  <a:pt x="841" y="150"/>
                </a:lnTo>
                <a:lnTo>
                  <a:pt x="836" y="152"/>
                </a:lnTo>
                <a:lnTo>
                  <a:pt x="834" y="155"/>
                </a:lnTo>
                <a:lnTo>
                  <a:pt x="832" y="159"/>
                </a:lnTo>
                <a:lnTo>
                  <a:pt x="831" y="164"/>
                </a:lnTo>
                <a:lnTo>
                  <a:pt x="832" y="169"/>
                </a:lnTo>
                <a:lnTo>
                  <a:pt x="834" y="177"/>
                </a:lnTo>
                <a:lnTo>
                  <a:pt x="831" y="177"/>
                </a:lnTo>
                <a:lnTo>
                  <a:pt x="829" y="178"/>
                </a:lnTo>
                <a:lnTo>
                  <a:pt x="825" y="178"/>
                </a:lnTo>
                <a:lnTo>
                  <a:pt x="822" y="180"/>
                </a:lnTo>
                <a:lnTo>
                  <a:pt x="818" y="182"/>
                </a:lnTo>
                <a:lnTo>
                  <a:pt x="815" y="184"/>
                </a:lnTo>
                <a:lnTo>
                  <a:pt x="813" y="185"/>
                </a:lnTo>
                <a:lnTo>
                  <a:pt x="809" y="185"/>
                </a:lnTo>
                <a:lnTo>
                  <a:pt x="825" y="191"/>
                </a:lnTo>
                <a:lnTo>
                  <a:pt x="845" y="194"/>
                </a:lnTo>
                <a:lnTo>
                  <a:pt x="862" y="196"/>
                </a:lnTo>
                <a:lnTo>
                  <a:pt x="882" y="194"/>
                </a:lnTo>
                <a:lnTo>
                  <a:pt x="891" y="192"/>
                </a:lnTo>
                <a:lnTo>
                  <a:pt x="899" y="189"/>
                </a:lnTo>
                <a:lnTo>
                  <a:pt x="908" y="185"/>
                </a:lnTo>
                <a:lnTo>
                  <a:pt x="917" y="180"/>
                </a:lnTo>
                <a:lnTo>
                  <a:pt x="926" y="175"/>
                </a:lnTo>
                <a:lnTo>
                  <a:pt x="933" y="168"/>
                </a:lnTo>
                <a:lnTo>
                  <a:pt x="942" y="159"/>
                </a:lnTo>
                <a:lnTo>
                  <a:pt x="947" y="148"/>
                </a:lnTo>
                <a:close/>
                <a:moveTo>
                  <a:pt x="1161" y="71"/>
                </a:moveTo>
                <a:lnTo>
                  <a:pt x="1150" y="71"/>
                </a:lnTo>
                <a:lnTo>
                  <a:pt x="1141" y="71"/>
                </a:lnTo>
                <a:lnTo>
                  <a:pt x="1133" y="71"/>
                </a:lnTo>
                <a:lnTo>
                  <a:pt x="1122" y="71"/>
                </a:lnTo>
                <a:lnTo>
                  <a:pt x="1113" y="72"/>
                </a:lnTo>
                <a:lnTo>
                  <a:pt x="1106" y="74"/>
                </a:lnTo>
                <a:lnTo>
                  <a:pt x="1099" y="76"/>
                </a:lnTo>
                <a:lnTo>
                  <a:pt x="1092" y="79"/>
                </a:lnTo>
                <a:lnTo>
                  <a:pt x="1088" y="76"/>
                </a:lnTo>
                <a:lnTo>
                  <a:pt x="1085" y="72"/>
                </a:lnTo>
                <a:lnTo>
                  <a:pt x="1081" y="69"/>
                </a:lnTo>
                <a:lnTo>
                  <a:pt x="1078" y="67"/>
                </a:lnTo>
                <a:lnTo>
                  <a:pt x="1072" y="65"/>
                </a:lnTo>
                <a:lnTo>
                  <a:pt x="1069" y="63"/>
                </a:lnTo>
                <a:lnTo>
                  <a:pt x="1064" y="62"/>
                </a:lnTo>
                <a:lnTo>
                  <a:pt x="1057" y="62"/>
                </a:lnTo>
                <a:lnTo>
                  <a:pt x="1057" y="58"/>
                </a:lnTo>
                <a:lnTo>
                  <a:pt x="1057" y="55"/>
                </a:lnTo>
                <a:lnTo>
                  <a:pt x="1058" y="51"/>
                </a:lnTo>
                <a:lnTo>
                  <a:pt x="1058" y="48"/>
                </a:lnTo>
                <a:lnTo>
                  <a:pt x="1058" y="46"/>
                </a:lnTo>
                <a:lnTo>
                  <a:pt x="1058" y="42"/>
                </a:lnTo>
                <a:lnTo>
                  <a:pt x="1058" y="39"/>
                </a:lnTo>
                <a:lnTo>
                  <a:pt x="1058" y="35"/>
                </a:lnTo>
                <a:lnTo>
                  <a:pt x="1048" y="16"/>
                </a:lnTo>
                <a:lnTo>
                  <a:pt x="1051" y="17"/>
                </a:lnTo>
                <a:lnTo>
                  <a:pt x="1058" y="23"/>
                </a:lnTo>
                <a:lnTo>
                  <a:pt x="1065" y="32"/>
                </a:lnTo>
                <a:lnTo>
                  <a:pt x="1072" y="42"/>
                </a:lnTo>
                <a:lnTo>
                  <a:pt x="1080" y="53"/>
                </a:lnTo>
                <a:lnTo>
                  <a:pt x="1087" y="62"/>
                </a:lnTo>
                <a:lnTo>
                  <a:pt x="1090" y="67"/>
                </a:lnTo>
                <a:lnTo>
                  <a:pt x="1092" y="71"/>
                </a:lnTo>
                <a:lnTo>
                  <a:pt x="1101" y="69"/>
                </a:lnTo>
                <a:lnTo>
                  <a:pt x="1110" y="69"/>
                </a:lnTo>
                <a:lnTo>
                  <a:pt x="1118" y="67"/>
                </a:lnTo>
                <a:lnTo>
                  <a:pt x="1125" y="67"/>
                </a:lnTo>
                <a:lnTo>
                  <a:pt x="1134" y="65"/>
                </a:lnTo>
                <a:lnTo>
                  <a:pt x="1143" y="67"/>
                </a:lnTo>
                <a:lnTo>
                  <a:pt x="1152" y="67"/>
                </a:lnTo>
                <a:lnTo>
                  <a:pt x="1161" y="71"/>
                </a:lnTo>
                <a:close/>
                <a:moveTo>
                  <a:pt x="956" y="131"/>
                </a:moveTo>
                <a:lnTo>
                  <a:pt x="959" y="118"/>
                </a:lnTo>
                <a:lnTo>
                  <a:pt x="961" y="111"/>
                </a:lnTo>
                <a:lnTo>
                  <a:pt x="961" y="106"/>
                </a:lnTo>
                <a:lnTo>
                  <a:pt x="959" y="104"/>
                </a:lnTo>
                <a:lnTo>
                  <a:pt x="958" y="106"/>
                </a:lnTo>
                <a:lnTo>
                  <a:pt x="954" y="109"/>
                </a:lnTo>
                <a:lnTo>
                  <a:pt x="947" y="115"/>
                </a:lnTo>
                <a:lnTo>
                  <a:pt x="938" y="120"/>
                </a:lnTo>
                <a:lnTo>
                  <a:pt x="933" y="115"/>
                </a:lnTo>
                <a:lnTo>
                  <a:pt x="926" y="109"/>
                </a:lnTo>
                <a:lnTo>
                  <a:pt x="921" y="106"/>
                </a:lnTo>
                <a:lnTo>
                  <a:pt x="915" y="102"/>
                </a:lnTo>
                <a:lnTo>
                  <a:pt x="910" y="99"/>
                </a:lnTo>
                <a:lnTo>
                  <a:pt x="906" y="95"/>
                </a:lnTo>
                <a:lnTo>
                  <a:pt x="905" y="90"/>
                </a:lnTo>
                <a:lnTo>
                  <a:pt x="903" y="83"/>
                </a:lnTo>
                <a:lnTo>
                  <a:pt x="894" y="85"/>
                </a:lnTo>
                <a:lnTo>
                  <a:pt x="887" y="85"/>
                </a:lnTo>
                <a:lnTo>
                  <a:pt x="880" y="86"/>
                </a:lnTo>
                <a:lnTo>
                  <a:pt x="875" y="86"/>
                </a:lnTo>
                <a:lnTo>
                  <a:pt x="869" y="88"/>
                </a:lnTo>
                <a:lnTo>
                  <a:pt x="864" y="88"/>
                </a:lnTo>
                <a:lnTo>
                  <a:pt x="859" y="86"/>
                </a:lnTo>
                <a:lnTo>
                  <a:pt x="852" y="83"/>
                </a:lnTo>
                <a:lnTo>
                  <a:pt x="846" y="86"/>
                </a:lnTo>
                <a:lnTo>
                  <a:pt x="839" y="90"/>
                </a:lnTo>
                <a:lnTo>
                  <a:pt x="834" y="92"/>
                </a:lnTo>
                <a:lnTo>
                  <a:pt x="829" y="95"/>
                </a:lnTo>
                <a:lnTo>
                  <a:pt x="823" y="99"/>
                </a:lnTo>
                <a:lnTo>
                  <a:pt x="820" y="104"/>
                </a:lnTo>
                <a:lnTo>
                  <a:pt x="818" y="111"/>
                </a:lnTo>
                <a:lnTo>
                  <a:pt x="816" y="120"/>
                </a:lnTo>
                <a:lnTo>
                  <a:pt x="823" y="116"/>
                </a:lnTo>
                <a:lnTo>
                  <a:pt x="832" y="115"/>
                </a:lnTo>
                <a:lnTo>
                  <a:pt x="843" y="111"/>
                </a:lnTo>
                <a:lnTo>
                  <a:pt x="852" y="108"/>
                </a:lnTo>
                <a:lnTo>
                  <a:pt x="862" y="106"/>
                </a:lnTo>
                <a:lnTo>
                  <a:pt x="871" y="104"/>
                </a:lnTo>
                <a:lnTo>
                  <a:pt x="880" y="102"/>
                </a:lnTo>
                <a:lnTo>
                  <a:pt x="887" y="102"/>
                </a:lnTo>
                <a:lnTo>
                  <a:pt x="869" y="120"/>
                </a:lnTo>
                <a:lnTo>
                  <a:pt x="876" y="122"/>
                </a:lnTo>
                <a:lnTo>
                  <a:pt x="883" y="122"/>
                </a:lnTo>
                <a:lnTo>
                  <a:pt x="892" y="124"/>
                </a:lnTo>
                <a:lnTo>
                  <a:pt x="899" y="125"/>
                </a:lnTo>
                <a:lnTo>
                  <a:pt x="908" y="127"/>
                </a:lnTo>
                <a:lnTo>
                  <a:pt x="915" y="129"/>
                </a:lnTo>
                <a:lnTo>
                  <a:pt x="922" y="129"/>
                </a:lnTo>
                <a:lnTo>
                  <a:pt x="929" y="131"/>
                </a:lnTo>
                <a:lnTo>
                  <a:pt x="956" y="131"/>
                </a:lnTo>
                <a:close/>
                <a:moveTo>
                  <a:pt x="1042" y="14"/>
                </a:moveTo>
                <a:lnTo>
                  <a:pt x="1034" y="17"/>
                </a:lnTo>
                <a:lnTo>
                  <a:pt x="1028" y="21"/>
                </a:lnTo>
                <a:lnTo>
                  <a:pt x="1023" y="23"/>
                </a:lnTo>
                <a:lnTo>
                  <a:pt x="1019" y="25"/>
                </a:lnTo>
                <a:lnTo>
                  <a:pt x="1016" y="26"/>
                </a:lnTo>
                <a:lnTo>
                  <a:pt x="1014" y="30"/>
                </a:lnTo>
                <a:lnTo>
                  <a:pt x="1011" y="35"/>
                </a:lnTo>
                <a:lnTo>
                  <a:pt x="1009" y="44"/>
                </a:lnTo>
                <a:lnTo>
                  <a:pt x="1000" y="44"/>
                </a:lnTo>
                <a:lnTo>
                  <a:pt x="993" y="46"/>
                </a:lnTo>
                <a:lnTo>
                  <a:pt x="984" y="48"/>
                </a:lnTo>
                <a:lnTo>
                  <a:pt x="975" y="51"/>
                </a:lnTo>
                <a:lnTo>
                  <a:pt x="968" y="51"/>
                </a:lnTo>
                <a:lnTo>
                  <a:pt x="963" y="51"/>
                </a:lnTo>
                <a:lnTo>
                  <a:pt x="961" y="49"/>
                </a:lnTo>
                <a:lnTo>
                  <a:pt x="959" y="48"/>
                </a:lnTo>
                <a:lnTo>
                  <a:pt x="958" y="46"/>
                </a:lnTo>
                <a:lnTo>
                  <a:pt x="958" y="42"/>
                </a:lnTo>
                <a:lnTo>
                  <a:pt x="949" y="48"/>
                </a:lnTo>
                <a:lnTo>
                  <a:pt x="942" y="53"/>
                </a:lnTo>
                <a:lnTo>
                  <a:pt x="935" y="58"/>
                </a:lnTo>
                <a:lnTo>
                  <a:pt x="929" y="63"/>
                </a:lnTo>
                <a:lnTo>
                  <a:pt x="924" y="67"/>
                </a:lnTo>
                <a:lnTo>
                  <a:pt x="919" y="72"/>
                </a:lnTo>
                <a:lnTo>
                  <a:pt x="914" y="76"/>
                </a:lnTo>
                <a:lnTo>
                  <a:pt x="908" y="79"/>
                </a:lnTo>
                <a:lnTo>
                  <a:pt x="914" y="55"/>
                </a:lnTo>
                <a:lnTo>
                  <a:pt x="921" y="51"/>
                </a:lnTo>
                <a:lnTo>
                  <a:pt x="926" y="48"/>
                </a:lnTo>
                <a:lnTo>
                  <a:pt x="933" y="42"/>
                </a:lnTo>
                <a:lnTo>
                  <a:pt x="938" y="37"/>
                </a:lnTo>
                <a:lnTo>
                  <a:pt x="945" y="30"/>
                </a:lnTo>
                <a:lnTo>
                  <a:pt x="952" y="25"/>
                </a:lnTo>
                <a:lnTo>
                  <a:pt x="958" y="21"/>
                </a:lnTo>
                <a:lnTo>
                  <a:pt x="963" y="17"/>
                </a:lnTo>
                <a:lnTo>
                  <a:pt x="967" y="19"/>
                </a:lnTo>
                <a:lnTo>
                  <a:pt x="968" y="21"/>
                </a:lnTo>
                <a:lnTo>
                  <a:pt x="972" y="25"/>
                </a:lnTo>
                <a:lnTo>
                  <a:pt x="974" y="26"/>
                </a:lnTo>
                <a:lnTo>
                  <a:pt x="977" y="28"/>
                </a:lnTo>
                <a:lnTo>
                  <a:pt x="981" y="32"/>
                </a:lnTo>
                <a:lnTo>
                  <a:pt x="982" y="33"/>
                </a:lnTo>
                <a:lnTo>
                  <a:pt x="984" y="37"/>
                </a:lnTo>
                <a:lnTo>
                  <a:pt x="989" y="33"/>
                </a:lnTo>
                <a:lnTo>
                  <a:pt x="995" y="30"/>
                </a:lnTo>
                <a:lnTo>
                  <a:pt x="998" y="26"/>
                </a:lnTo>
                <a:lnTo>
                  <a:pt x="1002" y="21"/>
                </a:lnTo>
                <a:lnTo>
                  <a:pt x="1005" y="17"/>
                </a:lnTo>
                <a:lnTo>
                  <a:pt x="1009" y="14"/>
                </a:lnTo>
                <a:lnTo>
                  <a:pt x="1012" y="10"/>
                </a:lnTo>
                <a:lnTo>
                  <a:pt x="1018" y="7"/>
                </a:lnTo>
                <a:lnTo>
                  <a:pt x="1019" y="10"/>
                </a:lnTo>
                <a:lnTo>
                  <a:pt x="1023" y="12"/>
                </a:lnTo>
                <a:lnTo>
                  <a:pt x="1025" y="14"/>
                </a:lnTo>
                <a:lnTo>
                  <a:pt x="1028" y="14"/>
                </a:lnTo>
                <a:lnTo>
                  <a:pt x="1032" y="16"/>
                </a:lnTo>
                <a:lnTo>
                  <a:pt x="1035" y="16"/>
                </a:lnTo>
                <a:lnTo>
                  <a:pt x="1039" y="16"/>
                </a:lnTo>
                <a:lnTo>
                  <a:pt x="1042" y="14"/>
                </a:lnTo>
                <a:close/>
                <a:moveTo>
                  <a:pt x="1042" y="122"/>
                </a:moveTo>
                <a:lnTo>
                  <a:pt x="1042" y="131"/>
                </a:lnTo>
                <a:lnTo>
                  <a:pt x="1042" y="139"/>
                </a:lnTo>
                <a:lnTo>
                  <a:pt x="1042" y="148"/>
                </a:lnTo>
                <a:lnTo>
                  <a:pt x="1042" y="155"/>
                </a:lnTo>
                <a:lnTo>
                  <a:pt x="1046" y="161"/>
                </a:lnTo>
                <a:lnTo>
                  <a:pt x="1051" y="164"/>
                </a:lnTo>
                <a:lnTo>
                  <a:pt x="1058" y="168"/>
                </a:lnTo>
                <a:lnTo>
                  <a:pt x="1069" y="168"/>
                </a:lnTo>
                <a:lnTo>
                  <a:pt x="1069" y="161"/>
                </a:lnTo>
                <a:lnTo>
                  <a:pt x="1067" y="155"/>
                </a:lnTo>
                <a:lnTo>
                  <a:pt x="1065" y="150"/>
                </a:lnTo>
                <a:lnTo>
                  <a:pt x="1062" y="145"/>
                </a:lnTo>
                <a:lnTo>
                  <a:pt x="1058" y="139"/>
                </a:lnTo>
                <a:lnTo>
                  <a:pt x="1055" y="134"/>
                </a:lnTo>
                <a:lnTo>
                  <a:pt x="1050" y="127"/>
                </a:lnTo>
                <a:lnTo>
                  <a:pt x="1042" y="122"/>
                </a:lnTo>
                <a:close/>
                <a:moveTo>
                  <a:pt x="1012" y="78"/>
                </a:moveTo>
                <a:lnTo>
                  <a:pt x="1002" y="81"/>
                </a:lnTo>
                <a:lnTo>
                  <a:pt x="995" y="85"/>
                </a:lnTo>
                <a:lnTo>
                  <a:pt x="991" y="86"/>
                </a:lnTo>
                <a:lnTo>
                  <a:pt x="991" y="88"/>
                </a:lnTo>
                <a:lnTo>
                  <a:pt x="991" y="90"/>
                </a:lnTo>
                <a:lnTo>
                  <a:pt x="993" y="95"/>
                </a:lnTo>
                <a:lnTo>
                  <a:pt x="995" y="102"/>
                </a:lnTo>
                <a:lnTo>
                  <a:pt x="995" y="113"/>
                </a:lnTo>
                <a:lnTo>
                  <a:pt x="1002" y="113"/>
                </a:lnTo>
                <a:lnTo>
                  <a:pt x="1007" y="111"/>
                </a:lnTo>
                <a:lnTo>
                  <a:pt x="1011" y="109"/>
                </a:lnTo>
                <a:lnTo>
                  <a:pt x="1014" y="108"/>
                </a:lnTo>
                <a:lnTo>
                  <a:pt x="1019" y="104"/>
                </a:lnTo>
                <a:lnTo>
                  <a:pt x="1023" y="102"/>
                </a:lnTo>
                <a:lnTo>
                  <a:pt x="1025" y="99"/>
                </a:lnTo>
                <a:lnTo>
                  <a:pt x="1028" y="95"/>
                </a:lnTo>
                <a:lnTo>
                  <a:pt x="1025" y="92"/>
                </a:lnTo>
                <a:lnTo>
                  <a:pt x="1023" y="88"/>
                </a:lnTo>
                <a:lnTo>
                  <a:pt x="1019" y="85"/>
                </a:lnTo>
                <a:lnTo>
                  <a:pt x="1018" y="83"/>
                </a:lnTo>
                <a:lnTo>
                  <a:pt x="1014" y="79"/>
                </a:lnTo>
                <a:lnTo>
                  <a:pt x="1014" y="78"/>
                </a:lnTo>
                <a:lnTo>
                  <a:pt x="1012" y="78"/>
                </a:lnTo>
                <a:close/>
                <a:moveTo>
                  <a:pt x="894" y="800"/>
                </a:moveTo>
                <a:lnTo>
                  <a:pt x="887" y="802"/>
                </a:lnTo>
                <a:lnTo>
                  <a:pt x="880" y="806"/>
                </a:lnTo>
                <a:lnTo>
                  <a:pt x="875" y="807"/>
                </a:lnTo>
                <a:lnTo>
                  <a:pt x="873" y="811"/>
                </a:lnTo>
                <a:lnTo>
                  <a:pt x="871" y="816"/>
                </a:lnTo>
                <a:lnTo>
                  <a:pt x="869" y="823"/>
                </a:lnTo>
                <a:lnTo>
                  <a:pt x="869" y="834"/>
                </a:lnTo>
                <a:lnTo>
                  <a:pt x="869" y="846"/>
                </a:lnTo>
                <a:lnTo>
                  <a:pt x="878" y="846"/>
                </a:lnTo>
                <a:lnTo>
                  <a:pt x="885" y="845"/>
                </a:lnTo>
                <a:lnTo>
                  <a:pt x="892" y="843"/>
                </a:lnTo>
                <a:lnTo>
                  <a:pt x="898" y="843"/>
                </a:lnTo>
                <a:lnTo>
                  <a:pt x="903" y="841"/>
                </a:lnTo>
                <a:lnTo>
                  <a:pt x="908" y="843"/>
                </a:lnTo>
                <a:lnTo>
                  <a:pt x="914" y="843"/>
                </a:lnTo>
                <a:lnTo>
                  <a:pt x="921" y="846"/>
                </a:lnTo>
                <a:lnTo>
                  <a:pt x="938" y="827"/>
                </a:lnTo>
                <a:lnTo>
                  <a:pt x="921" y="807"/>
                </a:lnTo>
                <a:lnTo>
                  <a:pt x="894" y="800"/>
                </a:lnTo>
                <a:close/>
                <a:moveTo>
                  <a:pt x="843" y="809"/>
                </a:moveTo>
                <a:lnTo>
                  <a:pt x="831" y="809"/>
                </a:lnTo>
                <a:lnTo>
                  <a:pt x="822" y="809"/>
                </a:lnTo>
                <a:lnTo>
                  <a:pt x="816" y="807"/>
                </a:lnTo>
                <a:lnTo>
                  <a:pt x="809" y="807"/>
                </a:lnTo>
                <a:lnTo>
                  <a:pt x="806" y="804"/>
                </a:lnTo>
                <a:lnTo>
                  <a:pt x="800" y="802"/>
                </a:lnTo>
                <a:lnTo>
                  <a:pt x="797" y="797"/>
                </a:lnTo>
                <a:lnTo>
                  <a:pt x="790" y="792"/>
                </a:lnTo>
                <a:lnTo>
                  <a:pt x="783" y="792"/>
                </a:lnTo>
                <a:lnTo>
                  <a:pt x="776" y="792"/>
                </a:lnTo>
                <a:lnTo>
                  <a:pt x="769" y="790"/>
                </a:lnTo>
                <a:lnTo>
                  <a:pt x="760" y="790"/>
                </a:lnTo>
                <a:lnTo>
                  <a:pt x="753" y="788"/>
                </a:lnTo>
                <a:lnTo>
                  <a:pt x="744" y="786"/>
                </a:lnTo>
                <a:lnTo>
                  <a:pt x="737" y="784"/>
                </a:lnTo>
                <a:lnTo>
                  <a:pt x="730" y="781"/>
                </a:lnTo>
                <a:lnTo>
                  <a:pt x="739" y="779"/>
                </a:lnTo>
                <a:lnTo>
                  <a:pt x="749" y="776"/>
                </a:lnTo>
                <a:lnTo>
                  <a:pt x="758" y="774"/>
                </a:lnTo>
                <a:lnTo>
                  <a:pt x="767" y="772"/>
                </a:lnTo>
                <a:lnTo>
                  <a:pt x="774" y="774"/>
                </a:lnTo>
                <a:lnTo>
                  <a:pt x="781" y="776"/>
                </a:lnTo>
                <a:lnTo>
                  <a:pt x="786" y="783"/>
                </a:lnTo>
                <a:lnTo>
                  <a:pt x="790" y="792"/>
                </a:lnTo>
                <a:lnTo>
                  <a:pt x="793" y="790"/>
                </a:lnTo>
                <a:lnTo>
                  <a:pt x="797" y="790"/>
                </a:lnTo>
                <a:lnTo>
                  <a:pt x="800" y="788"/>
                </a:lnTo>
                <a:lnTo>
                  <a:pt x="804" y="786"/>
                </a:lnTo>
                <a:lnTo>
                  <a:pt x="808" y="784"/>
                </a:lnTo>
                <a:lnTo>
                  <a:pt x="811" y="783"/>
                </a:lnTo>
                <a:lnTo>
                  <a:pt x="813" y="783"/>
                </a:lnTo>
                <a:lnTo>
                  <a:pt x="816" y="781"/>
                </a:lnTo>
                <a:lnTo>
                  <a:pt x="820" y="783"/>
                </a:lnTo>
                <a:lnTo>
                  <a:pt x="825" y="784"/>
                </a:lnTo>
                <a:lnTo>
                  <a:pt x="829" y="788"/>
                </a:lnTo>
                <a:lnTo>
                  <a:pt x="834" y="792"/>
                </a:lnTo>
                <a:lnTo>
                  <a:pt x="839" y="795"/>
                </a:lnTo>
                <a:lnTo>
                  <a:pt x="843" y="797"/>
                </a:lnTo>
                <a:lnTo>
                  <a:pt x="848" y="800"/>
                </a:lnTo>
                <a:lnTo>
                  <a:pt x="852" y="800"/>
                </a:lnTo>
                <a:lnTo>
                  <a:pt x="843" y="809"/>
                </a:lnTo>
                <a:close/>
                <a:moveTo>
                  <a:pt x="98" y="380"/>
                </a:moveTo>
                <a:lnTo>
                  <a:pt x="89" y="380"/>
                </a:lnTo>
                <a:lnTo>
                  <a:pt x="80" y="383"/>
                </a:lnTo>
                <a:lnTo>
                  <a:pt x="69" y="383"/>
                </a:lnTo>
                <a:lnTo>
                  <a:pt x="69" y="382"/>
                </a:lnTo>
                <a:lnTo>
                  <a:pt x="69" y="380"/>
                </a:lnTo>
                <a:lnTo>
                  <a:pt x="71" y="380"/>
                </a:lnTo>
                <a:lnTo>
                  <a:pt x="73" y="380"/>
                </a:lnTo>
                <a:lnTo>
                  <a:pt x="75" y="380"/>
                </a:lnTo>
                <a:lnTo>
                  <a:pt x="75" y="378"/>
                </a:lnTo>
                <a:lnTo>
                  <a:pt x="75" y="376"/>
                </a:lnTo>
                <a:lnTo>
                  <a:pt x="76" y="376"/>
                </a:lnTo>
                <a:lnTo>
                  <a:pt x="80" y="376"/>
                </a:lnTo>
                <a:lnTo>
                  <a:pt x="80" y="378"/>
                </a:lnTo>
                <a:lnTo>
                  <a:pt x="82" y="378"/>
                </a:lnTo>
                <a:lnTo>
                  <a:pt x="83" y="378"/>
                </a:lnTo>
                <a:lnTo>
                  <a:pt x="85" y="378"/>
                </a:lnTo>
                <a:lnTo>
                  <a:pt x="87" y="378"/>
                </a:lnTo>
                <a:lnTo>
                  <a:pt x="87" y="376"/>
                </a:lnTo>
                <a:lnTo>
                  <a:pt x="85" y="376"/>
                </a:lnTo>
                <a:lnTo>
                  <a:pt x="85" y="374"/>
                </a:lnTo>
                <a:lnTo>
                  <a:pt x="83" y="374"/>
                </a:lnTo>
                <a:lnTo>
                  <a:pt x="85" y="374"/>
                </a:lnTo>
                <a:lnTo>
                  <a:pt x="87" y="374"/>
                </a:lnTo>
                <a:lnTo>
                  <a:pt x="89" y="374"/>
                </a:lnTo>
                <a:lnTo>
                  <a:pt x="91" y="374"/>
                </a:lnTo>
                <a:lnTo>
                  <a:pt x="91" y="376"/>
                </a:lnTo>
                <a:lnTo>
                  <a:pt x="92" y="376"/>
                </a:lnTo>
                <a:lnTo>
                  <a:pt x="94" y="376"/>
                </a:lnTo>
                <a:lnTo>
                  <a:pt x="96" y="378"/>
                </a:lnTo>
                <a:lnTo>
                  <a:pt x="98" y="380"/>
                </a:lnTo>
                <a:close/>
                <a:moveTo>
                  <a:pt x="145" y="367"/>
                </a:moveTo>
                <a:lnTo>
                  <a:pt x="136" y="371"/>
                </a:lnTo>
                <a:lnTo>
                  <a:pt x="122" y="376"/>
                </a:lnTo>
                <a:lnTo>
                  <a:pt x="110" y="374"/>
                </a:lnTo>
                <a:lnTo>
                  <a:pt x="110" y="373"/>
                </a:lnTo>
                <a:lnTo>
                  <a:pt x="110" y="371"/>
                </a:lnTo>
                <a:lnTo>
                  <a:pt x="112" y="371"/>
                </a:lnTo>
                <a:lnTo>
                  <a:pt x="113" y="371"/>
                </a:lnTo>
                <a:lnTo>
                  <a:pt x="115" y="371"/>
                </a:lnTo>
                <a:lnTo>
                  <a:pt x="117" y="371"/>
                </a:lnTo>
                <a:lnTo>
                  <a:pt x="117" y="369"/>
                </a:lnTo>
                <a:lnTo>
                  <a:pt x="117" y="367"/>
                </a:lnTo>
                <a:lnTo>
                  <a:pt x="117" y="366"/>
                </a:lnTo>
                <a:lnTo>
                  <a:pt x="119" y="366"/>
                </a:lnTo>
                <a:lnTo>
                  <a:pt x="122" y="366"/>
                </a:lnTo>
                <a:lnTo>
                  <a:pt x="124" y="366"/>
                </a:lnTo>
                <a:lnTo>
                  <a:pt x="124" y="367"/>
                </a:lnTo>
                <a:lnTo>
                  <a:pt x="126" y="367"/>
                </a:lnTo>
                <a:lnTo>
                  <a:pt x="128" y="367"/>
                </a:lnTo>
                <a:lnTo>
                  <a:pt x="129" y="366"/>
                </a:lnTo>
                <a:lnTo>
                  <a:pt x="131" y="367"/>
                </a:lnTo>
                <a:lnTo>
                  <a:pt x="133" y="366"/>
                </a:lnTo>
                <a:lnTo>
                  <a:pt x="133" y="364"/>
                </a:lnTo>
                <a:lnTo>
                  <a:pt x="131" y="364"/>
                </a:lnTo>
                <a:lnTo>
                  <a:pt x="129" y="362"/>
                </a:lnTo>
                <a:lnTo>
                  <a:pt x="131" y="362"/>
                </a:lnTo>
                <a:lnTo>
                  <a:pt x="133" y="362"/>
                </a:lnTo>
                <a:lnTo>
                  <a:pt x="135" y="360"/>
                </a:lnTo>
                <a:lnTo>
                  <a:pt x="135" y="362"/>
                </a:lnTo>
                <a:lnTo>
                  <a:pt x="136" y="362"/>
                </a:lnTo>
                <a:lnTo>
                  <a:pt x="138" y="364"/>
                </a:lnTo>
                <a:lnTo>
                  <a:pt x="136" y="364"/>
                </a:lnTo>
                <a:lnTo>
                  <a:pt x="138" y="364"/>
                </a:lnTo>
                <a:lnTo>
                  <a:pt x="140" y="364"/>
                </a:lnTo>
                <a:lnTo>
                  <a:pt x="142" y="364"/>
                </a:lnTo>
                <a:lnTo>
                  <a:pt x="144" y="364"/>
                </a:lnTo>
                <a:lnTo>
                  <a:pt x="144" y="366"/>
                </a:lnTo>
                <a:lnTo>
                  <a:pt x="145" y="367"/>
                </a:lnTo>
                <a:close/>
                <a:moveTo>
                  <a:pt x="32" y="387"/>
                </a:moveTo>
                <a:lnTo>
                  <a:pt x="59" y="387"/>
                </a:lnTo>
                <a:lnTo>
                  <a:pt x="57" y="385"/>
                </a:lnTo>
                <a:lnTo>
                  <a:pt x="55" y="385"/>
                </a:lnTo>
                <a:lnTo>
                  <a:pt x="53" y="385"/>
                </a:lnTo>
                <a:lnTo>
                  <a:pt x="52" y="385"/>
                </a:lnTo>
                <a:lnTo>
                  <a:pt x="50" y="383"/>
                </a:lnTo>
                <a:lnTo>
                  <a:pt x="48" y="383"/>
                </a:lnTo>
                <a:lnTo>
                  <a:pt x="46" y="383"/>
                </a:lnTo>
                <a:lnTo>
                  <a:pt x="45" y="385"/>
                </a:lnTo>
                <a:lnTo>
                  <a:pt x="43" y="385"/>
                </a:lnTo>
                <a:lnTo>
                  <a:pt x="41" y="385"/>
                </a:lnTo>
                <a:lnTo>
                  <a:pt x="39" y="385"/>
                </a:lnTo>
                <a:lnTo>
                  <a:pt x="39" y="383"/>
                </a:lnTo>
                <a:lnTo>
                  <a:pt x="38" y="383"/>
                </a:lnTo>
                <a:lnTo>
                  <a:pt x="38" y="382"/>
                </a:lnTo>
                <a:lnTo>
                  <a:pt x="36" y="382"/>
                </a:lnTo>
                <a:lnTo>
                  <a:pt x="32" y="385"/>
                </a:lnTo>
                <a:lnTo>
                  <a:pt x="32" y="387"/>
                </a:lnTo>
                <a:close/>
                <a:moveTo>
                  <a:pt x="0" y="387"/>
                </a:moveTo>
                <a:lnTo>
                  <a:pt x="18" y="387"/>
                </a:lnTo>
                <a:lnTo>
                  <a:pt x="16" y="385"/>
                </a:lnTo>
                <a:lnTo>
                  <a:pt x="15" y="385"/>
                </a:lnTo>
                <a:lnTo>
                  <a:pt x="13" y="385"/>
                </a:lnTo>
                <a:lnTo>
                  <a:pt x="11" y="385"/>
                </a:lnTo>
                <a:lnTo>
                  <a:pt x="9" y="385"/>
                </a:lnTo>
                <a:lnTo>
                  <a:pt x="8" y="385"/>
                </a:lnTo>
                <a:lnTo>
                  <a:pt x="6" y="385"/>
                </a:lnTo>
                <a:lnTo>
                  <a:pt x="6" y="383"/>
                </a:lnTo>
                <a:lnTo>
                  <a:pt x="2" y="383"/>
                </a:lnTo>
                <a:lnTo>
                  <a:pt x="0" y="387"/>
                </a:lnTo>
                <a:close/>
              </a:path>
            </a:pathLst>
          </a:custGeom>
          <a:solidFill>
            <a:srgbClr val="DACFC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99" name="Freeform 7"/>
          <p:cNvSpPr>
            <a:spLocks/>
          </p:cNvSpPr>
          <p:nvPr/>
        </p:nvSpPr>
        <p:spPr bwMode="auto">
          <a:xfrm>
            <a:off x="1128889" y="1743076"/>
            <a:ext cx="6691489" cy="3584575"/>
          </a:xfrm>
          <a:custGeom>
            <a:avLst/>
            <a:gdLst>
              <a:gd name="T0" fmla="*/ 2147483647 w 4742"/>
              <a:gd name="T1" fmla="*/ 2147483647 h 2258"/>
              <a:gd name="T2" fmla="*/ 2147483647 w 4742"/>
              <a:gd name="T3" fmla="*/ 2147483647 h 2258"/>
              <a:gd name="T4" fmla="*/ 2147483647 w 4742"/>
              <a:gd name="T5" fmla="*/ 2147483647 h 2258"/>
              <a:gd name="T6" fmla="*/ 2147483647 w 4742"/>
              <a:gd name="T7" fmla="*/ 2147483647 h 2258"/>
              <a:gd name="T8" fmla="*/ 2147483647 w 4742"/>
              <a:gd name="T9" fmla="*/ 2147483647 h 2258"/>
              <a:gd name="T10" fmla="*/ 2147483647 w 4742"/>
              <a:gd name="T11" fmla="*/ 2147483647 h 2258"/>
              <a:gd name="T12" fmla="*/ 2147483647 w 4742"/>
              <a:gd name="T13" fmla="*/ 2147483647 h 2258"/>
              <a:gd name="T14" fmla="*/ 2147483647 w 4742"/>
              <a:gd name="T15" fmla="*/ 2147483647 h 2258"/>
              <a:gd name="T16" fmla="*/ 2147483647 w 4742"/>
              <a:gd name="T17" fmla="*/ 2147483647 h 2258"/>
              <a:gd name="T18" fmla="*/ 2147483647 w 4742"/>
              <a:gd name="T19" fmla="*/ 2147483647 h 2258"/>
              <a:gd name="T20" fmla="*/ 0 w 4742"/>
              <a:gd name="T21" fmla="*/ 2147483647 h 2258"/>
              <a:gd name="T22" fmla="*/ 2147483647 w 4742"/>
              <a:gd name="T23" fmla="*/ 2147483647 h 2258"/>
              <a:gd name="T24" fmla="*/ 2147483647 w 4742"/>
              <a:gd name="T25" fmla="*/ 2147483647 h 2258"/>
              <a:gd name="T26" fmla="*/ 2147483647 w 4742"/>
              <a:gd name="T27" fmla="*/ 2147483647 h 2258"/>
              <a:gd name="T28" fmla="*/ 2147483647 w 4742"/>
              <a:gd name="T29" fmla="*/ 2147483647 h 2258"/>
              <a:gd name="T30" fmla="*/ 2147483647 w 4742"/>
              <a:gd name="T31" fmla="*/ 2147483647 h 2258"/>
              <a:gd name="T32" fmla="*/ 2147483647 w 4742"/>
              <a:gd name="T33" fmla="*/ 2147483647 h 2258"/>
              <a:gd name="T34" fmla="*/ 2147483647 w 4742"/>
              <a:gd name="T35" fmla="*/ 2147483647 h 2258"/>
              <a:gd name="T36" fmla="*/ 2147483647 w 4742"/>
              <a:gd name="T37" fmla="*/ 2147483647 h 2258"/>
              <a:gd name="T38" fmla="*/ 2147483647 w 4742"/>
              <a:gd name="T39" fmla="*/ 2147483647 h 2258"/>
              <a:gd name="T40" fmla="*/ 2147483647 w 4742"/>
              <a:gd name="T41" fmla="*/ 2147483647 h 2258"/>
              <a:gd name="T42" fmla="*/ 2147483647 w 4742"/>
              <a:gd name="T43" fmla="*/ 0 h 2258"/>
              <a:gd name="T44" fmla="*/ 2147483647 w 4742"/>
              <a:gd name="T45" fmla="*/ 2147483647 h 2258"/>
              <a:gd name="T46" fmla="*/ 2147483647 w 4742"/>
              <a:gd name="T47" fmla="*/ 2147483647 h 2258"/>
              <a:gd name="T48" fmla="*/ 2147483647 w 4742"/>
              <a:gd name="T49" fmla="*/ 2147483647 h 2258"/>
              <a:gd name="T50" fmla="*/ 2147483647 w 4742"/>
              <a:gd name="T51" fmla="*/ 2147483647 h 2258"/>
              <a:gd name="T52" fmla="*/ 2147483647 w 4742"/>
              <a:gd name="T53" fmla="*/ 2147483647 h 2258"/>
              <a:gd name="T54" fmla="*/ 2147483647 w 4742"/>
              <a:gd name="T55" fmla="*/ 2147483647 h 2258"/>
              <a:gd name="T56" fmla="*/ 2147483647 w 4742"/>
              <a:gd name="T57" fmla="*/ 2147483647 h 2258"/>
              <a:gd name="T58" fmla="*/ 2147483647 w 4742"/>
              <a:gd name="T59" fmla="*/ 2147483647 h 2258"/>
              <a:gd name="T60" fmla="*/ 2147483647 w 4742"/>
              <a:gd name="T61" fmla="*/ 2147483647 h 2258"/>
              <a:gd name="T62" fmla="*/ 2147483647 w 4742"/>
              <a:gd name="T63" fmla="*/ 2147483647 h 2258"/>
              <a:gd name="T64" fmla="*/ 2147483647 w 4742"/>
              <a:gd name="T65" fmla="*/ 2147483647 h 2258"/>
              <a:gd name="T66" fmla="*/ 2147483647 w 4742"/>
              <a:gd name="T67" fmla="*/ 2147483647 h 2258"/>
              <a:gd name="T68" fmla="*/ 2147483647 w 4742"/>
              <a:gd name="T69" fmla="*/ 2147483647 h 2258"/>
              <a:gd name="T70" fmla="*/ 2147483647 w 4742"/>
              <a:gd name="T71" fmla="*/ 2147483647 h 2258"/>
              <a:gd name="T72" fmla="*/ 2147483647 w 4742"/>
              <a:gd name="T73" fmla="*/ 2147483647 h 2258"/>
              <a:gd name="T74" fmla="*/ 2147483647 w 4742"/>
              <a:gd name="T75" fmla="*/ 2147483647 h 2258"/>
              <a:gd name="T76" fmla="*/ 2147483647 w 4742"/>
              <a:gd name="T77" fmla="*/ 2147483647 h 2258"/>
              <a:gd name="T78" fmla="*/ 2147483647 w 4742"/>
              <a:gd name="T79" fmla="*/ 2147483647 h 2258"/>
              <a:gd name="T80" fmla="*/ 2147483647 w 4742"/>
              <a:gd name="T81" fmla="*/ 2147483647 h 2258"/>
              <a:gd name="T82" fmla="*/ 2147483647 w 4742"/>
              <a:gd name="T83" fmla="*/ 2147483647 h 2258"/>
              <a:gd name="T84" fmla="*/ 2147483647 w 4742"/>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42"/>
              <a:gd name="T130" fmla="*/ 0 h 2258"/>
              <a:gd name="T131" fmla="*/ 4742 w 4742"/>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42" h="2258">
                <a:moveTo>
                  <a:pt x="1385" y="2258"/>
                </a:moveTo>
                <a:lnTo>
                  <a:pt x="1298" y="2235"/>
                </a:lnTo>
                <a:lnTo>
                  <a:pt x="1215" y="2210"/>
                </a:lnTo>
                <a:lnTo>
                  <a:pt x="1134" y="2184"/>
                </a:lnTo>
                <a:lnTo>
                  <a:pt x="1056" y="2157"/>
                </a:lnTo>
                <a:lnTo>
                  <a:pt x="980" y="2131"/>
                </a:lnTo>
                <a:lnTo>
                  <a:pt x="908" y="2102"/>
                </a:lnTo>
                <a:lnTo>
                  <a:pt x="839" y="2072"/>
                </a:lnTo>
                <a:lnTo>
                  <a:pt x="772" y="2042"/>
                </a:lnTo>
                <a:lnTo>
                  <a:pt x="708" y="2012"/>
                </a:lnTo>
                <a:lnTo>
                  <a:pt x="647" y="1981"/>
                </a:lnTo>
                <a:lnTo>
                  <a:pt x="588" y="1949"/>
                </a:lnTo>
                <a:lnTo>
                  <a:pt x="532" y="1917"/>
                </a:lnTo>
                <a:lnTo>
                  <a:pt x="479" y="1883"/>
                </a:lnTo>
                <a:lnTo>
                  <a:pt x="429" y="1848"/>
                </a:lnTo>
                <a:lnTo>
                  <a:pt x="382" y="1814"/>
                </a:lnTo>
                <a:lnTo>
                  <a:pt x="338" y="1779"/>
                </a:lnTo>
                <a:lnTo>
                  <a:pt x="295" y="1742"/>
                </a:lnTo>
                <a:lnTo>
                  <a:pt x="256" y="1707"/>
                </a:lnTo>
                <a:lnTo>
                  <a:pt x="221" y="1670"/>
                </a:lnTo>
                <a:lnTo>
                  <a:pt x="188" y="1632"/>
                </a:lnTo>
                <a:lnTo>
                  <a:pt x="156" y="1595"/>
                </a:lnTo>
                <a:lnTo>
                  <a:pt x="127" y="1556"/>
                </a:lnTo>
                <a:lnTo>
                  <a:pt x="103" y="1518"/>
                </a:lnTo>
                <a:lnTo>
                  <a:pt x="80" y="1479"/>
                </a:lnTo>
                <a:lnTo>
                  <a:pt x="60" y="1440"/>
                </a:lnTo>
                <a:lnTo>
                  <a:pt x="44" y="1401"/>
                </a:lnTo>
                <a:lnTo>
                  <a:pt x="30" y="1360"/>
                </a:lnTo>
                <a:lnTo>
                  <a:pt x="18" y="1321"/>
                </a:lnTo>
                <a:lnTo>
                  <a:pt x="9" y="1281"/>
                </a:lnTo>
                <a:lnTo>
                  <a:pt x="4" y="1240"/>
                </a:lnTo>
                <a:lnTo>
                  <a:pt x="0" y="1201"/>
                </a:lnTo>
                <a:lnTo>
                  <a:pt x="0" y="1161"/>
                </a:lnTo>
                <a:lnTo>
                  <a:pt x="2" y="1120"/>
                </a:lnTo>
                <a:lnTo>
                  <a:pt x="7" y="1079"/>
                </a:lnTo>
                <a:lnTo>
                  <a:pt x="14" y="1039"/>
                </a:lnTo>
                <a:lnTo>
                  <a:pt x="25" y="998"/>
                </a:lnTo>
                <a:lnTo>
                  <a:pt x="39" y="957"/>
                </a:lnTo>
                <a:lnTo>
                  <a:pt x="55" y="917"/>
                </a:lnTo>
                <a:lnTo>
                  <a:pt x="73" y="878"/>
                </a:lnTo>
                <a:lnTo>
                  <a:pt x="94" y="837"/>
                </a:lnTo>
                <a:lnTo>
                  <a:pt x="119" y="797"/>
                </a:lnTo>
                <a:lnTo>
                  <a:pt x="145" y="758"/>
                </a:lnTo>
                <a:lnTo>
                  <a:pt x="175" y="719"/>
                </a:lnTo>
                <a:lnTo>
                  <a:pt x="207" y="680"/>
                </a:lnTo>
                <a:lnTo>
                  <a:pt x="242" y="641"/>
                </a:lnTo>
                <a:lnTo>
                  <a:pt x="279" y="602"/>
                </a:lnTo>
                <a:lnTo>
                  <a:pt x="320" y="563"/>
                </a:lnTo>
                <a:lnTo>
                  <a:pt x="362" y="526"/>
                </a:lnTo>
                <a:lnTo>
                  <a:pt x="408" y="489"/>
                </a:lnTo>
                <a:lnTo>
                  <a:pt x="458" y="452"/>
                </a:lnTo>
                <a:lnTo>
                  <a:pt x="509" y="415"/>
                </a:lnTo>
                <a:lnTo>
                  <a:pt x="562" y="379"/>
                </a:lnTo>
                <a:lnTo>
                  <a:pt x="618" y="344"/>
                </a:lnTo>
                <a:lnTo>
                  <a:pt x="678" y="309"/>
                </a:lnTo>
                <a:lnTo>
                  <a:pt x="740" y="275"/>
                </a:lnTo>
                <a:lnTo>
                  <a:pt x="806" y="242"/>
                </a:lnTo>
                <a:lnTo>
                  <a:pt x="873" y="208"/>
                </a:lnTo>
                <a:lnTo>
                  <a:pt x="942" y="176"/>
                </a:lnTo>
                <a:lnTo>
                  <a:pt x="1014" y="144"/>
                </a:lnTo>
                <a:lnTo>
                  <a:pt x="1090" y="114"/>
                </a:lnTo>
                <a:lnTo>
                  <a:pt x="1168" y="84"/>
                </a:lnTo>
                <a:lnTo>
                  <a:pt x="1249" y="54"/>
                </a:lnTo>
                <a:lnTo>
                  <a:pt x="1332" y="26"/>
                </a:lnTo>
                <a:lnTo>
                  <a:pt x="1418" y="0"/>
                </a:lnTo>
                <a:lnTo>
                  <a:pt x="3324" y="0"/>
                </a:lnTo>
                <a:lnTo>
                  <a:pt x="3411" y="26"/>
                </a:lnTo>
                <a:lnTo>
                  <a:pt x="3494" y="54"/>
                </a:lnTo>
                <a:lnTo>
                  <a:pt x="3573" y="84"/>
                </a:lnTo>
                <a:lnTo>
                  <a:pt x="3653" y="114"/>
                </a:lnTo>
                <a:lnTo>
                  <a:pt x="3727" y="144"/>
                </a:lnTo>
                <a:lnTo>
                  <a:pt x="3801" y="176"/>
                </a:lnTo>
                <a:lnTo>
                  <a:pt x="3870" y="208"/>
                </a:lnTo>
                <a:lnTo>
                  <a:pt x="3937" y="242"/>
                </a:lnTo>
                <a:lnTo>
                  <a:pt x="4002" y="275"/>
                </a:lnTo>
                <a:lnTo>
                  <a:pt x="4064" y="309"/>
                </a:lnTo>
                <a:lnTo>
                  <a:pt x="4124" y="344"/>
                </a:lnTo>
                <a:lnTo>
                  <a:pt x="4181" y="379"/>
                </a:lnTo>
                <a:lnTo>
                  <a:pt x="4234" y="415"/>
                </a:lnTo>
                <a:lnTo>
                  <a:pt x="4285" y="452"/>
                </a:lnTo>
                <a:lnTo>
                  <a:pt x="4334" y="489"/>
                </a:lnTo>
                <a:lnTo>
                  <a:pt x="4378" y="526"/>
                </a:lnTo>
                <a:lnTo>
                  <a:pt x="4423" y="563"/>
                </a:lnTo>
                <a:lnTo>
                  <a:pt x="4463" y="602"/>
                </a:lnTo>
                <a:lnTo>
                  <a:pt x="4500" y="641"/>
                </a:lnTo>
                <a:lnTo>
                  <a:pt x="4536" y="680"/>
                </a:lnTo>
                <a:lnTo>
                  <a:pt x="4567" y="719"/>
                </a:lnTo>
                <a:lnTo>
                  <a:pt x="4597" y="758"/>
                </a:lnTo>
                <a:lnTo>
                  <a:pt x="4624" y="797"/>
                </a:lnTo>
                <a:lnTo>
                  <a:pt x="4649" y="837"/>
                </a:lnTo>
                <a:lnTo>
                  <a:pt x="4670" y="878"/>
                </a:lnTo>
                <a:lnTo>
                  <a:pt x="4687" y="917"/>
                </a:lnTo>
                <a:lnTo>
                  <a:pt x="4703" y="957"/>
                </a:lnTo>
                <a:lnTo>
                  <a:pt x="4718" y="998"/>
                </a:lnTo>
                <a:lnTo>
                  <a:pt x="4728" y="1039"/>
                </a:lnTo>
                <a:lnTo>
                  <a:pt x="4735" y="1079"/>
                </a:lnTo>
                <a:lnTo>
                  <a:pt x="4740" y="1120"/>
                </a:lnTo>
                <a:lnTo>
                  <a:pt x="4742" y="1161"/>
                </a:lnTo>
                <a:lnTo>
                  <a:pt x="4742" y="1201"/>
                </a:lnTo>
                <a:lnTo>
                  <a:pt x="4739" y="1240"/>
                </a:lnTo>
                <a:lnTo>
                  <a:pt x="4733" y="1281"/>
                </a:lnTo>
                <a:lnTo>
                  <a:pt x="4725" y="1321"/>
                </a:lnTo>
                <a:lnTo>
                  <a:pt x="4712" y="1360"/>
                </a:lnTo>
                <a:lnTo>
                  <a:pt x="4698" y="1401"/>
                </a:lnTo>
                <a:lnTo>
                  <a:pt x="4682" y="1440"/>
                </a:lnTo>
                <a:lnTo>
                  <a:pt x="4661" y="1479"/>
                </a:lnTo>
                <a:lnTo>
                  <a:pt x="4640" y="1518"/>
                </a:lnTo>
                <a:lnTo>
                  <a:pt x="4613" y="1556"/>
                </a:lnTo>
                <a:lnTo>
                  <a:pt x="4587" y="1595"/>
                </a:lnTo>
                <a:lnTo>
                  <a:pt x="4555" y="1632"/>
                </a:lnTo>
                <a:lnTo>
                  <a:pt x="4521" y="1670"/>
                </a:lnTo>
                <a:lnTo>
                  <a:pt x="4486" y="1707"/>
                </a:lnTo>
                <a:lnTo>
                  <a:pt x="4447" y="1742"/>
                </a:lnTo>
                <a:lnTo>
                  <a:pt x="4405" y="1779"/>
                </a:lnTo>
                <a:lnTo>
                  <a:pt x="4361" y="1814"/>
                </a:lnTo>
                <a:lnTo>
                  <a:pt x="4313" y="1848"/>
                </a:lnTo>
                <a:lnTo>
                  <a:pt x="4262" y="1883"/>
                </a:lnTo>
                <a:lnTo>
                  <a:pt x="4209" y="1917"/>
                </a:lnTo>
                <a:lnTo>
                  <a:pt x="4154" y="1949"/>
                </a:lnTo>
                <a:lnTo>
                  <a:pt x="4096" y="1981"/>
                </a:lnTo>
                <a:lnTo>
                  <a:pt x="4034" y="2012"/>
                </a:lnTo>
                <a:lnTo>
                  <a:pt x="3970" y="2042"/>
                </a:lnTo>
                <a:lnTo>
                  <a:pt x="3903" y="2072"/>
                </a:lnTo>
                <a:lnTo>
                  <a:pt x="3834" y="2102"/>
                </a:lnTo>
                <a:lnTo>
                  <a:pt x="3762" y="2131"/>
                </a:lnTo>
                <a:lnTo>
                  <a:pt x="3686" y="2157"/>
                </a:lnTo>
                <a:lnTo>
                  <a:pt x="3608" y="2184"/>
                </a:lnTo>
                <a:lnTo>
                  <a:pt x="3527" y="2210"/>
                </a:lnTo>
                <a:lnTo>
                  <a:pt x="3444" y="2235"/>
                </a:lnTo>
                <a:lnTo>
                  <a:pt x="3358" y="2258"/>
                </a:lnTo>
                <a:lnTo>
                  <a:pt x="1385"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0" name="Freeform 8"/>
          <p:cNvSpPr>
            <a:spLocks/>
          </p:cNvSpPr>
          <p:nvPr/>
        </p:nvSpPr>
        <p:spPr bwMode="auto">
          <a:xfrm>
            <a:off x="1293990" y="1743076"/>
            <a:ext cx="6357055" cy="3584575"/>
          </a:xfrm>
          <a:custGeom>
            <a:avLst/>
            <a:gdLst>
              <a:gd name="T0" fmla="*/ 2147483647 w 4505"/>
              <a:gd name="T1" fmla="*/ 2147483647 h 2258"/>
              <a:gd name="T2" fmla="*/ 2147483647 w 4505"/>
              <a:gd name="T3" fmla="*/ 2147483647 h 2258"/>
              <a:gd name="T4" fmla="*/ 2147483647 w 4505"/>
              <a:gd name="T5" fmla="*/ 2147483647 h 2258"/>
              <a:gd name="T6" fmla="*/ 2147483647 w 4505"/>
              <a:gd name="T7" fmla="*/ 2147483647 h 2258"/>
              <a:gd name="T8" fmla="*/ 2147483647 w 4505"/>
              <a:gd name="T9" fmla="*/ 2147483647 h 2258"/>
              <a:gd name="T10" fmla="*/ 2147483647 w 4505"/>
              <a:gd name="T11" fmla="*/ 2147483647 h 2258"/>
              <a:gd name="T12" fmla="*/ 2147483647 w 4505"/>
              <a:gd name="T13" fmla="*/ 2147483647 h 2258"/>
              <a:gd name="T14" fmla="*/ 2147483647 w 4505"/>
              <a:gd name="T15" fmla="*/ 2147483647 h 2258"/>
              <a:gd name="T16" fmla="*/ 2147483647 w 4505"/>
              <a:gd name="T17" fmla="*/ 2147483647 h 2258"/>
              <a:gd name="T18" fmla="*/ 2147483647 w 4505"/>
              <a:gd name="T19" fmla="*/ 2147483647 h 2258"/>
              <a:gd name="T20" fmla="*/ 0 w 4505"/>
              <a:gd name="T21" fmla="*/ 2147483647 h 2258"/>
              <a:gd name="T22" fmla="*/ 2147483647 w 4505"/>
              <a:gd name="T23" fmla="*/ 2147483647 h 2258"/>
              <a:gd name="T24" fmla="*/ 2147483647 w 4505"/>
              <a:gd name="T25" fmla="*/ 2147483647 h 2258"/>
              <a:gd name="T26" fmla="*/ 2147483647 w 4505"/>
              <a:gd name="T27" fmla="*/ 2147483647 h 2258"/>
              <a:gd name="T28" fmla="*/ 2147483647 w 4505"/>
              <a:gd name="T29" fmla="*/ 2147483647 h 2258"/>
              <a:gd name="T30" fmla="*/ 2147483647 w 4505"/>
              <a:gd name="T31" fmla="*/ 2147483647 h 2258"/>
              <a:gd name="T32" fmla="*/ 2147483647 w 4505"/>
              <a:gd name="T33" fmla="*/ 2147483647 h 2258"/>
              <a:gd name="T34" fmla="*/ 2147483647 w 4505"/>
              <a:gd name="T35" fmla="*/ 2147483647 h 2258"/>
              <a:gd name="T36" fmla="*/ 2147483647 w 4505"/>
              <a:gd name="T37" fmla="*/ 2147483647 h 2258"/>
              <a:gd name="T38" fmla="*/ 2147483647 w 4505"/>
              <a:gd name="T39" fmla="*/ 2147483647 h 2258"/>
              <a:gd name="T40" fmla="*/ 2147483647 w 4505"/>
              <a:gd name="T41" fmla="*/ 2147483647 h 2258"/>
              <a:gd name="T42" fmla="*/ 2147483647 w 4505"/>
              <a:gd name="T43" fmla="*/ 0 h 2258"/>
              <a:gd name="T44" fmla="*/ 2147483647 w 4505"/>
              <a:gd name="T45" fmla="*/ 2147483647 h 2258"/>
              <a:gd name="T46" fmla="*/ 2147483647 w 4505"/>
              <a:gd name="T47" fmla="*/ 2147483647 h 2258"/>
              <a:gd name="T48" fmla="*/ 2147483647 w 4505"/>
              <a:gd name="T49" fmla="*/ 2147483647 h 2258"/>
              <a:gd name="T50" fmla="*/ 2147483647 w 4505"/>
              <a:gd name="T51" fmla="*/ 2147483647 h 2258"/>
              <a:gd name="T52" fmla="*/ 2147483647 w 4505"/>
              <a:gd name="T53" fmla="*/ 2147483647 h 2258"/>
              <a:gd name="T54" fmla="*/ 2147483647 w 4505"/>
              <a:gd name="T55" fmla="*/ 2147483647 h 2258"/>
              <a:gd name="T56" fmla="*/ 2147483647 w 4505"/>
              <a:gd name="T57" fmla="*/ 2147483647 h 2258"/>
              <a:gd name="T58" fmla="*/ 2147483647 w 4505"/>
              <a:gd name="T59" fmla="*/ 2147483647 h 2258"/>
              <a:gd name="T60" fmla="*/ 2147483647 w 4505"/>
              <a:gd name="T61" fmla="*/ 2147483647 h 2258"/>
              <a:gd name="T62" fmla="*/ 2147483647 w 4505"/>
              <a:gd name="T63" fmla="*/ 2147483647 h 2258"/>
              <a:gd name="T64" fmla="*/ 2147483647 w 4505"/>
              <a:gd name="T65" fmla="*/ 2147483647 h 2258"/>
              <a:gd name="T66" fmla="*/ 2147483647 w 4505"/>
              <a:gd name="T67" fmla="*/ 2147483647 h 2258"/>
              <a:gd name="T68" fmla="*/ 2147483647 w 4505"/>
              <a:gd name="T69" fmla="*/ 2147483647 h 2258"/>
              <a:gd name="T70" fmla="*/ 2147483647 w 4505"/>
              <a:gd name="T71" fmla="*/ 2147483647 h 2258"/>
              <a:gd name="T72" fmla="*/ 2147483647 w 4505"/>
              <a:gd name="T73" fmla="*/ 2147483647 h 2258"/>
              <a:gd name="T74" fmla="*/ 2147483647 w 4505"/>
              <a:gd name="T75" fmla="*/ 2147483647 h 2258"/>
              <a:gd name="T76" fmla="*/ 2147483647 w 4505"/>
              <a:gd name="T77" fmla="*/ 2147483647 h 2258"/>
              <a:gd name="T78" fmla="*/ 2147483647 w 4505"/>
              <a:gd name="T79" fmla="*/ 2147483647 h 2258"/>
              <a:gd name="T80" fmla="*/ 2147483647 w 4505"/>
              <a:gd name="T81" fmla="*/ 2147483647 h 2258"/>
              <a:gd name="T82" fmla="*/ 2147483647 w 4505"/>
              <a:gd name="T83" fmla="*/ 2147483647 h 2258"/>
              <a:gd name="T84" fmla="*/ 2147483647 w 450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05"/>
              <a:gd name="T130" fmla="*/ 0 h 2258"/>
              <a:gd name="T131" fmla="*/ 4505 w 450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05" h="2258">
                <a:moveTo>
                  <a:pt x="1316" y="2258"/>
                </a:moveTo>
                <a:lnTo>
                  <a:pt x="1233" y="2235"/>
                </a:lnTo>
                <a:lnTo>
                  <a:pt x="1153" y="2210"/>
                </a:lnTo>
                <a:lnTo>
                  <a:pt x="1077" y="2184"/>
                </a:lnTo>
                <a:lnTo>
                  <a:pt x="1003" y="2157"/>
                </a:lnTo>
                <a:lnTo>
                  <a:pt x="931" y="2131"/>
                </a:lnTo>
                <a:lnTo>
                  <a:pt x="862" y="2102"/>
                </a:lnTo>
                <a:lnTo>
                  <a:pt x="796" y="2072"/>
                </a:lnTo>
                <a:lnTo>
                  <a:pt x="733" y="2042"/>
                </a:lnTo>
                <a:lnTo>
                  <a:pt x="673" y="2012"/>
                </a:lnTo>
                <a:lnTo>
                  <a:pt x="614" y="1981"/>
                </a:lnTo>
                <a:lnTo>
                  <a:pt x="558" y="1949"/>
                </a:lnTo>
                <a:lnTo>
                  <a:pt x="505" y="1917"/>
                </a:lnTo>
                <a:lnTo>
                  <a:pt x="456" y="1883"/>
                </a:lnTo>
                <a:lnTo>
                  <a:pt x="408" y="1848"/>
                </a:lnTo>
                <a:lnTo>
                  <a:pt x="362" y="1814"/>
                </a:lnTo>
                <a:lnTo>
                  <a:pt x="320" y="1779"/>
                </a:lnTo>
                <a:lnTo>
                  <a:pt x="281" y="1742"/>
                </a:lnTo>
                <a:lnTo>
                  <a:pt x="244" y="1707"/>
                </a:lnTo>
                <a:lnTo>
                  <a:pt x="208" y="1670"/>
                </a:lnTo>
                <a:lnTo>
                  <a:pt x="176" y="1632"/>
                </a:lnTo>
                <a:lnTo>
                  <a:pt x="148" y="1595"/>
                </a:lnTo>
                <a:lnTo>
                  <a:pt x="122" y="1556"/>
                </a:lnTo>
                <a:lnTo>
                  <a:pt x="97" y="1518"/>
                </a:lnTo>
                <a:lnTo>
                  <a:pt x="76" y="1479"/>
                </a:lnTo>
                <a:lnTo>
                  <a:pt x="56" y="1440"/>
                </a:lnTo>
                <a:lnTo>
                  <a:pt x="40" y="1401"/>
                </a:lnTo>
                <a:lnTo>
                  <a:pt x="28" y="1360"/>
                </a:lnTo>
                <a:lnTo>
                  <a:pt x="18" y="1321"/>
                </a:lnTo>
                <a:lnTo>
                  <a:pt x="9" y="1281"/>
                </a:lnTo>
                <a:lnTo>
                  <a:pt x="3" y="1240"/>
                </a:lnTo>
                <a:lnTo>
                  <a:pt x="0" y="1201"/>
                </a:lnTo>
                <a:lnTo>
                  <a:pt x="0" y="1161"/>
                </a:lnTo>
                <a:lnTo>
                  <a:pt x="2" y="1120"/>
                </a:lnTo>
                <a:lnTo>
                  <a:pt x="7" y="1079"/>
                </a:lnTo>
                <a:lnTo>
                  <a:pt x="14" y="1039"/>
                </a:lnTo>
                <a:lnTo>
                  <a:pt x="23" y="998"/>
                </a:lnTo>
                <a:lnTo>
                  <a:pt x="35" y="957"/>
                </a:lnTo>
                <a:lnTo>
                  <a:pt x="51" y="917"/>
                </a:lnTo>
                <a:lnTo>
                  <a:pt x="69" y="878"/>
                </a:lnTo>
                <a:lnTo>
                  <a:pt x="88" y="837"/>
                </a:lnTo>
                <a:lnTo>
                  <a:pt x="111" y="797"/>
                </a:lnTo>
                <a:lnTo>
                  <a:pt x="138" y="758"/>
                </a:lnTo>
                <a:lnTo>
                  <a:pt x="166" y="719"/>
                </a:lnTo>
                <a:lnTo>
                  <a:pt x="196" y="680"/>
                </a:lnTo>
                <a:lnTo>
                  <a:pt x="229" y="641"/>
                </a:lnTo>
                <a:lnTo>
                  <a:pt x="265" y="602"/>
                </a:lnTo>
                <a:lnTo>
                  <a:pt x="304" y="563"/>
                </a:lnTo>
                <a:lnTo>
                  <a:pt x="344" y="526"/>
                </a:lnTo>
                <a:lnTo>
                  <a:pt x="388" y="489"/>
                </a:lnTo>
                <a:lnTo>
                  <a:pt x="434" y="452"/>
                </a:lnTo>
                <a:lnTo>
                  <a:pt x="482" y="415"/>
                </a:lnTo>
                <a:lnTo>
                  <a:pt x="533" y="379"/>
                </a:lnTo>
                <a:lnTo>
                  <a:pt x="588" y="344"/>
                </a:lnTo>
                <a:lnTo>
                  <a:pt x="643" y="309"/>
                </a:lnTo>
                <a:lnTo>
                  <a:pt x="703" y="275"/>
                </a:lnTo>
                <a:lnTo>
                  <a:pt x="763" y="242"/>
                </a:lnTo>
                <a:lnTo>
                  <a:pt x="828" y="208"/>
                </a:lnTo>
                <a:lnTo>
                  <a:pt x="893" y="176"/>
                </a:lnTo>
                <a:lnTo>
                  <a:pt x="962" y="144"/>
                </a:lnTo>
                <a:lnTo>
                  <a:pt x="1035" y="114"/>
                </a:lnTo>
                <a:lnTo>
                  <a:pt x="1109" y="84"/>
                </a:lnTo>
                <a:lnTo>
                  <a:pt x="1185" y="54"/>
                </a:lnTo>
                <a:lnTo>
                  <a:pt x="1264" y="26"/>
                </a:lnTo>
                <a:lnTo>
                  <a:pt x="1346" y="0"/>
                </a:lnTo>
                <a:lnTo>
                  <a:pt x="3158" y="0"/>
                </a:lnTo>
                <a:lnTo>
                  <a:pt x="3239" y="26"/>
                </a:lnTo>
                <a:lnTo>
                  <a:pt x="3318" y="54"/>
                </a:lnTo>
                <a:lnTo>
                  <a:pt x="3394" y="84"/>
                </a:lnTo>
                <a:lnTo>
                  <a:pt x="3468" y="114"/>
                </a:lnTo>
                <a:lnTo>
                  <a:pt x="3541" y="144"/>
                </a:lnTo>
                <a:lnTo>
                  <a:pt x="3610" y="176"/>
                </a:lnTo>
                <a:lnTo>
                  <a:pt x="3677" y="208"/>
                </a:lnTo>
                <a:lnTo>
                  <a:pt x="3740" y="242"/>
                </a:lnTo>
                <a:lnTo>
                  <a:pt x="3802" y="275"/>
                </a:lnTo>
                <a:lnTo>
                  <a:pt x="3861" y="309"/>
                </a:lnTo>
                <a:lnTo>
                  <a:pt x="3917" y="344"/>
                </a:lnTo>
                <a:lnTo>
                  <a:pt x="3970" y="379"/>
                </a:lnTo>
                <a:lnTo>
                  <a:pt x="4021" y="415"/>
                </a:lnTo>
                <a:lnTo>
                  <a:pt x="4071" y="452"/>
                </a:lnTo>
                <a:lnTo>
                  <a:pt x="4117" y="489"/>
                </a:lnTo>
                <a:lnTo>
                  <a:pt x="4159" y="526"/>
                </a:lnTo>
                <a:lnTo>
                  <a:pt x="4201" y="563"/>
                </a:lnTo>
                <a:lnTo>
                  <a:pt x="4238" y="602"/>
                </a:lnTo>
                <a:lnTo>
                  <a:pt x="4276" y="641"/>
                </a:lnTo>
                <a:lnTo>
                  <a:pt x="4307" y="680"/>
                </a:lnTo>
                <a:lnTo>
                  <a:pt x="4339" y="719"/>
                </a:lnTo>
                <a:lnTo>
                  <a:pt x="4367" y="758"/>
                </a:lnTo>
                <a:lnTo>
                  <a:pt x="4392" y="797"/>
                </a:lnTo>
                <a:lnTo>
                  <a:pt x="4415" y="837"/>
                </a:lnTo>
                <a:lnTo>
                  <a:pt x="4434" y="878"/>
                </a:lnTo>
                <a:lnTo>
                  <a:pt x="4454" y="917"/>
                </a:lnTo>
                <a:lnTo>
                  <a:pt x="4468" y="957"/>
                </a:lnTo>
                <a:lnTo>
                  <a:pt x="4480" y="998"/>
                </a:lnTo>
                <a:lnTo>
                  <a:pt x="4491" y="1039"/>
                </a:lnTo>
                <a:lnTo>
                  <a:pt x="4498" y="1079"/>
                </a:lnTo>
                <a:lnTo>
                  <a:pt x="4503" y="1120"/>
                </a:lnTo>
                <a:lnTo>
                  <a:pt x="4505" y="1161"/>
                </a:lnTo>
                <a:lnTo>
                  <a:pt x="4505" y="1201"/>
                </a:lnTo>
                <a:lnTo>
                  <a:pt x="4502" y="1240"/>
                </a:lnTo>
                <a:lnTo>
                  <a:pt x="4496" y="1281"/>
                </a:lnTo>
                <a:lnTo>
                  <a:pt x="4487" y="1321"/>
                </a:lnTo>
                <a:lnTo>
                  <a:pt x="4477" y="1360"/>
                </a:lnTo>
                <a:lnTo>
                  <a:pt x="4463" y="1401"/>
                </a:lnTo>
                <a:lnTo>
                  <a:pt x="4447" y="1440"/>
                </a:lnTo>
                <a:lnTo>
                  <a:pt x="4427" y="1479"/>
                </a:lnTo>
                <a:lnTo>
                  <a:pt x="4406" y="1518"/>
                </a:lnTo>
                <a:lnTo>
                  <a:pt x="4383" y="1556"/>
                </a:lnTo>
                <a:lnTo>
                  <a:pt x="4357" y="1595"/>
                </a:lnTo>
                <a:lnTo>
                  <a:pt x="4327" y="1632"/>
                </a:lnTo>
                <a:lnTo>
                  <a:pt x="4295" y="1670"/>
                </a:lnTo>
                <a:lnTo>
                  <a:pt x="4261" y="1707"/>
                </a:lnTo>
                <a:lnTo>
                  <a:pt x="4224" y="1742"/>
                </a:lnTo>
                <a:lnTo>
                  <a:pt x="4184" y="1779"/>
                </a:lnTo>
                <a:lnTo>
                  <a:pt x="4141" y="1814"/>
                </a:lnTo>
                <a:lnTo>
                  <a:pt x="4097" y="1848"/>
                </a:lnTo>
                <a:lnTo>
                  <a:pt x="4049" y="1883"/>
                </a:lnTo>
                <a:lnTo>
                  <a:pt x="3998" y="1917"/>
                </a:lnTo>
                <a:lnTo>
                  <a:pt x="3945" y="1949"/>
                </a:lnTo>
                <a:lnTo>
                  <a:pt x="3891" y="1981"/>
                </a:lnTo>
                <a:lnTo>
                  <a:pt x="3832" y="2012"/>
                </a:lnTo>
                <a:lnTo>
                  <a:pt x="3772" y="2042"/>
                </a:lnTo>
                <a:lnTo>
                  <a:pt x="3709" y="2072"/>
                </a:lnTo>
                <a:lnTo>
                  <a:pt x="3642" y="2102"/>
                </a:lnTo>
                <a:lnTo>
                  <a:pt x="3573" y="2131"/>
                </a:lnTo>
                <a:lnTo>
                  <a:pt x="3502" y="2157"/>
                </a:lnTo>
                <a:lnTo>
                  <a:pt x="3428" y="2184"/>
                </a:lnTo>
                <a:lnTo>
                  <a:pt x="3350" y="2210"/>
                </a:lnTo>
                <a:lnTo>
                  <a:pt x="3271" y="2235"/>
                </a:lnTo>
                <a:lnTo>
                  <a:pt x="3189" y="2258"/>
                </a:lnTo>
                <a:lnTo>
                  <a:pt x="1316"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1" name="Freeform 9"/>
          <p:cNvSpPr>
            <a:spLocks/>
          </p:cNvSpPr>
          <p:nvPr/>
        </p:nvSpPr>
        <p:spPr bwMode="auto">
          <a:xfrm>
            <a:off x="1563511" y="1743076"/>
            <a:ext cx="5820834" cy="3584575"/>
          </a:xfrm>
          <a:custGeom>
            <a:avLst/>
            <a:gdLst>
              <a:gd name="T0" fmla="*/ 2147483647 w 4125"/>
              <a:gd name="T1" fmla="*/ 2147483647 h 2258"/>
              <a:gd name="T2" fmla="*/ 2147483647 w 4125"/>
              <a:gd name="T3" fmla="*/ 2147483647 h 2258"/>
              <a:gd name="T4" fmla="*/ 2147483647 w 4125"/>
              <a:gd name="T5" fmla="*/ 2147483647 h 2258"/>
              <a:gd name="T6" fmla="*/ 2147483647 w 4125"/>
              <a:gd name="T7" fmla="*/ 2147483647 h 2258"/>
              <a:gd name="T8" fmla="*/ 2147483647 w 4125"/>
              <a:gd name="T9" fmla="*/ 2147483647 h 2258"/>
              <a:gd name="T10" fmla="*/ 2147483647 w 4125"/>
              <a:gd name="T11" fmla="*/ 2147483647 h 2258"/>
              <a:gd name="T12" fmla="*/ 2147483647 w 4125"/>
              <a:gd name="T13" fmla="*/ 2147483647 h 2258"/>
              <a:gd name="T14" fmla="*/ 2147483647 w 4125"/>
              <a:gd name="T15" fmla="*/ 2147483647 h 2258"/>
              <a:gd name="T16" fmla="*/ 2147483647 w 4125"/>
              <a:gd name="T17" fmla="*/ 2147483647 h 2258"/>
              <a:gd name="T18" fmla="*/ 2147483647 w 4125"/>
              <a:gd name="T19" fmla="*/ 2147483647 h 2258"/>
              <a:gd name="T20" fmla="*/ 0 w 4125"/>
              <a:gd name="T21" fmla="*/ 2147483647 h 2258"/>
              <a:gd name="T22" fmla="*/ 2147483647 w 4125"/>
              <a:gd name="T23" fmla="*/ 2147483647 h 2258"/>
              <a:gd name="T24" fmla="*/ 2147483647 w 4125"/>
              <a:gd name="T25" fmla="*/ 2147483647 h 2258"/>
              <a:gd name="T26" fmla="*/ 2147483647 w 4125"/>
              <a:gd name="T27" fmla="*/ 2147483647 h 2258"/>
              <a:gd name="T28" fmla="*/ 2147483647 w 4125"/>
              <a:gd name="T29" fmla="*/ 2147483647 h 2258"/>
              <a:gd name="T30" fmla="*/ 2147483647 w 4125"/>
              <a:gd name="T31" fmla="*/ 2147483647 h 2258"/>
              <a:gd name="T32" fmla="*/ 2147483647 w 4125"/>
              <a:gd name="T33" fmla="*/ 2147483647 h 2258"/>
              <a:gd name="T34" fmla="*/ 2147483647 w 4125"/>
              <a:gd name="T35" fmla="*/ 2147483647 h 2258"/>
              <a:gd name="T36" fmla="*/ 2147483647 w 4125"/>
              <a:gd name="T37" fmla="*/ 2147483647 h 2258"/>
              <a:gd name="T38" fmla="*/ 2147483647 w 4125"/>
              <a:gd name="T39" fmla="*/ 2147483647 h 2258"/>
              <a:gd name="T40" fmla="*/ 2147483647 w 4125"/>
              <a:gd name="T41" fmla="*/ 2147483647 h 2258"/>
              <a:gd name="T42" fmla="*/ 2147483647 w 4125"/>
              <a:gd name="T43" fmla="*/ 0 h 2258"/>
              <a:gd name="T44" fmla="*/ 2147483647 w 4125"/>
              <a:gd name="T45" fmla="*/ 2147483647 h 2258"/>
              <a:gd name="T46" fmla="*/ 2147483647 w 4125"/>
              <a:gd name="T47" fmla="*/ 2147483647 h 2258"/>
              <a:gd name="T48" fmla="*/ 2147483647 w 4125"/>
              <a:gd name="T49" fmla="*/ 2147483647 h 2258"/>
              <a:gd name="T50" fmla="*/ 2147483647 w 4125"/>
              <a:gd name="T51" fmla="*/ 2147483647 h 2258"/>
              <a:gd name="T52" fmla="*/ 2147483647 w 4125"/>
              <a:gd name="T53" fmla="*/ 2147483647 h 2258"/>
              <a:gd name="T54" fmla="*/ 2147483647 w 4125"/>
              <a:gd name="T55" fmla="*/ 2147483647 h 2258"/>
              <a:gd name="T56" fmla="*/ 2147483647 w 4125"/>
              <a:gd name="T57" fmla="*/ 2147483647 h 2258"/>
              <a:gd name="T58" fmla="*/ 2147483647 w 4125"/>
              <a:gd name="T59" fmla="*/ 2147483647 h 2258"/>
              <a:gd name="T60" fmla="*/ 2147483647 w 4125"/>
              <a:gd name="T61" fmla="*/ 2147483647 h 2258"/>
              <a:gd name="T62" fmla="*/ 2147483647 w 4125"/>
              <a:gd name="T63" fmla="*/ 2147483647 h 2258"/>
              <a:gd name="T64" fmla="*/ 2147483647 w 4125"/>
              <a:gd name="T65" fmla="*/ 2147483647 h 2258"/>
              <a:gd name="T66" fmla="*/ 2147483647 w 4125"/>
              <a:gd name="T67" fmla="*/ 2147483647 h 2258"/>
              <a:gd name="T68" fmla="*/ 2147483647 w 4125"/>
              <a:gd name="T69" fmla="*/ 2147483647 h 2258"/>
              <a:gd name="T70" fmla="*/ 2147483647 w 4125"/>
              <a:gd name="T71" fmla="*/ 2147483647 h 2258"/>
              <a:gd name="T72" fmla="*/ 2147483647 w 4125"/>
              <a:gd name="T73" fmla="*/ 2147483647 h 2258"/>
              <a:gd name="T74" fmla="*/ 2147483647 w 4125"/>
              <a:gd name="T75" fmla="*/ 2147483647 h 2258"/>
              <a:gd name="T76" fmla="*/ 2147483647 w 4125"/>
              <a:gd name="T77" fmla="*/ 2147483647 h 2258"/>
              <a:gd name="T78" fmla="*/ 2147483647 w 4125"/>
              <a:gd name="T79" fmla="*/ 2147483647 h 2258"/>
              <a:gd name="T80" fmla="*/ 2147483647 w 4125"/>
              <a:gd name="T81" fmla="*/ 2147483647 h 2258"/>
              <a:gd name="T82" fmla="*/ 2147483647 w 4125"/>
              <a:gd name="T83" fmla="*/ 2147483647 h 2258"/>
              <a:gd name="T84" fmla="*/ 2147483647 w 412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25"/>
              <a:gd name="T130" fmla="*/ 0 h 2258"/>
              <a:gd name="T131" fmla="*/ 4125 w 412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25" h="2258">
                <a:moveTo>
                  <a:pt x="1204" y="2258"/>
                </a:moveTo>
                <a:lnTo>
                  <a:pt x="1128" y="2235"/>
                </a:lnTo>
                <a:lnTo>
                  <a:pt x="1056" y="2210"/>
                </a:lnTo>
                <a:lnTo>
                  <a:pt x="985" y="2184"/>
                </a:lnTo>
                <a:lnTo>
                  <a:pt x="918" y="2157"/>
                </a:lnTo>
                <a:lnTo>
                  <a:pt x="853" y="2131"/>
                </a:lnTo>
                <a:lnTo>
                  <a:pt x="789" y="2102"/>
                </a:lnTo>
                <a:lnTo>
                  <a:pt x="729" y="2072"/>
                </a:lnTo>
                <a:lnTo>
                  <a:pt x="671" y="2042"/>
                </a:lnTo>
                <a:lnTo>
                  <a:pt x="614" y="2012"/>
                </a:lnTo>
                <a:lnTo>
                  <a:pt x="561" y="1981"/>
                </a:lnTo>
                <a:lnTo>
                  <a:pt x="510" y="1949"/>
                </a:lnTo>
                <a:lnTo>
                  <a:pt x="462" y="1917"/>
                </a:lnTo>
                <a:lnTo>
                  <a:pt x="416" y="1883"/>
                </a:lnTo>
                <a:lnTo>
                  <a:pt x="372" y="1848"/>
                </a:lnTo>
                <a:lnTo>
                  <a:pt x="332" y="1814"/>
                </a:lnTo>
                <a:lnTo>
                  <a:pt x="293" y="1779"/>
                </a:lnTo>
                <a:lnTo>
                  <a:pt x="256" y="1742"/>
                </a:lnTo>
                <a:lnTo>
                  <a:pt x="222" y="1707"/>
                </a:lnTo>
                <a:lnTo>
                  <a:pt x="190" y="1670"/>
                </a:lnTo>
                <a:lnTo>
                  <a:pt x="162" y="1632"/>
                </a:lnTo>
                <a:lnTo>
                  <a:pt x="136" y="1595"/>
                </a:lnTo>
                <a:lnTo>
                  <a:pt x="111" y="1556"/>
                </a:lnTo>
                <a:lnTo>
                  <a:pt x="88" y="1518"/>
                </a:lnTo>
                <a:lnTo>
                  <a:pt x="68" y="1479"/>
                </a:lnTo>
                <a:lnTo>
                  <a:pt x="53" y="1440"/>
                </a:lnTo>
                <a:lnTo>
                  <a:pt x="37" y="1401"/>
                </a:lnTo>
                <a:lnTo>
                  <a:pt x="24" y="1360"/>
                </a:lnTo>
                <a:lnTo>
                  <a:pt x="15" y="1321"/>
                </a:lnTo>
                <a:lnTo>
                  <a:pt x="7" y="1281"/>
                </a:lnTo>
                <a:lnTo>
                  <a:pt x="1" y="1240"/>
                </a:lnTo>
                <a:lnTo>
                  <a:pt x="0" y="1201"/>
                </a:lnTo>
                <a:lnTo>
                  <a:pt x="0" y="1161"/>
                </a:lnTo>
                <a:lnTo>
                  <a:pt x="1" y="1120"/>
                </a:lnTo>
                <a:lnTo>
                  <a:pt x="5" y="1079"/>
                </a:lnTo>
                <a:lnTo>
                  <a:pt x="12" y="1039"/>
                </a:lnTo>
                <a:lnTo>
                  <a:pt x="21" y="998"/>
                </a:lnTo>
                <a:lnTo>
                  <a:pt x="33" y="957"/>
                </a:lnTo>
                <a:lnTo>
                  <a:pt x="46" y="917"/>
                </a:lnTo>
                <a:lnTo>
                  <a:pt x="63" y="878"/>
                </a:lnTo>
                <a:lnTo>
                  <a:pt x="81" y="837"/>
                </a:lnTo>
                <a:lnTo>
                  <a:pt x="102" y="797"/>
                </a:lnTo>
                <a:lnTo>
                  <a:pt x="125" y="758"/>
                </a:lnTo>
                <a:lnTo>
                  <a:pt x="151" y="719"/>
                </a:lnTo>
                <a:lnTo>
                  <a:pt x="180" y="680"/>
                </a:lnTo>
                <a:lnTo>
                  <a:pt x="210" y="641"/>
                </a:lnTo>
                <a:lnTo>
                  <a:pt x="242" y="602"/>
                </a:lnTo>
                <a:lnTo>
                  <a:pt x="277" y="563"/>
                </a:lnTo>
                <a:lnTo>
                  <a:pt x="316" y="526"/>
                </a:lnTo>
                <a:lnTo>
                  <a:pt x="355" y="489"/>
                </a:lnTo>
                <a:lnTo>
                  <a:pt x="397" y="452"/>
                </a:lnTo>
                <a:lnTo>
                  <a:pt x="441" y="415"/>
                </a:lnTo>
                <a:lnTo>
                  <a:pt x="489" y="379"/>
                </a:lnTo>
                <a:lnTo>
                  <a:pt x="538" y="344"/>
                </a:lnTo>
                <a:lnTo>
                  <a:pt x="589" y="309"/>
                </a:lnTo>
                <a:lnTo>
                  <a:pt x="642" y="275"/>
                </a:lnTo>
                <a:lnTo>
                  <a:pt x="699" y="242"/>
                </a:lnTo>
                <a:lnTo>
                  <a:pt x="757" y="208"/>
                </a:lnTo>
                <a:lnTo>
                  <a:pt x="819" y="176"/>
                </a:lnTo>
                <a:lnTo>
                  <a:pt x="883" y="144"/>
                </a:lnTo>
                <a:lnTo>
                  <a:pt x="948" y="114"/>
                </a:lnTo>
                <a:lnTo>
                  <a:pt x="1015" y="84"/>
                </a:lnTo>
                <a:lnTo>
                  <a:pt x="1086" y="54"/>
                </a:lnTo>
                <a:lnTo>
                  <a:pt x="1158" y="26"/>
                </a:lnTo>
                <a:lnTo>
                  <a:pt x="1234" y="0"/>
                </a:lnTo>
                <a:lnTo>
                  <a:pt x="2891" y="0"/>
                </a:lnTo>
                <a:lnTo>
                  <a:pt x="2965" y="26"/>
                </a:lnTo>
                <a:lnTo>
                  <a:pt x="3037" y="54"/>
                </a:lnTo>
                <a:lnTo>
                  <a:pt x="3108" y="84"/>
                </a:lnTo>
                <a:lnTo>
                  <a:pt x="3177" y="114"/>
                </a:lnTo>
                <a:lnTo>
                  <a:pt x="3242" y="144"/>
                </a:lnTo>
                <a:lnTo>
                  <a:pt x="3306" y="176"/>
                </a:lnTo>
                <a:lnTo>
                  <a:pt x="3366" y="208"/>
                </a:lnTo>
                <a:lnTo>
                  <a:pt x="3424" y="242"/>
                </a:lnTo>
                <a:lnTo>
                  <a:pt x="3481" y="275"/>
                </a:lnTo>
                <a:lnTo>
                  <a:pt x="3535" y="309"/>
                </a:lnTo>
                <a:lnTo>
                  <a:pt x="3587" y="344"/>
                </a:lnTo>
                <a:lnTo>
                  <a:pt x="3636" y="379"/>
                </a:lnTo>
                <a:lnTo>
                  <a:pt x="3682" y="415"/>
                </a:lnTo>
                <a:lnTo>
                  <a:pt x="3726" y="452"/>
                </a:lnTo>
                <a:lnTo>
                  <a:pt x="3768" y="489"/>
                </a:lnTo>
                <a:lnTo>
                  <a:pt x="3809" y="526"/>
                </a:lnTo>
                <a:lnTo>
                  <a:pt x="3846" y="563"/>
                </a:lnTo>
                <a:lnTo>
                  <a:pt x="3881" y="602"/>
                </a:lnTo>
                <a:lnTo>
                  <a:pt x="3913" y="641"/>
                </a:lnTo>
                <a:lnTo>
                  <a:pt x="3945" y="680"/>
                </a:lnTo>
                <a:lnTo>
                  <a:pt x="3973" y="719"/>
                </a:lnTo>
                <a:lnTo>
                  <a:pt x="3998" y="758"/>
                </a:lnTo>
                <a:lnTo>
                  <a:pt x="4021" y="797"/>
                </a:lnTo>
                <a:lnTo>
                  <a:pt x="4042" y="837"/>
                </a:lnTo>
                <a:lnTo>
                  <a:pt x="4062" y="878"/>
                </a:lnTo>
                <a:lnTo>
                  <a:pt x="4077" y="917"/>
                </a:lnTo>
                <a:lnTo>
                  <a:pt x="4092" y="957"/>
                </a:lnTo>
                <a:lnTo>
                  <a:pt x="4102" y="998"/>
                </a:lnTo>
                <a:lnTo>
                  <a:pt x="4111" y="1039"/>
                </a:lnTo>
                <a:lnTo>
                  <a:pt x="4118" y="1079"/>
                </a:lnTo>
                <a:lnTo>
                  <a:pt x="4123" y="1120"/>
                </a:lnTo>
                <a:lnTo>
                  <a:pt x="4125" y="1161"/>
                </a:lnTo>
                <a:lnTo>
                  <a:pt x="4123" y="1201"/>
                </a:lnTo>
                <a:lnTo>
                  <a:pt x="4122" y="1240"/>
                </a:lnTo>
                <a:lnTo>
                  <a:pt x="4116" y="1281"/>
                </a:lnTo>
                <a:lnTo>
                  <a:pt x="4109" y="1321"/>
                </a:lnTo>
                <a:lnTo>
                  <a:pt x="4099" y="1360"/>
                </a:lnTo>
                <a:lnTo>
                  <a:pt x="4086" y="1401"/>
                </a:lnTo>
                <a:lnTo>
                  <a:pt x="4072" y="1440"/>
                </a:lnTo>
                <a:lnTo>
                  <a:pt x="4055" y="1479"/>
                </a:lnTo>
                <a:lnTo>
                  <a:pt x="4035" y="1518"/>
                </a:lnTo>
                <a:lnTo>
                  <a:pt x="4012" y="1556"/>
                </a:lnTo>
                <a:lnTo>
                  <a:pt x="3989" y="1595"/>
                </a:lnTo>
                <a:lnTo>
                  <a:pt x="3961" y="1632"/>
                </a:lnTo>
                <a:lnTo>
                  <a:pt x="3933" y="1670"/>
                </a:lnTo>
                <a:lnTo>
                  <a:pt x="3901" y="1707"/>
                </a:lnTo>
                <a:lnTo>
                  <a:pt x="3867" y="1742"/>
                </a:lnTo>
                <a:lnTo>
                  <a:pt x="3830" y="1779"/>
                </a:lnTo>
                <a:lnTo>
                  <a:pt x="3791" y="1814"/>
                </a:lnTo>
                <a:lnTo>
                  <a:pt x="3751" y="1848"/>
                </a:lnTo>
                <a:lnTo>
                  <a:pt x="3707" y="1883"/>
                </a:lnTo>
                <a:lnTo>
                  <a:pt x="3661" y="1917"/>
                </a:lnTo>
                <a:lnTo>
                  <a:pt x="3613" y="1949"/>
                </a:lnTo>
                <a:lnTo>
                  <a:pt x="3562" y="1981"/>
                </a:lnTo>
                <a:lnTo>
                  <a:pt x="3509" y="2012"/>
                </a:lnTo>
                <a:lnTo>
                  <a:pt x="3452" y="2042"/>
                </a:lnTo>
                <a:lnTo>
                  <a:pt x="3394" y="2072"/>
                </a:lnTo>
                <a:lnTo>
                  <a:pt x="3334" y="2102"/>
                </a:lnTo>
                <a:lnTo>
                  <a:pt x="3270" y="2131"/>
                </a:lnTo>
                <a:lnTo>
                  <a:pt x="3205" y="2157"/>
                </a:lnTo>
                <a:lnTo>
                  <a:pt x="3138" y="2184"/>
                </a:lnTo>
                <a:lnTo>
                  <a:pt x="3067" y="2210"/>
                </a:lnTo>
                <a:lnTo>
                  <a:pt x="2995" y="2235"/>
                </a:lnTo>
                <a:lnTo>
                  <a:pt x="2919" y="2258"/>
                </a:lnTo>
                <a:lnTo>
                  <a:pt x="1204"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2" name="Freeform 10"/>
          <p:cNvSpPr>
            <a:spLocks/>
          </p:cNvSpPr>
          <p:nvPr/>
        </p:nvSpPr>
        <p:spPr bwMode="auto">
          <a:xfrm>
            <a:off x="1837267" y="1743076"/>
            <a:ext cx="5270500" cy="3584575"/>
          </a:xfrm>
          <a:custGeom>
            <a:avLst/>
            <a:gdLst>
              <a:gd name="T0" fmla="*/ 2147483647 w 3735"/>
              <a:gd name="T1" fmla="*/ 2147483647 h 2258"/>
              <a:gd name="T2" fmla="*/ 2147483647 w 3735"/>
              <a:gd name="T3" fmla="*/ 2147483647 h 2258"/>
              <a:gd name="T4" fmla="*/ 2147483647 w 3735"/>
              <a:gd name="T5" fmla="*/ 2147483647 h 2258"/>
              <a:gd name="T6" fmla="*/ 2147483647 w 3735"/>
              <a:gd name="T7" fmla="*/ 2147483647 h 2258"/>
              <a:gd name="T8" fmla="*/ 2147483647 w 3735"/>
              <a:gd name="T9" fmla="*/ 2147483647 h 2258"/>
              <a:gd name="T10" fmla="*/ 2147483647 w 3735"/>
              <a:gd name="T11" fmla="*/ 2147483647 h 2258"/>
              <a:gd name="T12" fmla="*/ 2147483647 w 3735"/>
              <a:gd name="T13" fmla="*/ 2147483647 h 2258"/>
              <a:gd name="T14" fmla="*/ 2147483647 w 3735"/>
              <a:gd name="T15" fmla="*/ 2147483647 h 2258"/>
              <a:gd name="T16" fmla="*/ 2147483647 w 3735"/>
              <a:gd name="T17" fmla="*/ 2147483647 h 2258"/>
              <a:gd name="T18" fmla="*/ 2147483647 w 3735"/>
              <a:gd name="T19" fmla="*/ 2147483647 h 2258"/>
              <a:gd name="T20" fmla="*/ 0 w 3735"/>
              <a:gd name="T21" fmla="*/ 2147483647 h 2258"/>
              <a:gd name="T22" fmla="*/ 2147483647 w 3735"/>
              <a:gd name="T23" fmla="*/ 2147483647 h 2258"/>
              <a:gd name="T24" fmla="*/ 2147483647 w 3735"/>
              <a:gd name="T25" fmla="*/ 2147483647 h 2258"/>
              <a:gd name="T26" fmla="*/ 2147483647 w 3735"/>
              <a:gd name="T27" fmla="*/ 2147483647 h 2258"/>
              <a:gd name="T28" fmla="*/ 2147483647 w 3735"/>
              <a:gd name="T29" fmla="*/ 2147483647 h 2258"/>
              <a:gd name="T30" fmla="*/ 2147483647 w 3735"/>
              <a:gd name="T31" fmla="*/ 2147483647 h 2258"/>
              <a:gd name="T32" fmla="*/ 2147483647 w 3735"/>
              <a:gd name="T33" fmla="*/ 2147483647 h 2258"/>
              <a:gd name="T34" fmla="*/ 2147483647 w 3735"/>
              <a:gd name="T35" fmla="*/ 2147483647 h 2258"/>
              <a:gd name="T36" fmla="*/ 2147483647 w 3735"/>
              <a:gd name="T37" fmla="*/ 2147483647 h 2258"/>
              <a:gd name="T38" fmla="*/ 2147483647 w 3735"/>
              <a:gd name="T39" fmla="*/ 2147483647 h 2258"/>
              <a:gd name="T40" fmla="*/ 2147483647 w 3735"/>
              <a:gd name="T41" fmla="*/ 2147483647 h 2258"/>
              <a:gd name="T42" fmla="*/ 2147483647 w 3735"/>
              <a:gd name="T43" fmla="*/ 0 h 2258"/>
              <a:gd name="T44" fmla="*/ 2147483647 w 3735"/>
              <a:gd name="T45" fmla="*/ 2147483647 h 2258"/>
              <a:gd name="T46" fmla="*/ 2147483647 w 3735"/>
              <a:gd name="T47" fmla="*/ 2147483647 h 2258"/>
              <a:gd name="T48" fmla="*/ 2147483647 w 3735"/>
              <a:gd name="T49" fmla="*/ 2147483647 h 2258"/>
              <a:gd name="T50" fmla="*/ 2147483647 w 3735"/>
              <a:gd name="T51" fmla="*/ 2147483647 h 2258"/>
              <a:gd name="T52" fmla="*/ 2147483647 w 3735"/>
              <a:gd name="T53" fmla="*/ 2147483647 h 2258"/>
              <a:gd name="T54" fmla="*/ 2147483647 w 3735"/>
              <a:gd name="T55" fmla="*/ 2147483647 h 2258"/>
              <a:gd name="T56" fmla="*/ 2147483647 w 3735"/>
              <a:gd name="T57" fmla="*/ 2147483647 h 2258"/>
              <a:gd name="T58" fmla="*/ 2147483647 w 3735"/>
              <a:gd name="T59" fmla="*/ 2147483647 h 2258"/>
              <a:gd name="T60" fmla="*/ 2147483647 w 3735"/>
              <a:gd name="T61" fmla="*/ 2147483647 h 2258"/>
              <a:gd name="T62" fmla="*/ 2147483647 w 3735"/>
              <a:gd name="T63" fmla="*/ 2147483647 h 2258"/>
              <a:gd name="T64" fmla="*/ 2147483647 w 3735"/>
              <a:gd name="T65" fmla="*/ 2147483647 h 2258"/>
              <a:gd name="T66" fmla="*/ 2147483647 w 3735"/>
              <a:gd name="T67" fmla="*/ 2147483647 h 2258"/>
              <a:gd name="T68" fmla="*/ 2147483647 w 3735"/>
              <a:gd name="T69" fmla="*/ 2147483647 h 2258"/>
              <a:gd name="T70" fmla="*/ 2147483647 w 3735"/>
              <a:gd name="T71" fmla="*/ 2147483647 h 2258"/>
              <a:gd name="T72" fmla="*/ 2147483647 w 3735"/>
              <a:gd name="T73" fmla="*/ 2147483647 h 2258"/>
              <a:gd name="T74" fmla="*/ 2147483647 w 3735"/>
              <a:gd name="T75" fmla="*/ 2147483647 h 2258"/>
              <a:gd name="T76" fmla="*/ 2147483647 w 3735"/>
              <a:gd name="T77" fmla="*/ 2147483647 h 2258"/>
              <a:gd name="T78" fmla="*/ 2147483647 w 3735"/>
              <a:gd name="T79" fmla="*/ 2147483647 h 2258"/>
              <a:gd name="T80" fmla="*/ 2147483647 w 3735"/>
              <a:gd name="T81" fmla="*/ 2147483647 h 2258"/>
              <a:gd name="T82" fmla="*/ 2147483647 w 3735"/>
              <a:gd name="T83" fmla="*/ 2147483647 h 2258"/>
              <a:gd name="T84" fmla="*/ 2147483647 w 373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35"/>
              <a:gd name="T130" fmla="*/ 0 h 2258"/>
              <a:gd name="T131" fmla="*/ 3735 w 373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35" h="2258">
                <a:moveTo>
                  <a:pt x="1091" y="2258"/>
                </a:moveTo>
                <a:lnTo>
                  <a:pt x="1024" y="2235"/>
                </a:lnTo>
                <a:lnTo>
                  <a:pt x="957" y="2210"/>
                </a:lnTo>
                <a:lnTo>
                  <a:pt x="894" y="2184"/>
                </a:lnTo>
                <a:lnTo>
                  <a:pt x="832" y="2157"/>
                </a:lnTo>
                <a:lnTo>
                  <a:pt x="773" y="2131"/>
                </a:lnTo>
                <a:lnTo>
                  <a:pt x="717" y="2102"/>
                </a:lnTo>
                <a:lnTo>
                  <a:pt x="662" y="2072"/>
                </a:lnTo>
                <a:lnTo>
                  <a:pt x="609" y="2042"/>
                </a:lnTo>
                <a:lnTo>
                  <a:pt x="558" y="2012"/>
                </a:lnTo>
                <a:lnTo>
                  <a:pt x="510" y="1981"/>
                </a:lnTo>
                <a:lnTo>
                  <a:pt x="464" y="1949"/>
                </a:lnTo>
                <a:lnTo>
                  <a:pt x="420" y="1917"/>
                </a:lnTo>
                <a:lnTo>
                  <a:pt x="378" y="1883"/>
                </a:lnTo>
                <a:lnTo>
                  <a:pt x="339" y="1848"/>
                </a:lnTo>
                <a:lnTo>
                  <a:pt x="302" y="1814"/>
                </a:lnTo>
                <a:lnTo>
                  <a:pt x="267" y="1779"/>
                </a:lnTo>
                <a:lnTo>
                  <a:pt x="233" y="1742"/>
                </a:lnTo>
                <a:lnTo>
                  <a:pt x="203" y="1707"/>
                </a:lnTo>
                <a:lnTo>
                  <a:pt x="175" y="1670"/>
                </a:lnTo>
                <a:lnTo>
                  <a:pt x="148" y="1632"/>
                </a:lnTo>
                <a:lnTo>
                  <a:pt x="123" y="1595"/>
                </a:lnTo>
                <a:lnTo>
                  <a:pt x="102" y="1556"/>
                </a:lnTo>
                <a:lnTo>
                  <a:pt x="81" y="1518"/>
                </a:lnTo>
                <a:lnTo>
                  <a:pt x="63" y="1479"/>
                </a:lnTo>
                <a:lnTo>
                  <a:pt x="49" y="1440"/>
                </a:lnTo>
                <a:lnTo>
                  <a:pt x="35" y="1401"/>
                </a:lnTo>
                <a:lnTo>
                  <a:pt x="25" y="1360"/>
                </a:lnTo>
                <a:lnTo>
                  <a:pt x="14" y="1321"/>
                </a:lnTo>
                <a:lnTo>
                  <a:pt x="9" y="1281"/>
                </a:lnTo>
                <a:lnTo>
                  <a:pt x="3" y="1240"/>
                </a:lnTo>
                <a:lnTo>
                  <a:pt x="0" y="1201"/>
                </a:lnTo>
                <a:lnTo>
                  <a:pt x="0" y="1161"/>
                </a:lnTo>
                <a:lnTo>
                  <a:pt x="2" y="1120"/>
                </a:lnTo>
                <a:lnTo>
                  <a:pt x="5" y="1079"/>
                </a:lnTo>
                <a:lnTo>
                  <a:pt x="12" y="1039"/>
                </a:lnTo>
                <a:lnTo>
                  <a:pt x="21" y="998"/>
                </a:lnTo>
                <a:lnTo>
                  <a:pt x="30" y="957"/>
                </a:lnTo>
                <a:lnTo>
                  <a:pt x="44" y="917"/>
                </a:lnTo>
                <a:lnTo>
                  <a:pt x="58" y="878"/>
                </a:lnTo>
                <a:lnTo>
                  <a:pt x="74" y="837"/>
                </a:lnTo>
                <a:lnTo>
                  <a:pt x="93" y="797"/>
                </a:lnTo>
                <a:lnTo>
                  <a:pt x="115" y="758"/>
                </a:lnTo>
                <a:lnTo>
                  <a:pt x="138" y="719"/>
                </a:lnTo>
                <a:lnTo>
                  <a:pt x="164" y="680"/>
                </a:lnTo>
                <a:lnTo>
                  <a:pt x="191" y="641"/>
                </a:lnTo>
                <a:lnTo>
                  <a:pt x="221" y="602"/>
                </a:lnTo>
                <a:lnTo>
                  <a:pt x="252" y="563"/>
                </a:lnTo>
                <a:lnTo>
                  <a:pt x="286" y="526"/>
                </a:lnTo>
                <a:lnTo>
                  <a:pt x="323" y="489"/>
                </a:lnTo>
                <a:lnTo>
                  <a:pt x="360" y="452"/>
                </a:lnTo>
                <a:lnTo>
                  <a:pt x="401" y="415"/>
                </a:lnTo>
                <a:lnTo>
                  <a:pt x="443" y="379"/>
                </a:lnTo>
                <a:lnTo>
                  <a:pt x="487" y="344"/>
                </a:lnTo>
                <a:lnTo>
                  <a:pt x="535" y="309"/>
                </a:lnTo>
                <a:lnTo>
                  <a:pt x="583" y="275"/>
                </a:lnTo>
                <a:lnTo>
                  <a:pt x="634" y="242"/>
                </a:lnTo>
                <a:lnTo>
                  <a:pt x="687" y="208"/>
                </a:lnTo>
                <a:lnTo>
                  <a:pt x="742" y="176"/>
                </a:lnTo>
                <a:lnTo>
                  <a:pt x="800" y="144"/>
                </a:lnTo>
                <a:lnTo>
                  <a:pt x="858" y="114"/>
                </a:lnTo>
                <a:lnTo>
                  <a:pt x="920" y="84"/>
                </a:lnTo>
                <a:lnTo>
                  <a:pt x="984" y="54"/>
                </a:lnTo>
                <a:lnTo>
                  <a:pt x="1049" y="26"/>
                </a:lnTo>
                <a:lnTo>
                  <a:pt x="1118" y="0"/>
                </a:lnTo>
                <a:lnTo>
                  <a:pt x="2617" y="0"/>
                </a:lnTo>
                <a:lnTo>
                  <a:pt x="2686" y="26"/>
                </a:lnTo>
                <a:lnTo>
                  <a:pt x="2751" y="54"/>
                </a:lnTo>
                <a:lnTo>
                  <a:pt x="2815" y="84"/>
                </a:lnTo>
                <a:lnTo>
                  <a:pt x="2877" y="114"/>
                </a:lnTo>
                <a:lnTo>
                  <a:pt x="2935" y="144"/>
                </a:lnTo>
                <a:lnTo>
                  <a:pt x="2993" y="176"/>
                </a:lnTo>
                <a:lnTo>
                  <a:pt x="3048" y="208"/>
                </a:lnTo>
                <a:lnTo>
                  <a:pt x="3101" y="242"/>
                </a:lnTo>
                <a:lnTo>
                  <a:pt x="3152" y="275"/>
                </a:lnTo>
                <a:lnTo>
                  <a:pt x="3200" y="309"/>
                </a:lnTo>
                <a:lnTo>
                  <a:pt x="3248" y="344"/>
                </a:lnTo>
                <a:lnTo>
                  <a:pt x="3292" y="379"/>
                </a:lnTo>
                <a:lnTo>
                  <a:pt x="3334" y="415"/>
                </a:lnTo>
                <a:lnTo>
                  <a:pt x="3375" y="452"/>
                </a:lnTo>
                <a:lnTo>
                  <a:pt x="3412" y="489"/>
                </a:lnTo>
                <a:lnTo>
                  <a:pt x="3449" y="526"/>
                </a:lnTo>
                <a:lnTo>
                  <a:pt x="3483" y="563"/>
                </a:lnTo>
                <a:lnTo>
                  <a:pt x="3514" y="602"/>
                </a:lnTo>
                <a:lnTo>
                  <a:pt x="3544" y="641"/>
                </a:lnTo>
                <a:lnTo>
                  <a:pt x="3571" y="680"/>
                </a:lnTo>
                <a:lnTo>
                  <a:pt x="3597" y="719"/>
                </a:lnTo>
                <a:lnTo>
                  <a:pt x="3620" y="758"/>
                </a:lnTo>
                <a:lnTo>
                  <a:pt x="3642" y="797"/>
                </a:lnTo>
                <a:lnTo>
                  <a:pt x="3661" y="837"/>
                </a:lnTo>
                <a:lnTo>
                  <a:pt x="3677" y="878"/>
                </a:lnTo>
                <a:lnTo>
                  <a:pt x="3691" y="917"/>
                </a:lnTo>
                <a:lnTo>
                  <a:pt x="3705" y="957"/>
                </a:lnTo>
                <a:lnTo>
                  <a:pt x="3714" y="998"/>
                </a:lnTo>
                <a:lnTo>
                  <a:pt x="3723" y="1039"/>
                </a:lnTo>
                <a:lnTo>
                  <a:pt x="3730" y="1079"/>
                </a:lnTo>
                <a:lnTo>
                  <a:pt x="3733" y="1120"/>
                </a:lnTo>
                <a:lnTo>
                  <a:pt x="3735" y="1161"/>
                </a:lnTo>
                <a:lnTo>
                  <a:pt x="3733" y="1201"/>
                </a:lnTo>
                <a:lnTo>
                  <a:pt x="3732" y="1240"/>
                </a:lnTo>
                <a:lnTo>
                  <a:pt x="3726" y="1281"/>
                </a:lnTo>
                <a:lnTo>
                  <a:pt x="3719" y="1321"/>
                </a:lnTo>
                <a:lnTo>
                  <a:pt x="3710" y="1360"/>
                </a:lnTo>
                <a:lnTo>
                  <a:pt x="3700" y="1401"/>
                </a:lnTo>
                <a:lnTo>
                  <a:pt x="3686" y="1440"/>
                </a:lnTo>
                <a:lnTo>
                  <a:pt x="3672" y="1479"/>
                </a:lnTo>
                <a:lnTo>
                  <a:pt x="3654" y="1518"/>
                </a:lnTo>
                <a:lnTo>
                  <a:pt x="3633" y="1556"/>
                </a:lnTo>
                <a:lnTo>
                  <a:pt x="3612" y="1595"/>
                </a:lnTo>
                <a:lnTo>
                  <a:pt x="3587" y="1632"/>
                </a:lnTo>
                <a:lnTo>
                  <a:pt x="3560" y="1670"/>
                </a:lnTo>
                <a:lnTo>
                  <a:pt x="3532" y="1707"/>
                </a:lnTo>
                <a:lnTo>
                  <a:pt x="3502" y="1742"/>
                </a:lnTo>
                <a:lnTo>
                  <a:pt x="3468" y="1779"/>
                </a:lnTo>
                <a:lnTo>
                  <a:pt x="3433" y="1814"/>
                </a:lnTo>
                <a:lnTo>
                  <a:pt x="3396" y="1848"/>
                </a:lnTo>
                <a:lnTo>
                  <a:pt x="3357" y="1883"/>
                </a:lnTo>
                <a:lnTo>
                  <a:pt x="3315" y="1917"/>
                </a:lnTo>
                <a:lnTo>
                  <a:pt x="3271" y="1949"/>
                </a:lnTo>
                <a:lnTo>
                  <a:pt x="3225" y="1981"/>
                </a:lnTo>
                <a:lnTo>
                  <a:pt x="3177" y="2012"/>
                </a:lnTo>
                <a:lnTo>
                  <a:pt x="3126" y="2042"/>
                </a:lnTo>
                <a:lnTo>
                  <a:pt x="3073" y="2072"/>
                </a:lnTo>
                <a:lnTo>
                  <a:pt x="3018" y="2102"/>
                </a:lnTo>
                <a:lnTo>
                  <a:pt x="2962" y="2131"/>
                </a:lnTo>
                <a:lnTo>
                  <a:pt x="2903" y="2157"/>
                </a:lnTo>
                <a:lnTo>
                  <a:pt x="2841" y="2184"/>
                </a:lnTo>
                <a:lnTo>
                  <a:pt x="2778" y="2210"/>
                </a:lnTo>
                <a:lnTo>
                  <a:pt x="2711" y="2235"/>
                </a:lnTo>
                <a:lnTo>
                  <a:pt x="2644" y="2258"/>
                </a:lnTo>
                <a:lnTo>
                  <a:pt x="1091"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3" name="Freeform 11"/>
          <p:cNvSpPr>
            <a:spLocks/>
          </p:cNvSpPr>
          <p:nvPr/>
        </p:nvSpPr>
        <p:spPr bwMode="auto">
          <a:xfrm>
            <a:off x="2156178" y="1743076"/>
            <a:ext cx="4632678" cy="3584575"/>
          </a:xfrm>
          <a:custGeom>
            <a:avLst/>
            <a:gdLst>
              <a:gd name="T0" fmla="*/ 2147483647 w 3283"/>
              <a:gd name="T1" fmla="*/ 2147483647 h 2258"/>
              <a:gd name="T2" fmla="*/ 2147483647 w 3283"/>
              <a:gd name="T3" fmla="*/ 2147483647 h 2258"/>
              <a:gd name="T4" fmla="*/ 2147483647 w 3283"/>
              <a:gd name="T5" fmla="*/ 2147483647 h 2258"/>
              <a:gd name="T6" fmla="*/ 2147483647 w 3283"/>
              <a:gd name="T7" fmla="*/ 2147483647 h 2258"/>
              <a:gd name="T8" fmla="*/ 2147483647 w 3283"/>
              <a:gd name="T9" fmla="*/ 2147483647 h 2258"/>
              <a:gd name="T10" fmla="*/ 2147483647 w 3283"/>
              <a:gd name="T11" fmla="*/ 2147483647 h 2258"/>
              <a:gd name="T12" fmla="*/ 2147483647 w 3283"/>
              <a:gd name="T13" fmla="*/ 2147483647 h 2258"/>
              <a:gd name="T14" fmla="*/ 2147483647 w 3283"/>
              <a:gd name="T15" fmla="*/ 2147483647 h 2258"/>
              <a:gd name="T16" fmla="*/ 2147483647 w 3283"/>
              <a:gd name="T17" fmla="*/ 2147483647 h 2258"/>
              <a:gd name="T18" fmla="*/ 2147483647 w 3283"/>
              <a:gd name="T19" fmla="*/ 2147483647 h 2258"/>
              <a:gd name="T20" fmla="*/ 0 w 3283"/>
              <a:gd name="T21" fmla="*/ 2147483647 h 2258"/>
              <a:gd name="T22" fmla="*/ 2147483647 w 3283"/>
              <a:gd name="T23" fmla="*/ 2147483647 h 2258"/>
              <a:gd name="T24" fmla="*/ 2147483647 w 3283"/>
              <a:gd name="T25" fmla="*/ 2147483647 h 2258"/>
              <a:gd name="T26" fmla="*/ 2147483647 w 3283"/>
              <a:gd name="T27" fmla="*/ 2147483647 h 2258"/>
              <a:gd name="T28" fmla="*/ 2147483647 w 3283"/>
              <a:gd name="T29" fmla="*/ 2147483647 h 2258"/>
              <a:gd name="T30" fmla="*/ 2147483647 w 3283"/>
              <a:gd name="T31" fmla="*/ 2147483647 h 2258"/>
              <a:gd name="T32" fmla="*/ 2147483647 w 3283"/>
              <a:gd name="T33" fmla="*/ 2147483647 h 2258"/>
              <a:gd name="T34" fmla="*/ 2147483647 w 3283"/>
              <a:gd name="T35" fmla="*/ 2147483647 h 2258"/>
              <a:gd name="T36" fmla="*/ 2147483647 w 3283"/>
              <a:gd name="T37" fmla="*/ 2147483647 h 2258"/>
              <a:gd name="T38" fmla="*/ 2147483647 w 3283"/>
              <a:gd name="T39" fmla="*/ 2147483647 h 2258"/>
              <a:gd name="T40" fmla="*/ 2147483647 w 3283"/>
              <a:gd name="T41" fmla="*/ 2147483647 h 2258"/>
              <a:gd name="T42" fmla="*/ 2147483647 w 3283"/>
              <a:gd name="T43" fmla="*/ 0 h 2258"/>
              <a:gd name="T44" fmla="*/ 2147483647 w 3283"/>
              <a:gd name="T45" fmla="*/ 2147483647 h 2258"/>
              <a:gd name="T46" fmla="*/ 2147483647 w 3283"/>
              <a:gd name="T47" fmla="*/ 2147483647 h 2258"/>
              <a:gd name="T48" fmla="*/ 2147483647 w 3283"/>
              <a:gd name="T49" fmla="*/ 2147483647 h 2258"/>
              <a:gd name="T50" fmla="*/ 2147483647 w 3283"/>
              <a:gd name="T51" fmla="*/ 2147483647 h 2258"/>
              <a:gd name="T52" fmla="*/ 2147483647 w 3283"/>
              <a:gd name="T53" fmla="*/ 2147483647 h 2258"/>
              <a:gd name="T54" fmla="*/ 2147483647 w 3283"/>
              <a:gd name="T55" fmla="*/ 2147483647 h 2258"/>
              <a:gd name="T56" fmla="*/ 2147483647 w 3283"/>
              <a:gd name="T57" fmla="*/ 2147483647 h 2258"/>
              <a:gd name="T58" fmla="*/ 2147483647 w 3283"/>
              <a:gd name="T59" fmla="*/ 2147483647 h 2258"/>
              <a:gd name="T60" fmla="*/ 2147483647 w 3283"/>
              <a:gd name="T61" fmla="*/ 2147483647 h 2258"/>
              <a:gd name="T62" fmla="*/ 2147483647 w 3283"/>
              <a:gd name="T63" fmla="*/ 2147483647 h 2258"/>
              <a:gd name="T64" fmla="*/ 2147483647 w 3283"/>
              <a:gd name="T65" fmla="*/ 2147483647 h 2258"/>
              <a:gd name="T66" fmla="*/ 2147483647 w 3283"/>
              <a:gd name="T67" fmla="*/ 2147483647 h 2258"/>
              <a:gd name="T68" fmla="*/ 2147483647 w 3283"/>
              <a:gd name="T69" fmla="*/ 2147483647 h 2258"/>
              <a:gd name="T70" fmla="*/ 2147483647 w 3283"/>
              <a:gd name="T71" fmla="*/ 2147483647 h 2258"/>
              <a:gd name="T72" fmla="*/ 2147483647 w 3283"/>
              <a:gd name="T73" fmla="*/ 2147483647 h 2258"/>
              <a:gd name="T74" fmla="*/ 2147483647 w 3283"/>
              <a:gd name="T75" fmla="*/ 2147483647 h 2258"/>
              <a:gd name="T76" fmla="*/ 2147483647 w 3283"/>
              <a:gd name="T77" fmla="*/ 2147483647 h 2258"/>
              <a:gd name="T78" fmla="*/ 2147483647 w 3283"/>
              <a:gd name="T79" fmla="*/ 2147483647 h 2258"/>
              <a:gd name="T80" fmla="*/ 2147483647 w 3283"/>
              <a:gd name="T81" fmla="*/ 2147483647 h 2258"/>
              <a:gd name="T82" fmla="*/ 2147483647 w 3283"/>
              <a:gd name="T83" fmla="*/ 2147483647 h 2258"/>
              <a:gd name="T84" fmla="*/ 2147483647 w 3283"/>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3"/>
              <a:gd name="T130" fmla="*/ 0 h 2258"/>
              <a:gd name="T131" fmla="*/ 3283 w 3283"/>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3" h="2258">
                <a:moveTo>
                  <a:pt x="959" y="2258"/>
                </a:moveTo>
                <a:lnTo>
                  <a:pt x="899" y="2235"/>
                </a:lnTo>
                <a:lnTo>
                  <a:pt x="841" y="2210"/>
                </a:lnTo>
                <a:lnTo>
                  <a:pt x="786" y="2184"/>
                </a:lnTo>
                <a:lnTo>
                  <a:pt x="731" y="2157"/>
                </a:lnTo>
                <a:lnTo>
                  <a:pt x="678" y="2131"/>
                </a:lnTo>
                <a:lnTo>
                  <a:pt x="629" y="2102"/>
                </a:lnTo>
                <a:lnTo>
                  <a:pt x="581" y="2072"/>
                </a:lnTo>
                <a:lnTo>
                  <a:pt x="535" y="2042"/>
                </a:lnTo>
                <a:lnTo>
                  <a:pt x="489" y="2012"/>
                </a:lnTo>
                <a:lnTo>
                  <a:pt x="447" y="1981"/>
                </a:lnTo>
                <a:lnTo>
                  <a:pt x="406" y="1949"/>
                </a:lnTo>
                <a:lnTo>
                  <a:pt x="369" y="1917"/>
                </a:lnTo>
                <a:lnTo>
                  <a:pt x="332" y="1883"/>
                </a:lnTo>
                <a:lnTo>
                  <a:pt x="297" y="1848"/>
                </a:lnTo>
                <a:lnTo>
                  <a:pt x="265" y="1814"/>
                </a:lnTo>
                <a:lnTo>
                  <a:pt x="233" y="1779"/>
                </a:lnTo>
                <a:lnTo>
                  <a:pt x="205" y="1742"/>
                </a:lnTo>
                <a:lnTo>
                  <a:pt x="178" y="1707"/>
                </a:lnTo>
                <a:lnTo>
                  <a:pt x="152" y="1670"/>
                </a:lnTo>
                <a:lnTo>
                  <a:pt x="129" y="1632"/>
                </a:lnTo>
                <a:lnTo>
                  <a:pt x="108" y="1595"/>
                </a:lnTo>
                <a:lnTo>
                  <a:pt x="88" y="1556"/>
                </a:lnTo>
                <a:lnTo>
                  <a:pt x="71" y="1518"/>
                </a:lnTo>
                <a:lnTo>
                  <a:pt x="55" y="1479"/>
                </a:lnTo>
                <a:lnTo>
                  <a:pt x="42" y="1440"/>
                </a:lnTo>
                <a:lnTo>
                  <a:pt x="30" y="1401"/>
                </a:lnTo>
                <a:lnTo>
                  <a:pt x="21" y="1360"/>
                </a:lnTo>
                <a:lnTo>
                  <a:pt x="12" y="1321"/>
                </a:lnTo>
                <a:lnTo>
                  <a:pt x="7" y="1281"/>
                </a:lnTo>
                <a:lnTo>
                  <a:pt x="2" y="1240"/>
                </a:lnTo>
                <a:lnTo>
                  <a:pt x="0" y="1201"/>
                </a:lnTo>
                <a:lnTo>
                  <a:pt x="0" y="1161"/>
                </a:lnTo>
                <a:lnTo>
                  <a:pt x="2" y="1120"/>
                </a:lnTo>
                <a:lnTo>
                  <a:pt x="5" y="1079"/>
                </a:lnTo>
                <a:lnTo>
                  <a:pt x="11" y="1039"/>
                </a:lnTo>
                <a:lnTo>
                  <a:pt x="18" y="998"/>
                </a:lnTo>
                <a:lnTo>
                  <a:pt x="26" y="957"/>
                </a:lnTo>
                <a:lnTo>
                  <a:pt x="37" y="917"/>
                </a:lnTo>
                <a:lnTo>
                  <a:pt x="51" y="878"/>
                </a:lnTo>
                <a:lnTo>
                  <a:pt x="65" y="837"/>
                </a:lnTo>
                <a:lnTo>
                  <a:pt x="81" y="797"/>
                </a:lnTo>
                <a:lnTo>
                  <a:pt x="101" y="758"/>
                </a:lnTo>
                <a:lnTo>
                  <a:pt x="120" y="719"/>
                </a:lnTo>
                <a:lnTo>
                  <a:pt x="143" y="680"/>
                </a:lnTo>
                <a:lnTo>
                  <a:pt x="168" y="641"/>
                </a:lnTo>
                <a:lnTo>
                  <a:pt x="194" y="602"/>
                </a:lnTo>
                <a:lnTo>
                  <a:pt x="221" y="563"/>
                </a:lnTo>
                <a:lnTo>
                  <a:pt x="251" y="526"/>
                </a:lnTo>
                <a:lnTo>
                  <a:pt x="282" y="489"/>
                </a:lnTo>
                <a:lnTo>
                  <a:pt x="316" y="452"/>
                </a:lnTo>
                <a:lnTo>
                  <a:pt x="351" y="415"/>
                </a:lnTo>
                <a:lnTo>
                  <a:pt x="388" y="379"/>
                </a:lnTo>
                <a:lnTo>
                  <a:pt x="429" y="344"/>
                </a:lnTo>
                <a:lnTo>
                  <a:pt x="470" y="309"/>
                </a:lnTo>
                <a:lnTo>
                  <a:pt x="512" y="275"/>
                </a:lnTo>
                <a:lnTo>
                  <a:pt x="556" y="242"/>
                </a:lnTo>
                <a:lnTo>
                  <a:pt x="604" y="208"/>
                </a:lnTo>
                <a:lnTo>
                  <a:pt x="652" y="176"/>
                </a:lnTo>
                <a:lnTo>
                  <a:pt x="703" y="144"/>
                </a:lnTo>
                <a:lnTo>
                  <a:pt x="754" y="114"/>
                </a:lnTo>
                <a:lnTo>
                  <a:pt x="809" y="84"/>
                </a:lnTo>
                <a:lnTo>
                  <a:pt x="865" y="54"/>
                </a:lnTo>
                <a:lnTo>
                  <a:pt x="922" y="26"/>
                </a:lnTo>
                <a:lnTo>
                  <a:pt x="982" y="0"/>
                </a:lnTo>
                <a:lnTo>
                  <a:pt x="2301" y="0"/>
                </a:lnTo>
                <a:lnTo>
                  <a:pt x="2361" y="26"/>
                </a:lnTo>
                <a:lnTo>
                  <a:pt x="2418" y="54"/>
                </a:lnTo>
                <a:lnTo>
                  <a:pt x="2474" y="84"/>
                </a:lnTo>
                <a:lnTo>
                  <a:pt x="2529" y="114"/>
                </a:lnTo>
                <a:lnTo>
                  <a:pt x="2580" y="144"/>
                </a:lnTo>
                <a:lnTo>
                  <a:pt x="2631" y="176"/>
                </a:lnTo>
                <a:lnTo>
                  <a:pt x="2679" y="208"/>
                </a:lnTo>
                <a:lnTo>
                  <a:pt x="2727" y="242"/>
                </a:lnTo>
                <a:lnTo>
                  <a:pt x="2771" y="275"/>
                </a:lnTo>
                <a:lnTo>
                  <a:pt x="2813" y="309"/>
                </a:lnTo>
                <a:lnTo>
                  <a:pt x="2856" y="344"/>
                </a:lnTo>
                <a:lnTo>
                  <a:pt x="2895" y="379"/>
                </a:lnTo>
                <a:lnTo>
                  <a:pt x="2932" y="415"/>
                </a:lnTo>
                <a:lnTo>
                  <a:pt x="2967" y="452"/>
                </a:lnTo>
                <a:lnTo>
                  <a:pt x="3001" y="489"/>
                </a:lnTo>
                <a:lnTo>
                  <a:pt x="3032" y="526"/>
                </a:lnTo>
                <a:lnTo>
                  <a:pt x="3062" y="563"/>
                </a:lnTo>
                <a:lnTo>
                  <a:pt x="3091" y="602"/>
                </a:lnTo>
                <a:lnTo>
                  <a:pt x="3115" y="641"/>
                </a:lnTo>
                <a:lnTo>
                  <a:pt x="3140" y="680"/>
                </a:lnTo>
                <a:lnTo>
                  <a:pt x="3163" y="719"/>
                </a:lnTo>
                <a:lnTo>
                  <a:pt x="3182" y="758"/>
                </a:lnTo>
                <a:lnTo>
                  <a:pt x="3202" y="797"/>
                </a:lnTo>
                <a:lnTo>
                  <a:pt x="3218" y="837"/>
                </a:lnTo>
                <a:lnTo>
                  <a:pt x="3234" y="878"/>
                </a:lnTo>
                <a:lnTo>
                  <a:pt x="3246" y="917"/>
                </a:lnTo>
                <a:lnTo>
                  <a:pt x="3257" y="957"/>
                </a:lnTo>
                <a:lnTo>
                  <a:pt x="3265" y="998"/>
                </a:lnTo>
                <a:lnTo>
                  <a:pt x="3272" y="1039"/>
                </a:lnTo>
                <a:lnTo>
                  <a:pt x="3278" y="1079"/>
                </a:lnTo>
                <a:lnTo>
                  <a:pt x="3281" y="1120"/>
                </a:lnTo>
                <a:lnTo>
                  <a:pt x="3283" y="1161"/>
                </a:lnTo>
                <a:lnTo>
                  <a:pt x="3283" y="1201"/>
                </a:lnTo>
                <a:lnTo>
                  <a:pt x="3281" y="1240"/>
                </a:lnTo>
                <a:lnTo>
                  <a:pt x="3278" y="1281"/>
                </a:lnTo>
                <a:lnTo>
                  <a:pt x="3271" y="1321"/>
                </a:lnTo>
                <a:lnTo>
                  <a:pt x="3264" y="1360"/>
                </a:lnTo>
                <a:lnTo>
                  <a:pt x="3253" y="1401"/>
                </a:lnTo>
                <a:lnTo>
                  <a:pt x="3241" y="1440"/>
                </a:lnTo>
                <a:lnTo>
                  <a:pt x="3228" y="1479"/>
                </a:lnTo>
                <a:lnTo>
                  <a:pt x="3212" y="1518"/>
                </a:lnTo>
                <a:lnTo>
                  <a:pt x="3195" y="1556"/>
                </a:lnTo>
                <a:lnTo>
                  <a:pt x="3175" y="1595"/>
                </a:lnTo>
                <a:lnTo>
                  <a:pt x="3154" y="1632"/>
                </a:lnTo>
                <a:lnTo>
                  <a:pt x="3131" y="1670"/>
                </a:lnTo>
                <a:lnTo>
                  <a:pt x="3106" y="1707"/>
                </a:lnTo>
                <a:lnTo>
                  <a:pt x="3078" y="1742"/>
                </a:lnTo>
                <a:lnTo>
                  <a:pt x="3050" y="1779"/>
                </a:lnTo>
                <a:lnTo>
                  <a:pt x="3018" y="1814"/>
                </a:lnTo>
                <a:lnTo>
                  <a:pt x="2986" y="1848"/>
                </a:lnTo>
                <a:lnTo>
                  <a:pt x="2951" y="1883"/>
                </a:lnTo>
                <a:lnTo>
                  <a:pt x="2914" y="1917"/>
                </a:lnTo>
                <a:lnTo>
                  <a:pt x="2877" y="1949"/>
                </a:lnTo>
                <a:lnTo>
                  <a:pt x="2836" y="1981"/>
                </a:lnTo>
                <a:lnTo>
                  <a:pt x="2794" y="2012"/>
                </a:lnTo>
                <a:lnTo>
                  <a:pt x="2748" y="2042"/>
                </a:lnTo>
                <a:lnTo>
                  <a:pt x="2702" y="2072"/>
                </a:lnTo>
                <a:lnTo>
                  <a:pt x="2654" y="2102"/>
                </a:lnTo>
                <a:lnTo>
                  <a:pt x="2605" y="2131"/>
                </a:lnTo>
                <a:lnTo>
                  <a:pt x="2552" y="2157"/>
                </a:lnTo>
                <a:lnTo>
                  <a:pt x="2497" y="2184"/>
                </a:lnTo>
                <a:lnTo>
                  <a:pt x="2442" y="2210"/>
                </a:lnTo>
                <a:lnTo>
                  <a:pt x="2384" y="2235"/>
                </a:lnTo>
                <a:lnTo>
                  <a:pt x="2324" y="2258"/>
                </a:lnTo>
                <a:lnTo>
                  <a:pt x="959"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4" name="Freeform 12"/>
          <p:cNvSpPr>
            <a:spLocks/>
          </p:cNvSpPr>
          <p:nvPr/>
        </p:nvSpPr>
        <p:spPr bwMode="auto">
          <a:xfrm>
            <a:off x="2569634" y="1743076"/>
            <a:ext cx="3805766" cy="3584575"/>
          </a:xfrm>
          <a:custGeom>
            <a:avLst/>
            <a:gdLst>
              <a:gd name="T0" fmla="*/ 2147483647 w 2697"/>
              <a:gd name="T1" fmla="*/ 2147483647 h 2258"/>
              <a:gd name="T2" fmla="*/ 2147483647 w 2697"/>
              <a:gd name="T3" fmla="*/ 2147483647 h 2258"/>
              <a:gd name="T4" fmla="*/ 2147483647 w 2697"/>
              <a:gd name="T5" fmla="*/ 2147483647 h 2258"/>
              <a:gd name="T6" fmla="*/ 2147483647 w 2697"/>
              <a:gd name="T7" fmla="*/ 2147483647 h 2258"/>
              <a:gd name="T8" fmla="*/ 2147483647 w 2697"/>
              <a:gd name="T9" fmla="*/ 2147483647 h 2258"/>
              <a:gd name="T10" fmla="*/ 2147483647 w 2697"/>
              <a:gd name="T11" fmla="*/ 2147483647 h 2258"/>
              <a:gd name="T12" fmla="*/ 2147483647 w 2697"/>
              <a:gd name="T13" fmla="*/ 2147483647 h 2258"/>
              <a:gd name="T14" fmla="*/ 2147483647 w 2697"/>
              <a:gd name="T15" fmla="*/ 2147483647 h 2258"/>
              <a:gd name="T16" fmla="*/ 2147483647 w 2697"/>
              <a:gd name="T17" fmla="*/ 2147483647 h 2258"/>
              <a:gd name="T18" fmla="*/ 2147483647 w 2697"/>
              <a:gd name="T19" fmla="*/ 2147483647 h 2258"/>
              <a:gd name="T20" fmla="*/ 0 w 2697"/>
              <a:gd name="T21" fmla="*/ 2147483647 h 2258"/>
              <a:gd name="T22" fmla="*/ 2147483647 w 2697"/>
              <a:gd name="T23" fmla="*/ 2147483647 h 2258"/>
              <a:gd name="T24" fmla="*/ 2147483647 w 2697"/>
              <a:gd name="T25" fmla="*/ 2147483647 h 2258"/>
              <a:gd name="T26" fmla="*/ 2147483647 w 2697"/>
              <a:gd name="T27" fmla="*/ 2147483647 h 2258"/>
              <a:gd name="T28" fmla="*/ 2147483647 w 2697"/>
              <a:gd name="T29" fmla="*/ 2147483647 h 2258"/>
              <a:gd name="T30" fmla="*/ 2147483647 w 2697"/>
              <a:gd name="T31" fmla="*/ 2147483647 h 2258"/>
              <a:gd name="T32" fmla="*/ 2147483647 w 2697"/>
              <a:gd name="T33" fmla="*/ 2147483647 h 2258"/>
              <a:gd name="T34" fmla="*/ 2147483647 w 2697"/>
              <a:gd name="T35" fmla="*/ 2147483647 h 2258"/>
              <a:gd name="T36" fmla="*/ 2147483647 w 2697"/>
              <a:gd name="T37" fmla="*/ 2147483647 h 2258"/>
              <a:gd name="T38" fmla="*/ 2147483647 w 2697"/>
              <a:gd name="T39" fmla="*/ 2147483647 h 2258"/>
              <a:gd name="T40" fmla="*/ 2147483647 w 2697"/>
              <a:gd name="T41" fmla="*/ 2147483647 h 2258"/>
              <a:gd name="T42" fmla="*/ 2147483647 w 2697"/>
              <a:gd name="T43" fmla="*/ 0 h 2258"/>
              <a:gd name="T44" fmla="*/ 2147483647 w 2697"/>
              <a:gd name="T45" fmla="*/ 2147483647 h 2258"/>
              <a:gd name="T46" fmla="*/ 2147483647 w 2697"/>
              <a:gd name="T47" fmla="*/ 2147483647 h 2258"/>
              <a:gd name="T48" fmla="*/ 2147483647 w 2697"/>
              <a:gd name="T49" fmla="*/ 2147483647 h 2258"/>
              <a:gd name="T50" fmla="*/ 2147483647 w 2697"/>
              <a:gd name="T51" fmla="*/ 2147483647 h 2258"/>
              <a:gd name="T52" fmla="*/ 2147483647 w 2697"/>
              <a:gd name="T53" fmla="*/ 2147483647 h 2258"/>
              <a:gd name="T54" fmla="*/ 2147483647 w 2697"/>
              <a:gd name="T55" fmla="*/ 2147483647 h 2258"/>
              <a:gd name="T56" fmla="*/ 2147483647 w 2697"/>
              <a:gd name="T57" fmla="*/ 2147483647 h 2258"/>
              <a:gd name="T58" fmla="*/ 2147483647 w 2697"/>
              <a:gd name="T59" fmla="*/ 2147483647 h 2258"/>
              <a:gd name="T60" fmla="*/ 2147483647 w 2697"/>
              <a:gd name="T61" fmla="*/ 2147483647 h 2258"/>
              <a:gd name="T62" fmla="*/ 2147483647 w 2697"/>
              <a:gd name="T63" fmla="*/ 2147483647 h 2258"/>
              <a:gd name="T64" fmla="*/ 2147483647 w 2697"/>
              <a:gd name="T65" fmla="*/ 2147483647 h 2258"/>
              <a:gd name="T66" fmla="*/ 2147483647 w 2697"/>
              <a:gd name="T67" fmla="*/ 2147483647 h 2258"/>
              <a:gd name="T68" fmla="*/ 2147483647 w 2697"/>
              <a:gd name="T69" fmla="*/ 2147483647 h 2258"/>
              <a:gd name="T70" fmla="*/ 2147483647 w 2697"/>
              <a:gd name="T71" fmla="*/ 2147483647 h 2258"/>
              <a:gd name="T72" fmla="*/ 2147483647 w 2697"/>
              <a:gd name="T73" fmla="*/ 2147483647 h 2258"/>
              <a:gd name="T74" fmla="*/ 2147483647 w 2697"/>
              <a:gd name="T75" fmla="*/ 2147483647 h 2258"/>
              <a:gd name="T76" fmla="*/ 2147483647 w 2697"/>
              <a:gd name="T77" fmla="*/ 2147483647 h 2258"/>
              <a:gd name="T78" fmla="*/ 2147483647 w 2697"/>
              <a:gd name="T79" fmla="*/ 2147483647 h 2258"/>
              <a:gd name="T80" fmla="*/ 2147483647 w 2697"/>
              <a:gd name="T81" fmla="*/ 2147483647 h 2258"/>
              <a:gd name="T82" fmla="*/ 2147483647 w 2697"/>
              <a:gd name="T83" fmla="*/ 2147483647 h 2258"/>
              <a:gd name="T84" fmla="*/ 2147483647 w 269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97"/>
              <a:gd name="T130" fmla="*/ 0 h 2258"/>
              <a:gd name="T131" fmla="*/ 2697 w 269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97" h="2258">
                <a:moveTo>
                  <a:pt x="788" y="2258"/>
                </a:moveTo>
                <a:lnTo>
                  <a:pt x="738" y="2235"/>
                </a:lnTo>
                <a:lnTo>
                  <a:pt x="691" y="2210"/>
                </a:lnTo>
                <a:lnTo>
                  <a:pt x="645" y="2184"/>
                </a:lnTo>
                <a:lnTo>
                  <a:pt x="601" y="2157"/>
                </a:lnTo>
                <a:lnTo>
                  <a:pt x="558" y="2131"/>
                </a:lnTo>
                <a:lnTo>
                  <a:pt x="518" y="2102"/>
                </a:lnTo>
                <a:lnTo>
                  <a:pt x="477" y="2072"/>
                </a:lnTo>
                <a:lnTo>
                  <a:pt x="440" y="2042"/>
                </a:lnTo>
                <a:lnTo>
                  <a:pt x="403" y="2012"/>
                </a:lnTo>
                <a:lnTo>
                  <a:pt x="367" y="1981"/>
                </a:lnTo>
                <a:lnTo>
                  <a:pt x="334" y="1949"/>
                </a:lnTo>
                <a:lnTo>
                  <a:pt x="302" y="1917"/>
                </a:lnTo>
                <a:lnTo>
                  <a:pt x="272" y="1883"/>
                </a:lnTo>
                <a:lnTo>
                  <a:pt x="244" y="1848"/>
                </a:lnTo>
                <a:lnTo>
                  <a:pt x="217" y="1814"/>
                </a:lnTo>
                <a:lnTo>
                  <a:pt x="193" y="1779"/>
                </a:lnTo>
                <a:lnTo>
                  <a:pt x="168" y="1742"/>
                </a:lnTo>
                <a:lnTo>
                  <a:pt x="147" y="1707"/>
                </a:lnTo>
                <a:lnTo>
                  <a:pt x="125" y="1670"/>
                </a:lnTo>
                <a:lnTo>
                  <a:pt x="106" y="1632"/>
                </a:lnTo>
                <a:lnTo>
                  <a:pt x="88" y="1595"/>
                </a:lnTo>
                <a:lnTo>
                  <a:pt x="73" y="1556"/>
                </a:lnTo>
                <a:lnTo>
                  <a:pt x="58" y="1518"/>
                </a:lnTo>
                <a:lnTo>
                  <a:pt x="46" y="1479"/>
                </a:lnTo>
                <a:lnTo>
                  <a:pt x="35" y="1440"/>
                </a:lnTo>
                <a:lnTo>
                  <a:pt x="25" y="1401"/>
                </a:lnTo>
                <a:lnTo>
                  <a:pt x="18" y="1360"/>
                </a:lnTo>
                <a:lnTo>
                  <a:pt x="11" y="1321"/>
                </a:lnTo>
                <a:lnTo>
                  <a:pt x="5" y="1281"/>
                </a:lnTo>
                <a:lnTo>
                  <a:pt x="2" y="1240"/>
                </a:lnTo>
                <a:lnTo>
                  <a:pt x="0" y="1201"/>
                </a:lnTo>
                <a:lnTo>
                  <a:pt x="0" y="1161"/>
                </a:lnTo>
                <a:lnTo>
                  <a:pt x="2" y="1120"/>
                </a:lnTo>
                <a:lnTo>
                  <a:pt x="4" y="1079"/>
                </a:lnTo>
                <a:lnTo>
                  <a:pt x="9" y="1039"/>
                </a:lnTo>
                <a:lnTo>
                  <a:pt x="14" y="998"/>
                </a:lnTo>
                <a:lnTo>
                  <a:pt x="21" y="957"/>
                </a:lnTo>
                <a:lnTo>
                  <a:pt x="32" y="917"/>
                </a:lnTo>
                <a:lnTo>
                  <a:pt x="42" y="878"/>
                </a:lnTo>
                <a:lnTo>
                  <a:pt x="53" y="837"/>
                </a:lnTo>
                <a:lnTo>
                  <a:pt x="67" y="797"/>
                </a:lnTo>
                <a:lnTo>
                  <a:pt x="83" y="758"/>
                </a:lnTo>
                <a:lnTo>
                  <a:pt x="99" y="719"/>
                </a:lnTo>
                <a:lnTo>
                  <a:pt x="118" y="680"/>
                </a:lnTo>
                <a:lnTo>
                  <a:pt x="138" y="641"/>
                </a:lnTo>
                <a:lnTo>
                  <a:pt x="159" y="602"/>
                </a:lnTo>
                <a:lnTo>
                  <a:pt x="182" y="563"/>
                </a:lnTo>
                <a:lnTo>
                  <a:pt x="207" y="526"/>
                </a:lnTo>
                <a:lnTo>
                  <a:pt x="233" y="489"/>
                </a:lnTo>
                <a:lnTo>
                  <a:pt x="260" y="452"/>
                </a:lnTo>
                <a:lnTo>
                  <a:pt x="290" y="415"/>
                </a:lnTo>
                <a:lnTo>
                  <a:pt x="320" y="379"/>
                </a:lnTo>
                <a:lnTo>
                  <a:pt x="352" y="344"/>
                </a:lnTo>
                <a:lnTo>
                  <a:pt x="385" y="309"/>
                </a:lnTo>
                <a:lnTo>
                  <a:pt x="420" y="275"/>
                </a:lnTo>
                <a:lnTo>
                  <a:pt x="458" y="242"/>
                </a:lnTo>
                <a:lnTo>
                  <a:pt x="496" y="208"/>
                </a:lnTo>
                <a:lnTo>
                  <a:pt x="535" y="176"/>
                </a:lnTo>
                <a:lnTo>
                  <a:pt x="578" y="144"/>
                </a:lnTo>
                <a:lnTo>
                  <a:pt x="620" y="114"/>
                </a:lnTo>
                <a:lnTo>
                  <a:pt x="664" y="84"/>
                </a:lnTo>
                <a:lnTo>
                  <a:pt x="710" y="54"/>
                </a:lnTo>
                <a:lnTo>
                  <a:pt x="758" y="26"/>
                </a:lnTo>
                <a:lnTo>
                  <a:pt x="807" y="0"/>
                </a:lnTo>
                <a:lnTo>
                  <a:pt x="1892" y="0"/>
                </a:lnTo>
                <a:lnTo>
                  <a:pt x="1939" y="26"/>
                </a:lnTo>
                <a:lnTo>
                  <a:pt x="1987" y="54"/>
                </a:lnTo>
                <a:lnTo>
                  <a:pt x="2033" y="84"/>
                </a:lnTo>
                <a:lnTo>
                  <a:pt x="2077" y="114"/>
                </a:lnTo>
                <a:lnTo>
                  <a:pt x="2121" y="144"/>
                </a:lnTo>
                <a:lnTo>
                  <a:pt x="2162" y="176"/>
                </a:lnTo>
                <a:lnTo>
                  <a:pt x="2202" y="208"/>
                </a:lnTo>
                <a:lnTo>
                  <a:pt x="2239" y="242"/>
                </a:lnTo>
                <a:lnTo>
                  <a:pt x="2277" y="275"/>
                </a:lnTo>
                <a:lnTo>
                  <a:pt x="2312" y="309"/>
                </a:lnTo>
                <a:lnTo>
                  <a:pt x="2345" y="344"/>
                </a:lnTo>
                <a:lnTo>
                  <a:pt x="2377" y="379"/>
                </a:lnTo>
                <a:lnTo>
                  <a:pt x="2409" y="415"/>
                </a:lnTo>
                <a:lnTo>
                  <a:pt x="2437" y="452"/>
                </a:lnTo>
                <a:lnTo>
                  <a:pt x="2466" y="489"/>
                </a:lnTo>
                <a:lnTo>
                  <a:pt x="2492" y="526"/>
                </a:lnTo>
                <a:lnTo>
                  <a:pt x="2515" y="563"/>
                </a:lnTo>
                <a:lnTo>
                  <a:pt x="2538" y="602"/>
                </a:lnTo>
                <a:lnTo>
                  <a:pt x="2561" y="641"/>
                </a:lnTo>
                <a:lnTo>
                  <a:pt x="2580" y="680"/>
                </a:lnTo>
                <a:lnTo>
                  <a:pt x="2598" y="719"/>
                </a:lnTo>
                <a:lnTo>
                  <a:pt x="2616" y="758"/>
                </a:lnTo>
                <a:lnTo>
                  <a:pt x="2630" y="797"/>
                </a:lnTo>
                <a:lnTo>
                  <a:pt x="2644" y="837"/>
                </a:lnTo>
                <a:lnTo>
                  <a:pt x="2656" y="878"/>
                </a:lnTo>
                <a:lnTo>
                  <a:pt x="2667" y="917"/>
                </a:lnTo>
                <a:lnTo>
                  <a:pt x="2676" y="957"/>
                </a:lnTo>
                <a:lnTo>
                  <a:pt x="2683" y="998"/>
                </a:lnTo>
                <a:lnTo>
                  <a:pt x="2690" y="1039"/>
                </a:lnTo>
                <a:lnTo>
                  <a:pt x="2693" y="1079"/>
                </a:lnTo>
                <a:lnTo>
                  <a:pt x="2697" y="1120"/>
                </a:lnTo>
                <a:lnTo>
                  <a:pt x="2697" y="1161"/>
                </a:lnTo>
                <a:lnTo>
                  <a:pt x="2697" y="1201"/>
                </a:lnTo>
                <a:lnTo>
                  <a:pt x="2695" y="1240"/>
                </a:lnTo>
                <a:lnTo>
                  <a:pt x="2692" y="1281"/>
                </a:lnTo>
                <a:lnTo>
                  <a:pt x="2686" y="1321"/>
                </a:lnTo>
                <a:lnTo>
                  <a:pt x="2681" y="1360"/>
                </a:lnTo>
                <a:lnTo>
                  <a:pt x="2672" y="1401"/>
                </a:lnTo>
                <a:lnTo>
                  <a:pt x="2663" y="1440"/>
                </a:lnTo>
                <a:lnTo>
                  <a:pt x="2651" y="1479"/>
                </a:lnTo>
                <a:lnTo>
                  <a:pt x="2639" y="1518"/>
                </a:lnTo>
                <a:lnTo>
                  <a:pt x="2624" y="1556"/>
                </a:lnTo>
                <a:lnTo>
                  <a:pt x="2609" y="1595"/>
                </a:lnTo>
                <a:lnTo>
                  <a:pt x="2591" y="1632"/>
                </a:lnTo>
                <a:lnTo>
                  <a:pt x="2572" y="1670"/>
                </a:lnTo>
                <a:lnTo>
                  <a:pt x="2550" y="1707"/>
                </a:lnTo>
                <a:lnTo>
                  <a:pt x="2529" y="1742"/>
                </a:lnTo>
                <a:lnTo>
                  <a:pt x="2504" y="1779"/>
                </a:lnTo>
                <a:lnTo>
                  <a:pt x="2480" y="1814"/>
                </a:lnTo>
                <a:lnTo>
                  <a:pt x="2453" y="1848"/>
                </a:lnTo>
                <a:lnTo>
                  <a:pt x="2425" y="1883"/>
                </a:lnTo>
                <a:lnTo>
                  <a:pt x="2395" y="1917"/>
                </a:lnTo>
                <a:lnTo>
                  <a:pt x="2363" y="1949"/>
                </a:lnTo>
                <a:lnTo>
                  <a:pt x="2330" y="1981"/>
                </a:lnTo>
                <a:lnTo>
                  <a:pt x="2294" y="2012"/>
                </a:lnTo>
                <a:lnTo>
                  <a:pt x="2257" y="2042"/>
                </a:lnTo>
                <a:lnTo>
                  <a:pt x="2220" y="2072"/>
                </a:lnTo>
                <a:lnTo>
                  <a:pt x="2179" y="2102"/>
                </a:lnTo>
                <a:lnTo>
                  <a:pt x="2139" y="2131"/>
                </a:lnTo>
                <a:lnTo>
                  <a:pt x="2096" y="2157"/>
                </a:lnTo>
                <a:lnTo>
                  <a:pt x="2052" y="2184"/>
                </a:lnTo>
                <a:lnTo>
                  <a:pt x="2006" y="2210"/>
                </a:lnTo>
                <a:lnTo>
                  <a:pt x="1959" y="2235"/>
                </a:lnTo>
                <a:lnTo>
                  <a:pt x="1909" y="2258"/>
                </a:lnTo>
                <a:lnTo>
                  <a:pt x="788"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5" name="Freeform 13"/>
          <p:cNvSpPr>
            <a:spLocks/>
          </p:cNvSpPr>
          <p:nvPr/>
        </p:nvSpPr>
        <p:spPr bwMode="auto">
          <a:xfrm>
            <a:off x="3112911" y="1743076"/>
            <a:ext cx="2719212" cy="3584575"/>
          </a:xfrm>
          <a:custGeom>
            <a:avLst/>
            <a:gdLst>
              <a:gd name="T0" fmla="*/ 2147483647 w 1927"/>
              <a:gd name="T1" fmla="*/ 2147483647 h 2258"/>
              <a:gd name="T2" fmla="*/ 2147483647 w 1927"/>
              <a:gd name="T3" fmla="*/ 2147483647 h 2258"/>
              <a:gd name="T4" fmla="*/ 2147483647 w 1927"/>
              <a:gd name="T5" fmla="*/ 2147483647 h 2258"/>
              <a:gd name="T6" fmla="*/ 2147483647 w 1927"/>
              <a:gd name="T7" fmla="*/ 2147483647 h 2258"/>
              <a:gd name="T8" fmla="*/ 2147483647 w 1927"/>
              <a:gd name="T9" fmla="*/ 2147483647 h 2258"/>
              <a:gd name="T10" fmla="*/ 2147483647 w 1927"/>
              <a:gd name="T11" fmla="*/ 2147483647 h 2258"/>
              <a:gd name="T12" fmla="*/ 2147483647 w 1927"/>
              <a:gd name="T13" fmla="*/ 2147483647 h 2258"/>
              <a:gd name="T14" fmla="*/ 2147483647 w 1927"/>
              <a:gd name="T15" fmla="*/ 2147483647 h 2258"/>
              <a:gd name="T16" fmla="*/ 2147483647 w 1927"/>
              <a:gd name="T17" fmla="*/ 2147483647 h 2258"/>
              <a:gd name="T18" fmla="*/ 2147483647 w 1927"/>
              <a:gd name="T19" fmla="*/ 2147483647 h 2258"/>
              <a:gd name="T20" fmla="*/ 0 w 1927"/>
              <a:gd name="T21" fmla="*/ 2147483647 h 2258"/>
              <a:gd name="T22" fmla="*/ 2147483647 w 1927"/>
              <a:gd name="T23" fmla="*/ 2147483647 h 2258"/>
              <a:gd name="T24" fmla="*/ 2147483647 w 1927"/>
              <a:gd name="T25" fmla="*/ 2147483647 h 2258"/>
              <a:gd name="T26" fmla="*/ 2147483647 w 1927"/>
              <a:gd name="T27" fmla="*/ 2147483647 h 2258"/>
              <a:gd name="T28" fmla="*/ 2147483647 w 1927"/>
              <a:gd name="T29" fmla="*/ 2147483647 h 2258"/>
              <a:gd name="T30" fmla="*/ 2147483647 w 1927"/>
              <a:gd name="T31" fmla="*/ 2147483647 h 2258"/>
              <a:gd name="T32" fmla="*/ 2147483647 w 1927"/>
              <a:gd name="T33" fmla="*/ 2147483647 h 2258"/>
              <a:gd name="T34" fmla="*/ 2147483647 w 1927"/>
              <a:gd name="T35" fmla="*/ 2147483647 h 2258"/>
              <a:gd name="T36" fmla="*/ 2147483647 w 1927"/>
              <a:gd name="T37" fmla="*/ 2147483647 h 2258"/>
              <a:gd name="T38" fmla="*/ 2147483647 w 1927"/>
              <a:gd name="T39" fmla="*/ 2147483647 h 2258"/>
              <a:gd name="T40" fmla="*/ 2147483647 w 1927"/>
              <a:gd name="T41" fmla="*/ 2147483647 h 2258"/>
              <a:gd name="T42" fmla="*/ 2147483647 w 1927"/>
              <a:gd name="T43" fmla="*/ 0 h 2258"/>
              <a:gd name="T44" fmla="*/ 2147483647 w 1927"/>
              <a:gd name="T45" fmla="*/ 2147483647 h 2258"/>
              <a:gd name="T46" fmla="*/ 2147483647 w 1927"/>
              <a:gd name="T47" fmla="*/ 2147483647 h 2258"/>
              <a:gd name="T48" fmla="*/ 2147483647 w 1927"/>
              <a:gd name="T49" fmla="*/ 2147483647 h 2258"/>
              <a:gd name="T50" fmla="*/ 2147483647 w 1927"/>
              <a:gd name="T51" fmla="*/ 2147483647 h 2258"/>
              <a:gd name="T52" fmla="*/ 2147483647 w 1927"/>
              <a:gd name="T53" fmla="*/ 2147483647 h 2258"/>
              <a:gd name="T54" fmla="*/ 2147483647 w 1927"/>
              <a:gd name="T55" fmla="*/ 2147483647 h 2258"/>
              <a:gd name="T56" fmla="*/ 2147483647 w 1927"/>
              <a:gd name="T57" fmla="*/ 2147483647 h 2258"/>
              <a:gd name="T58" fmla="*/ 2147483647 w 1927"/>
              <a:gd name="T59" fmla="*/ 2147483647 h 2258"/>
              <a:gd name="T60" fmla="*/ 2147483647 w 1927"/>
              <a:gd name="T61" fmla="*/ 2147483647 h 2258"/>
              <a:gd name="T62" fmla="*/ 2147483647 w 1927"/>
              <a:gd name="T63" fmla="*/ 2147483647 h 2258"/>
              <a:gd name="T64" fmla="*/ 2147483647 w 1927"/>
              <a:gd name="T65" fmla="*/ 2147483647 h 2258"/>
              <a:gd name="T66" fmla="*/ 2147483647 w 1927"/>
              <a:gd name="T67" fmla="*/ 2147483647 h 2258"/>
              <a:gd name="T68" fmla="*/ 2147483647 w 1927"/>
              <a:gd name="T69" fmla="*/ 2147483647 h 2258"/>
              <a:gd name="T70" fmla="*/ 2147483647 w 1927"/>
              <a:gd name="T71" fmla="*/ 2147483647 h 2258"/>
              <a:gd name="T72" fmla="*/ 2147483647 w 1927"/>
              <a:gd name="T73" fmla="*/ 2147483647 h 2258"/>
              <a:gd name="T74" fmla="*/ 2147483647 w 1927"/>
              <a:gd name="T75" fmla="*/ 2147483647 h 2258"/>
              <a:gd name="T76" fmla="*/ 2147483647 w 1927"/>
              <a:gd name="T77" fmla="*/ 2147483647 h 2258"/>
              <a:gd name="T78" fmla="*/ 2147483647 w 1927"/>
              <a:gd name="T79" fmla="*/ 2147483647 h 2258"/>
              <a:gd name="T80" fmla="*/ 2147483647 w 1927"/>
              <a:gd name="T81" fmla="*/ 2147483647 h 2258"/>
              <a:gd name="T82" fmla="*/ 2147483647 w 1927"/>
              <a:gd name="T83" fmla="*/ 2147483647 h 2258"/>
              <a:gd name="T84" fmla="*/ 2147483647 w 192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7"/>
              <a:gd name="T130" fmla="*/ 0 h 2258"/>
              <a:gd name="T131" fmla="*/ 1927 w 192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7" h="2258">
                <a:moveTo>
                  <a:pt x="563" y="2258"/>
                </a:moveTo>
                <a:lnTo>
                  <a:pt x="528" y="2235"/>
                </a:lnTo>
                <a:lnTo>
                  <a:pt x="495" y="2210"/>
                </a:lnTo>
                <a:lnTo>
                  <a:pt x="461" y="2184"/>
                </a:lnTo>
                <a:lnTo>
                  <a:pt x="429" y="2157"/>
                </a:lnTo>
                <a:lnTo>
                  <a:pt x="399" y="2131"/>
                </a:lnTo>
                <a:lnTo>
                  <a:pt x="369" y="2102"/>
                </a:lnTo>
                <a:lnTo>
                  <a:pt x="341" y="2072"/>
                </a:lnTo>
                <a:lnTo>
                  <a:pt x="314" y="2042"/>
                </a:lnTo>
                <a:lnTo>
                  <a:pt x="288" y="2012"/>
                </a:lnTo>
                <a:lnTo>
                  <a:pt x="263" y="1981"/>
                </a:lnTo>
                <a:lnTo>
                  <a:pt x="239" y="1949"/>
                </a:lnTo>
                <a:lnTo>
                  <a:pt x="217" y="1917"/>
                </a:lnTo>
                <a:lnTo>
                  <a:pt x="194" y="1883"/>
                </a:lnTo>
                <a:lnTo>
                  <a:pt x="175" y="1848"/>
                </a:lnTo>
                <a:lnTo>
                  <a:pt x="156" y="1814"/>
                </a:lnTo>
                <a:lnTo>
                  <a:pt x="138" y="1779"/>
                </a:lnTo>
                <a:lnTo>
                  <a:pt x="120" y="1742"/>
                </a:lnTo>
                <a:lnTo>
                  <a:pt x="104" y="1707"/>
                </a:lnTo>
                <a:lnTo>
                  <a:pt x="90" y="1670"/>
                </a:lnTo>
                <a:lnTo>
                  <a:pt x="76" y="1632"/>
                </a:lnTo>
                <a:lnTo>
                  <a:pt x="64" y="1595"/>
                </a:lnTo>
                <a:lnTo>
                  <a:pt x="51" y="1556"/>
                </a:lnTo>
                <a:lnTo>
                  <a:pt x="42" y="1518"/>
                </a:lnTo>
                <a:lnTo>
                  <a:pt x="32" y="1479"/>
                </a:lnTo>
                <a:lnTo>
                  <a:pt x="25" y="1440"/>
                </a:lnTo>
                <a:lnTo>
                  <a:pt x="18" y="1401"/>
                </a:lnTo>
                <a:lnTo>
                  <a:pt x="12" y="1360"/>
                </a:lnTo>
                <a:lnTo>
                  <a:pt x="7" y="1321"/>
                </a:lnTo>
                <a:lnTo>
                  <a:pt x="4" y="1281"/>
                </a:lnTo>
                <a:lnTo>
                  <a:pt x="2" y="1240"/>
                </a:lnTo>
                <a:lnTo>
                  <a:pt x="0" y="1201"/>
                </a:lnTo>
                <a:lnTo>
                  <a:pt x="0" y="1161"/>
                </a:lnTo>
                <a:lnTo>
                  <a:pt x="0" y="1120"/>
                </a:lnTo>
                <a:lnTo>
                  <a:pt x="4" y="1079"/>
                </a:lnTo>
                <a:lnTo>
                  <a:pt x="5" y="1039"/>
                </a:lnTo>
                <a:lnTo>
                  <a:pt x="11" y="998"/>
                </a:lnTo>
                <a:lnTo>
                  <a:pt x="16" y="957"/>
                </a:lnTo>
                <a:lnTo>
                  <a:pt x="21" y="917"/>
                </a:lnTo>
                <a:lnTo>
                  <a:pt x="30" y="878"/>
                </a:lnTo>
                <a:lnTo>
                  <a:pt x="39" y="837"/>
                </a:lnTo>
                <a:lnTo>
                  <a:pt x="48" y="797"/>
                </a:lnTo>
                <a:lnTo>
                  <a:pt x="58" y="758"/>
                </a:lnTo>
                <a:lnTo>
                  <a:pt x="71" y="719"/>
                </a:lnTo>
                <a:lnTo>
                  <a:pt x="85" y="680"/>
                </a:lnTo>
                <a:lnTo>
                  <a:pt x="99" y="641"/>
                </a:lnTo>
                <a:lnTo>
                  <a:pt x="113" y="602"/>
                </a:lnTo>
                <a:lnTo>
                  <a:pt x="131" y="563"/>
                </a:lnTo>
                <a:lnTo>
                  <a:pt x="147" y="526"/>
                </a:lnTo>
                <a:lnTo>
                  <a:pt x="166" y="489"/>
                </a:lnTo>
                <a:lnTo>
                  <a:pt x="186" y="452"/>
                </a:lnTo>
                <a:lnTo>
                  <a:pt x="207" y="415"/>
                </a:lnTo>
                <a:lnTo>
                  <a:pt x="228" y="379"/>
                </a:lnTo>
                <a:lnTo>
                  <a:pt x="251" y="344"/>
                </a:lnTo>
                <a:lnTo>
                  <a:pt x="276" y="309"/>
                </a:lnTo>
                <a:lnTo>
                  <a:pt x="300" y="275"/>
                </a:lnTo>
                <a:lnTo>
                  <a:pt x="327" y="242"/>
                </a:lnTo>
                <a:lnTo>
                  <a:pt x="355" y="208"/>
                </a:lnTo>
                <a:lnTo>
                  <a:pt x="383" y="176"/>
                </a:lnTo>
                <a:lnTo>
                  <a:pt x="413" y="144"/>
                </a:lnTo>
                <a:lnTo>
                  <a:pt x="443" y="114"/>
                </a:lnTo>
                <a:lnTo>
                  <a:pt x="475" y="84"/>
                </a:lnTo>
                <a:lnTo>
                  <a:pt x="509" y="54"/>
                </a:lnTo>
                <a:lnTo>
                  <a:pt x="542" y="26"/>
                </a:lnTo>
                <a:lnTo>
                  <a:pt x="578" y="0"/>
                </a:lnTo>
                <a:lnTo>
                  <a:pt x="1351" y="0"/>
                </a:lnTo>
                <a:lnTo>
                  <a:pt x="1386" y="26"/>
                </a:lnTo>
                <a:lnTo>
                  <a:pt x="1420" y="54"/>
                </a:lnTo>
                <a:lnTo>
                  <a:pt x="1452" y="84"/>
                </a:lnTo>
                <a:lnTo>
                  <a:pt x="1484" y="114"/>
                </a:lnTo>
                <a:lnTo>
                  <a:pt x="1515" y="144"/>
                </a:lnTo>
                <a:lnTo>
                  <a:pt x="1544" y="176"/>
                </a:lnTo>
                <a:lnTo>
                  <a:pt x="1574" y="208"/>
                </a:lnTo>
                <a:lnTo>
                  <a:pt x="1600" y="242"/>
                </a:lnTo>
                <a:lnTo>
                  <a:pt x="1627" y="275"/>
                </a:lnTo>
                <a:lnTo>
                  <a:pt x="1651" y="309"/>
                </a:lnTo>
                <a:lnTo>
                  <a:pt x="1676" y="344"/>
                </a:lnTo>
                <a:lnTo>
                  <a:pt x="1699" y="379"/>
                </a:lnTo>
                <a:lnTo>
                  <a:pt x="1720" y="415"/>
                </a:lnTo>
                <a:lnTo>
                  <a:pt x="1741" y="452"/>
                </a:lnTo>
                <a:lnTo>
                  <a:pt x="1761" y="489"/>
                </a:lnTo>
                <a:lnTo>
                  <a:pt x="1780" y="526"/>
                </a:lnTo>
                <a:lnTo>
                  <a:pt x="1798" y="563"/>
                </a:lnTo>
                <a:lnTo>
                  <a:pt x="1814" y="602"/>
                </a:lnTo>
                <a:lnTo>
                  <a:pt x="1830" y="641"/>
                </a:lnTo>
                <a:lnTo>
                  <a:pt x="1844" y="680"/>
                </a:lnTo>
                <a:lnTo>
                  <a:pt x="1856" y="719"/>
                </a:lnTo>
                <a:lnTo>
                  <a:pt x="1869" y="758"/>
                </a:lnTo>
                <a:lnTo>
                  <a:pt x="1879" y="797"/>
                </a:lnTo>
                <a:lnTo>
                  <a:pt x="1890" y="837"/>
                </a:lnTo>
                <a:lnTo>
                  <a:pt x="1897" y="878"/>
                </a:lnTo>
                <a:lnTo>
                  <a:pt x="1906" y="917"/>
                </a:lnTo>
                <a:lnTo>
                  <a:pt x="1911" y="957"/>
                </a:lnTo>
                <a:lnTo>
                  <a:pt x="1916" y="998"/>
                </a:lnTo>
                <a:lnTo>
                  <a:pt x="1922" y="1039"/>
                </a:lnTo>
                <a:lnTo>
                  <a:pt x="1925" y="1079"/>
                </a:lnTo>
                <a:lnTo>
                  <a:pt x="1927" y="1120"/>
                </a:lnTo>
                <a:lnTo>
                  <a:pt x="1927" y="1161"/>
                </a:lnTo>
                <a:lnTo>
                  <a:pt x="1927" y="1201"/>
                </a:lnTo>
                <a:lnTo>
                  <a:pt x="1925" y="1240"/>
                </a:lnTo>
                <a:lnTo>
                  <a:pt x="1923" y="1281"/>
                </a:lnTo>
                <a:lnTo>
                  <a:pt x="1920" y="1321"/>
                </a:lnTo>
                <a:lnTo>
                  <a:pt x="1915" y="1360"/>
                </a:lnTo>
                <a:lnTo>
                  <a:pt x="1909" y="1401"/>
                </a:lnTo>
                <a:lnTo>
                  <a:pt x="1902" y="1440"/>
                </a:lnTo>
                <a:lnTo>
                  <a:pt x="1895" y="1479"/>
                </a:lnTo>
                <a:lnTo>
                  <a:pt x="1885" y="1518"/>
                </a:lnTo>
                <a:lnTo>
                  <a:pt x="1876" y="1556"/>
                </a:lnTo>
                <a:lnTo>
                  <a:pt x="1863" y="1595"/>
                </a:lnTo>
                <a:lnTo>
                  <a:pt x="1851" y="1632"/>
                </a:lnTo>
                <a:lnTo>
                  <a:pt x="1837" y="1670"/>
                </a:lnTo>
                <a:lnTo>
                  <a:pt x="1823" y="1707"/>
                </a:lnTo>
                <a:lnTo>
                  <a:pt x="1807" y="1742"/>
                </a:lnTo>
                <a:lnTo>
                  <a:pt x="1791" y="1779"/>
                </a:lnTo>
                <a:lnTo>
                  <a:pt x="1771" y="1814"/>
                </a:lnTo>
                <a:lnTo>
                  <a:pt x="1752" y="1848"/>
                </a:lnTo>
                <a:lnTo>
                  <a:pt x="1733" y="1883"/>
                </a:lnTo>
                <a:lnTo>
                  <a:pt x="1711" y="1917"/>
                </a:lnTo>
                <a:lnTo>
                  <a:pt x="1688" y="1949"/>
                </a:lnTo>
                <a:lnTo>
                  <a:pt x="1664" y="1981"/>
                </a:lnTo>
                <a:lnTo>
                  <a:pt x="1639" y="2012"/>
                </a:lnTo>
                <a:lnTo>
                  <a:pt x="1614" y="2042"/>
                </a:lnTo>
                <a:lnTo>
                  <a:pt x="1586" y="2072"/>
                </a:lnTo>
                <a:lnTo>
                  <a:pt x="1558" y="2102"/>
                </a:lnTo>
                <a:lnTo>
                  <a:pt x="1530" y="2131"/>
                </a:lnTo>
                <a:lnTo>
                  <a:pt x="1498" y="2157"/>
                </a:lnTo>
                <a:lnTo>
                  <a:pt x="1466" y="2184"/>
                </a:lnTo>
                <a:lnTo>
                  <a:pt x="1434" y="2210"/>
                </a:lnTo>
                <a:lnTo>
                  <a:pt x="1399" y="2235"/>
                </a:lnTo>
                <a:lnTo>
                  <a:pt x="1365" y="2258"/>
                </a:lnTo>
                <a:lnTo>
                  <a:pt x="563"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6" name="Freeform 14"/>
          <p:cNvSpPr>
            <a:spLocks/>
          </p:cNvSpPr>
          <p:nvPr/>
        </p:nvSpPr>
        <p:spPr bwMode="auto">
          <a:xfrm>
            <a:off x="3743678" y="1743076"/>
            <a:ext cx="1460500" cy="3584575"/>
          </a:xfrm>
          <a:custGeom>
            <a:avLst/>
            <a:gdLst>
              <a:gd name="T0" fmla="*/ 2147483647 w 1035"/>
              <a:gd name="T1" fmla="*/ 2147483647 h 2258"/>
              <a:gd name="T2" fmla="*/ 2147483647 w 1035"/>
              <a:gd name="T3" fmla="*/ 2147483647 h 2258"/>
              <a:gd name="T4" fmla="*/ 2147483647 w 1035"/>
              <a:gd name="T5" fmla="*/ 2147483647 h 2258"/>
              <a:gd name="T6" fmla="*/ 2147483647 w 1035"/>
              <a:gd name="T7" fmla="*/ 2147483647 h 2258"/>
              <a:gd name="T8" fmla="*/ 2147483647 w 1035"/>
              <a:gd name="T9" fmla="*/ 2147483647 h 2258"/>
              <a:gd name="T10" fmla="*/ 2147483647 w 1035"/>
              <a:gd name="T11" fmla="*/ 2147483647 h 2258"/>
              <a:gd name="T12" fmla="*/ 2147483647 w 1035"/>
              <a:gd name="T13" fmla="*/ 2147483647 h 2258"/>
              <a:gd name="T14" fmla="*/ 2147483647 w 1035"/>
              <a:gd name="T15" fmla="*/ 2147483647 h 2258"/>
              <a:gd name="T16" fmla="*/ 2147483647 w 1035"/>
              <a:gd name="T17" fmla="*/ 2147483647 h 2258"/>
              <a:gd name="T18" fmla="*/ 0 w 1035"/>
              <a:gd name="T19" fmla="*/ 2147483647 h 2258"/>
              <a:gd name="T20" fmla="*/ 2147483647 w 1035"/>
              <a:gd name="T21" fmla="*/ 2147483647 h 2258"/>
              <a:gd name="T22" fmla="*/ 2147483647 w 1035"/>
              <a:gd name="T23" fmla="*/ 2147483647 h 2258"/>
              <a:gd name="T24" fmla="*/ 2147483647 w 1035"/>
              <a:gd name="T25" fmla="*/ 2147483647 h 2258"/>
              <a:gd name="T26" fmla="*/ 2147483647 w 1035"/>
              <a:gd name="T27" fmla="*/ 2147483647 h 2258"/>
              <a:gd name="T28" fmla="*/ 2147483647 w 1035"/>
              <a:gd name="T29" fmla="*/ 2147483647 h 2258"/>
              <a:gd name="T30" fmla="*/ 2147483647 w 1035"/>
              <a:gd name="T31" fmla="*/ 2147483647 h 2258"/>
              <a:gd name="T32" fmla="*/ 2147483647 w 1035"/>
              <a:gd name="T33" fmla="*/ 2147483647 h 2258"/>
              <a:gd name="T34" fmla="*/ 2147483647 w 1035"/>
              <a:gd name="T35" fmla="*/ 2147483647 h 2258"/>
              <a:gd name="T36" fmla="*/ 2147483647 w 1035"/>
              <a:gd name="T37" fmla="*/ 2147483647 h 2258"/>
              <a:gd name="T38" fmla="*/ 2147483647 w 1035"/>
              <a:gd name="T39" fmla="*/ 0 h 2258"/>
              <a:gd name="T40" fmla="*/ 2147483647 w 1035"/>
              <a:gd name="T41" fmla="*/ 2147483647 h 2258"/>
              <a:gd name="T42" fmla="*/ 2147483647 w 1035"/>
              <a:gd name="T43" fmla="*/ 2147483647 h 2258"/>
              <a:gd name="T44" fmla="*/ 2147483647 w 1035"/>
              <a:gd name="T45" fmla="*/ 2147483647 h 2258"/>
              <a:gd name="T46" fmla="*/ 2147483647 w 1035"/>
              <a:gd name="T47" fmla="*/ 2147483647 h 2258"/>
              <a:gd name="T48" fmla="*/ 2147483647 w 1035"/>
              <a:gd name="T49" fmla="*/ 2147483647 h 2258"/>
              <a:gd name="T50" fmla="*/ 2147483647 w 1035"/>
              <a:gd name="T51" fmla="*/ 2147483647 h 2258"/>
              <a:gd name="T52" fmla="*/ 2147483647 w 1035"/>
              <a:gd name="T53" fmla="*/ 2147483647 h 2258"/>
              <a:gd name="T54" fmla="*/ 2147483647 w 1035"/>
              <a:gd name="T55" fmla="*/ 2147483647 h 2258"/>
              <a:gd name="T56" fmla="*/ 2147483647 w 1035"/>
              <a:gd name="T57" fmla="*/ 2147483647 h 2258"/>
              <a:gd name="T58" fmla="*/ 2147483647 w 1035"/>
              <a:gd name="T59" fmla="*/ 2147483647 h 2258"/>
              <a:gd name="T60" fmla="*/ 2147483647 w 1035"/>
              <a:gd name="T61" fmla="*/ 2147483647 h 2258"/>
              <a:gd name="T62" fmla="*/ 2147483647 w 1035"/>
              <a:gd name="T63" fmla="*/ 2147483647 h 2258"/>
              <a:gd name="T64" fmla="*/ 2147483647 w 1035"/>
              <a:gd name="T65" fmla="*/ 2147483647 h 2258"/>
              <a:gd name="T66" fmla="*/ 2147483647 w 1035"/>
              <a:gd name="T67" fmla="*/ 2147483647 h 2258"/>
              <a:gd name="T68" fmla="*/ 2147483647 w 1035"/>
              <a:gd name="T69" fmla="*/ 2147483647 h 2258"/>
              <a:gd name="T70" fmla="*/ 2147483647 w 1035"/>
              <a:gd name="T71" fmla="*/ 2147483647 h 2258"/>
              <a:gd name="T72" fmla="*/ 2147483647 w 1035"/>
              <a:gd name="T73" fmla="*/ 2147483647 h 2258"/>
              <a:gd name="T74" fmla="*/ 2147483647 w 1035"/>
              <a:gd name="T75" fmla="*/ 2147483647 h 2258"/>
              <a:gd name="T76" fmla="*/ 2147483647 w 1035"/>
              <a:gd name="T77" fmla="*/ 2147483647 h 2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5"/>
              <a:gd name="T118" fmla="*/ 0 h 2258"/>
              <a:gd name="T119" fmla="*/ 1035 w 1035"/>
              <a:gd name="T120" fmla="*/ 2258 h 2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5" h="2258">
                <a:moveTo>
                  <a:pt x="302" y="2258"/>
                </a:moveTo>
                <a:lnTo>
                  <a:pt x="284" y="2235"/>
                </a:lnTo>
                <a:lnTo>
                  <a:pt x="265" y="2210"/>
                </a:lnTo>
                <a:lnTo>
                  <a:pt x="247" y="2184"/>
                </a:lnTo>
                <a:lnTo>
                  <a:pt x="231" y="2157"/>
                </a:lnTo>
                <a:lnTo>
                  <a:pt x="214" y="2131"/>
                </a:lnTo>
                <a:lnTo>
                  <a:pt x="198" y="2102"/>
                </a:lnTo>
                <a:lnTo>
                  <a:pt x="184" y="2072"/>
                </a:lnTo>
                <a:lnTo>
                  <a:pt x="168" y="2042"/>
                </a:lnTo>
                <a:lnTo>
                  <a:pt x="141" y="1981"/>
                </a:lnTo>
                <a:lnTo>
                  <a:pt x="116" y="1917"/>
                </a:lnTo>
                <a:lnTo>
                  <a:pt x="94" y="1848"/>
                </a:lnTo>
                <a:lnTo>
                  <a:pt x="74" y="1779"/>
                </a:lnTo>
                <a:lnTo>
                  <a:pt x="56" y="1707"/>
                </a:lnTo>
                <a:lnTo>
                  <a:pt x="41" y="1632"/>
                </a:lnTo>
                <a:lnTo>
                  <a:pt x="28" y="1556"/>
                </a:lnTo>
                <a:lnTo>
                  <a:pt x="18" y="1479"/>
                </a:lnTo>
                <a:lnTo>
                  <a:pt x="9" y="1401"/>
                </a:lnTo>
                <a:lnTo>
                  <a:pt x="3" y="1321"/>
                </a:lnTo>
                <a:lnTo>
                  <a:pt x="0" y="1240"/>
                </a:lnTo>
                <a:lnTo>
                  <a:pt x="0" y="1161"/>
                </a:lnTo>
                <a:lnTo>
                  <a:pt x="2" y="1079"/>
                </a:lnTo>
                <a:lnTo>
                  <a:pt x="5" y="998"/>
                </a:lnTo>
                <a:lnTo>
                  <a:pt x="12" y="917"/>
                </a:lnTo>
                <a:lnTo>
                  <a:pt x="21" y="837"/>
                </a:lnTo>
                <a:lnTo>
                  <a:pt x="32" y="758"/>
                </a:lnTo>
                <a:lnTo>
                  <a:pt x="44" y="680"/>
                </a:lnTo>
                <a:lnTo>
                  <a:pt x="60" y="602"/>
                </a:lnTo>
                <a:lnTo>
                  <a:pt x="79" y="526"/>
                </a:lnTo>
                <a:lnTo>
                  <a:pt x="99" y="452"/>
                </a:lnTo>
                <a:lnTo>
                  <a:pt x="122" y="379"/>
                </a:lnTo>
                <a:lnTo>
                  <a:pt x="148" y="309"/>
                </a:lnTo>
                <a:lnTo>
                  <a:pt x="175" y="242"/>
                </a:lnTo>
                <a:lnTo>
                  <a:pt x="205" y="176"/>
                </a:lnTo>
                <a:lnTo>
                  <a:pt x="238" y="114"/>
                </a:lnTo>
                <a:lnTo>
                  <a:pt x="254" y="84"/>
                </a:lnTo>
                <a:lnTo>
                  <a:pt x="272" y="54"/>
                </a:lnTo>
                <a:lnTo>
                  <a:pt x="291" y="26"/>
                </a:lnTo>
                <a:lnTo>
                  <a:pt x="309" y="0"/>
                </a:lnTo>
                <a:lnTo>
                  <a:pt x="726" y="0"/>
                </a:lnTo>
                <a:lnTo>
                  <a:pt x="745" y="26"/>
                </a:lnTo>
                <a:lnTo>
                  <a:pt x="763" y="54"/>
                </a:lnTo>
                <a:lnTo>
                  <a:pt x="781" y="84"/>
                </a:lnTo>
                <a:lnTo>
                  <a:pt x="796" y="114"/>
                </a:lnTo>
                <a:lnTo>
                  <a:pt x="830" y="176"/>
                </a:lnTo>
                <a:lnTo>
                  <a:pt x="860" y="242"/>
                </a:lnTo>
                <a:lnTo>
                  <a:pt x="886" y="309"/>
                </a:lnTo>
                <a:lnTo>
                  <a:pt x="913" y="379"/>
                </a:lnTo>
                <a:lnTo>
                  <a:pt x="936" y="452"/>
                </a:lnTo>
                <a:lnTo>
                  <a:pt x="955" y="526"/>
                </a:lnTo>
                <a:lnTo>
                  <a:pt x="975" y="602"/>
                </a:lnTo>
                <a:lnTo>
                  <a:pt x="991" y="680"/>
                </a:lnTo>
                <a:lnTo>
                  <a:pt x="1003" y="758"/>
                </a:lnTo>
                <a:lnTo>
                  <a:pt x="1014" y="837"/>
                </a:lnTo>
                <a:lnTo>
                  <a:pt x="1022" y="917"/>
                </a:lnTo>
                <a:lnTo>
                  <a:pt x="1030" y="998"/>
                </a:lnTo>
                <a:lnTo>
                  <a:pt x="1033" y="1079"/>
                </a:lnTo>
                <a:lnTo>
                  <a:pt x="1035" y="1161"/>
                </a:lnTo>
                <a:lnTo>
                  <a:pt x="1035" y="1240"/>
                </a:lnTo>
                <a:lnTo>
                  <a:pt x="1031" y="1321"/>
                </a:lnTo>
                <a:lnTo>
                  <a:pt x="1026" y="1401"/>
                </a:lnTo>
                <a:lnTo>
                  <a:pt x="1017" y="1479"/>
                </a:lnTo>
                <a:lnTo>
                  <a:pt x="1007" y="1556"/>
                </a:lnTo>
                <a:lnTo>
                  <a:pt x="994" y="1632"/>
                </a:lnTo>
                <a:lnTo>
                  <a:pt x="978" y="1707"/>
                </a:lnTo>
                <a:lnTo>
                  <a:pt x="961" y="1779"/>
                </a:lnTo>
                <a:lnTo>
                  <a:pt x="941" y="1848"/>
                </a:lnTo>
                <a:lnTo>
                  <a:pt x="918" y="1917"/>
                </a:lnTo>
                <a:lnTo>
                  <a:pt x="894" y="1981"/>
                </a:lnTo>
                <a:lnTo>
                  <a:pt x="865" y="2042"/>
                </a:lnTo>
                <a:lnTo>
                  <a:pt x="851" y="2072"/>
                </a:lnTo>
                <a:lnTo>
                  <a:pt x="837" y="2102"/>
                </a:lnTo>
                <a:lnTo>
                  <a:pt x="821" y="2131"/>
                </a:lnTo>
                <a:lnTo>
                  <a:pt x="803" y="2157"/>
                </a:lnTo>
                <a:lnTo>
                  <a:pt x="788" y="2184"/>
                </a:lnTo>
                <a:lnTo>
                  <a:pt x="770" y="2210"/>
                </a:lnTo>
                <a:lnTo>
                  <a:pt x="751" y="2235"/>
                </a:lnTo>
                <a:lnTo>
                  <a:pt x="733" y="2258"/>
                </a:lnTo>
                <a:lnTo>
                  <a:pt x="302" y="2258"/>
                </a:lnTo>
              </a:path>
            </a:pathLst>
          </a:custGeom>
          <a:noFill/>
          <a:ln w="0">
            <a:solidFill>
              <a:srgbClr val="9999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07" name="Line 15"/>
          <p:cNvSpPr>
            <a:spLocks noChangeShapeType="1"/>
          </p:cNvSpPr>
          <p:nvPr/>
        </p:nvSpPr>
        <p:spPr bwMode="auto">
          <a:xfrm flipH="1" flipV="1">
            <a:off x="4468989" y="1743075"/>
            <a:ext cx="4233" cy="3581400"/>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8" name="Line 16"/>
          <p:cNvSpPr>
            <a:spLocks noChangeShapeType="1"/>
          </p:cNvSpPr>
          <p:nvPr/>
        </p:nvSpPr>
        <p:spPr bwMode="auto">
          <a:xfrm>
            <a:off x="2712156" y="1874838"/>
            <a:ext cx="3513667" cy="1587"/>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9" name="Line 17"/>
          <p:cNvSpPr>
            <a:spLocks noChangeShapeType="1"/>
          </p:cNvSpPr>
          <p:nvPr/>
        </p:nvSpPr>
        <p:spPr bwMode="auto">
          <a:xfrm>
            <a:off x="2233790" y="2090739"/>
            <a:ext cx="4477455" cy="1587"/>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0" name="Line 18"/>
          <p:cNvSpPr>
            <a:spLocks noChangeShapeType="1"/>
          </p:cNvSpPr>
          <p:nvPr/>
        </p:nvSpPr>
        <p:spPr bwMode="auto">
          <a:xfrm flipV="1">
            <a:off x="1732845" y="2401889"/>
            <a:ext cx="5475111" cy="3175"/>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1" name="Line 19"/>
          <p:cNvSpPr>
            <a:spLocks noChangeShapeType="1"/>
          </p:cNvSpPr>
          <p:nvPr/>
        </p:nvSpPr>
        <p:spPr bwMode="auto">
          <a:xfrm>
            <a:off x="1343378" y="2757489"/>
            <a:ext cx="6252634" cy="1587"/>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2" name="Line 20"/>
          <p:cNvSpPr>
            <a:spLocks noChangeShapeType="1"/>
          </p:cNvSpPr>
          <p:nvPr/>
        </p:nvSpPr>
        <p:spPr bwMode="auto">
          <a:xfrm>
            <a:off x="1085145" y="3155950"/>
            <a:ext cx="6773333" cy="1588"/>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3" name="Line 21"/>
          <p:cNvSpPr>
            <a:spLocks noChangeShapeType="1"/>
          </p:cNvSpPr>
          <p:nvPr/>
        </p:nvSpPr>
        <p:spPr bwMode="auto">
          <a:xfrm>
            <a:off x="987778" y="3598864"/>
            <a:ext cx="6968067" cy="1587"/>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4" name="Line 22"/>
          <p:cNvSpPr>
            <a:spLocks noChangeShapeType="1"/>
          </p:cNvSpPr>
          <p:nvPr/>
        </p:nvSpPr>
        <p:spPr bwMode="auto">
          <a:xfrm>
            <a:off x="1092200" y="4059239"/>
            <a:ext cx="6760634" cy="1587"/>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5" name="Line 23"/>
          <p:cNvSpPr>
            <a:spLocks noChangeShapeType="1"/>
          </p:cNvSpPr>
          <p:nvPr/>
        </p:nvSpPr>
        <p:spPr bwMode="auto">
          <a:xfrm>
            <a:off x="1365956" y="4454525"/>
            <a:ext cx="6207478" cy="1588"/>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6" name="Line 24"/>
          <p:cNvSpPr>
            <a:spLocks noChangeShapeType="1"/>
          </p:cNvSpPr>
          <p:nvPr/>
        </p:nvSpPr>
        <p:spPr bwMode="auto">
          <a:xfrm>
            <a:off x="1804812" y="4808539"/>
            <a:ext cx="5322711" cy="3175"/>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7" name="Line 25"/>
          <p:cNvSpPr>
            <a:spLocks noChangeShapeType="1"/>
          </p:cNvSpPr>
          <p:nvPr/>
        </p:nvSpPr>
        <p:spPr bwMode="auto">
          <a:xfrm>
            <a:off x="2417234" y="5116514"/>
            <a:ext cx="4097867" cy="1587"/>
          </a:xfrm>
          <a:prstGeom prst="line">
            <a:avLst/>
          </a:prstGeom>
          <a:noFill/>
          <a:ln w="0">
            <a:solidFill>
              <a:srgbClr val="999999"/>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8" name="Rectangle 27"/>
          <p:cNvSpPr>
            <a:spLocks noChangeArrowheads="1"/>
          </p:cNvSpPr>
          <p:nvPr/>
        </p:nvSpPr>
        <p:spPr bwMode="auto">
          <a:xfrm>
            <a:off x="3546123" y="2863850"/>
            <a:ext cx="202494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pPr algn="ctr">
              <a:lnSpc>
                <a:spcPct val="75000"/>
              </a:lnSpc>
            </a:pPr>
            <a:r>
              <a:rPr lang="en-US" altLang="en-US" sz="1200" b="1">
                <a:ea typeface="MS PGothic" pitchFamily="34" charset="-128"/>
              </a:rPr>
              <a:t>Middle East</a:t>
            </a:r>
            <a:r>
              <a:rPr lang="en-US" altLang="en-US" sz="1200">
                <a:ea typeface="MS PGothic" pitchFamily="34" charset="-128"/>
              </a:rPr>
              <a:t> </a:t>
            </a:r>
            <a:r>
              <a:rPr lang="en-US" altLang="en-US" sz="1200" b="1">
                <a:ea typeface="MS PGothic" pitchFamily="34" charset="-128"/>
              </a:rPr>
              <a:t>&amp;</a:t>
            </a:r>
            <a:r>
              <a:rPr lang="en-US" altLang="en-US" sz="1200">
                <a:ea typeface="MS PGothic" pitchFamily="34" charset="-128"/>
              </a:rPr>
              <a:t> </a:t>
            </a:r>
            <a:r>
              <a:rPr lang="en-US" altLang="en-US" sz="1200" b="1">
                <a:ea typeface="MS PGothic" pitchFamily="34" charset="-128"/>
              </a:rPr>
              <a:t>North Africa</a:t>
            </a:r>
          </a:p>
          <a:p>
            <a:pPr algn="ctr">
              <a:lnSpc>
                <a:spcPct val="75000"/>
              </a:lnSpc>
            </a:pPr>
            <a:r>
              <a:rPr lang="en-US" altLang="en-US" sz="1400" b="1">
                <a:ea typeface="MS PGothic" pitchFamily="34" charset="-128"/>
              </a:rPr>
              <a:t>240 000</a:t>
            </a:r>
          </a:p>
          <a:p>
            <a:pPr algn="ctr">
              <a:lnSpc>
                <a:spcPct val="75000"/>
              </a:lnSpc>
            </a:pPr>
            <a:r>
              <a:rPr lang="en-US" altLang="en-US" sz="1200">
                <a:solidFill>
                  <a:srgbClr val="4D4D4D"/>
                </a:solidFill>
                <a:latin typeface="Arial Narrow" pitchFamily="34" charset="0"/>
                <a:ea typeface="MS PGothic" pitchFamily="34" charset="-128"/>
              </a:rPr>
              <a:t>[150 000 – 320 000]</a:t>
            </a:r>
          </a:p>
        </p:txBody>
      </p:sp>
      <p:sp>
        <p:nvSpPr>
          <p:cNvPr id="8219" name="Rectangle 28"/>
          <p:cNvSpPr>
            <a:spLocks noChangeArrowheads="1"/>
          </p:cNvSpPr>
          <p:nvPr/>
        </p:nvSpPr>
        <p:spPr bwMode="auto">
          <a:xfrm>
            <a:off x="3970867" y="3602038"/>
            <a:ext cx="1731434"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pPr algn="ctr">
              <a:lnSpc>
                <a:spcPct val="75000"/>
              </a:lnSpc>
            </a:pPr>
            <a:r>
              <a:rPr lang="en-US" altLang="en-US" sz="1200" b="1">
                <a:ea typeface="MS PGothic" pitchFamily="34" charset="-128"/>
              </a:rPr>
              <a:t>Sub-Saharan Africa</a:t>
            </a:r>
          </a:p>
          <a:p>
            <a:pPr algn="ctr">
              <a:lnSpc>
                <a:spcPct val="75000"/>
              </a:lnSpc>
            </a:pPr>
            <a:r>
              <a:rPr lang="en-US" altLang="en-US" sz="1400" b="1">
                <a:ea typeface="MS PGothic" pitchFamily="34" charset="-128"/>
              </a:rPr>
              <a:t>25.8 million</a:t>
            </a:r>
          </a:p>
          <a:p>
            <a:pPr algn="ctr">
              <a:lnSpc>
                <a:spcPct val="75000"/>
              </a:lnSpc>
            </a:pPr>
            <a:r>
              <a:rPr lang="en-US" altLang="en-US" sz="1200">
                <a:solidFill>
                  <a:srgbClr val="4D4D4D"/>
                </a:solidFill>
                <a:latin typeface="Arial Narrow" pitchFamily="34" charset="0"/>
                <a:ea typeface="MS PGothic" pitchFamily="34" charset="-128"/>
              </a:rPr>
              <a:t>[24.0 million – 28.7 million]</a:t>
            </a:r>
          </a:p>
        </p:txBody>
      </p:sp>
      <p:sp>
        <p:nvSpPr>
          <p:cNvPr id="8220" name="Rectangle 29"/>
          <p:cNvSpPr>
            <a:spLocks noChangeArrowheads="1"/>
          </p:cNvSpPr>
          <p:nvPr/>
        </p:nvSpPr>
        <p:spPr bwMode="auto">
          <a:xfrm>
            <a:off x="4955822" y="2133600"/>
            <a:ext cx="154657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pPr algn="ctr">
              <a:lnSpc>
                <a:spcPct val="75000"/>
              </a:lnSpc>
            </a:pPr>
            <a:r>
              <a:rPr lang="en-US" altLang="en-US" sz="1200" b="1">
                <a:ea typeface="MS PGothic" pitchFamily="34" charset="-128"/>
              </a:rPr>
              <a:t>Eastern Europe </a:t>
            </a:r>
            <a:br>
              <a:rPr lang="en-US" altLang="en-US" sz="1200" b="1">
                <a:ea typeface="MS PGothic" pitchFamily="34" charset="-128"/>
              </a:rPr>
            </a:br>
            <a:r>
              <a:rPr lang="en-US" altLang="en-US" sz="1200" b="1">
                <a:ea typeface="MS PGothic" pitchFamily="34" charset="-128"/>
              </a:rPr>
              <a:t>&amp; Central Asia</a:t>
            </a:r>
          </a:p>
          <a:p>
            <a:pPr algn="ctr">
              <a:lnSpc>
                <a:spcPct val="75000"/>
              </a:lnSpc>
            </a:pPr>
            <a:r>
              <a:rPr lang="en-US" altLang="en-US" sz="1400" b="1">
                <a:ea typeface="MS PGothic" pitchFamily="34" charset="-128"/>
              </a:rPr>
              <a:t>1.5 million </a:t>
            </a:r>
          </a:p>
          <a:p>
            <a:pPr algn="ctr">
              <a:lnSpc>
                <a:spcPct val="75000"/>
              </a:lnSpc>
            </a:pPr>
            <a:r>
              <a:rPr lang="en-US" altLang="en-US" sz="1200">
                <a:solidFill>
                  <a:srgbClr val="4D4D4D"/>
                </a:solidFill>
                <a:latin typeface="Arial Narrow" pitchFamily="34" charset="0"/>
                <a:ea typeface="MS PGothic" pitchFamily="34" charset="-128"/>
              </a:rPr>
              <a:t>[1.3 million – 1.8 million]</a:t>
            </a:r>
          </a:p>
        </p:txBody>
      </p:sp>
      <p:sp>
        <p:nvSpPr>
          <p:cNvPr id="8221" name="Rectangle 30"/>
          <p:cNvSpPr>
            <a:spLocks noChangeArrowheads="1"/>
          </p:cNvSpPr>
          <p:nvPr/>
        </p:nvSpPr>
        <p:spPr bwMode="auto">
          <a:xfrm>
            <a:off x="5599289" y="3236913"/>
            <a:ext cx="1952978"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tabLst>
                <a:tab pos="285750" algn="l"/>
              </a:tabLst>
              <a:defRPr>
                <a:solidFill>
                  <a:schemeClr val="tx1"/>
                </a:solidFill>
                <a:latin typeface="Arial" charset="0"/>
              </a:defRPr>
            </a:lvl1pPr>
            <a:lvl2pPr marL="742950" indent="-285750" defTabSz="935038" eaLnBrk="0" hangingPunct="0">
              <a:tabLst>
                <a:tab pos="285750" algn="l"/>
              </a:tabLst>
              <a:defRPr>
                <a:solidFill>
                  <a:schemeClr val="tx1"/>
                </a:solidFill>
                <a:latin typeface="Arial" charset="0"/>
              </a:defRPr>
            </a:lvl2pPr>
            <a:lvl3pPr marL="1143000" indent="-228600" defTabSz="935038" eaLnBrk="0" hangingPunct="0">
              <a:tabLst>
                <a:tab pos="285750" algn="l"/>
              </a:tabLst>
              <a:defRPr>
                <a:solidFill>
                  <a:schemeClr val="tx1"/>
                </a:solidFill>
                <a:latin typeface="Arial" charset="0"/>
              </a:defRPr>
            </a:lvl3pPr>
            <a:lvl4pPr marL="1600200" indent="-228600" defTabSz="935038" eaLnBrk="0" hangingPunct="0">
              <a:tabLst>
                <a:tab pos="285750" algn="l"/>
              </a:tabLst>
              <a:defRPr>
                <a:solidFill>
                  <a:schemeClr val="tx1"/>
                </a:solidFill>
                <a:latin typeface="Arial" charset="0"/>
              </a:defRPr>
            </a:lvl4pPr>
            <a:lvl5pPr marL="2057400" indent="-228600" defTabSz="935038" eaLnBrk="0" hangingPunct="0">
              <a:tabLst>
                <a:tab pos="285750" algn="l"/>
              </a:tabLst>
              <a:defRPr>
                <a:solidFill>
                  <a:schemeClr val="tx1"/>
                </a:solidFill>
                <a:latin typeface="Arial" charset="0"/>
              </a:defRPr>
            </a:lvl5pPr>
            <a:lvl6pPr marL="2514600" indent="-228600" defTabSz="935038" eaLnBrk="0" fontAlgn="base" hangingPunct="0">
              <a:spcBef>
                <a:spcPct val="0"/>
              </a:spcBef>
              <a:spcAft>
                <a:spcPct val="0"/>
              </a:spcAft>
              <a:tabLst>
                <a:tab pos="285750" algn="l"/>
              </a:tabLst>
              <a:defRPr>
                <a:solidFill>
                  <a:schemeClr val="tx1"/>
                </a:solidFill>
                <a:latin typeface="Arial" charset="0"/>
              </a:defRPr>
            </a:lvl6pPr>
            <a:lvl7pPr marL="2971800" indent="-228600" defTabSz="935038" eaLnBrk="0" fontAlgn="base" hangingPunct="0">
              <a:spcBef>
                <a:spcPct val="0"/>
              </a:spcBef>
              <a:spcAft>
                <a:spcPct val="0"/>
              </a:spcAft>
              <a:tabLst>
                <a:tab pos="285750" algn="l"/>
              </a:tabLst>
              <a:defRPr>
                <a:solidFill>
                  <a:schemeClr val="tx1"/>
                </a:solidFill>
                <a:latin typeface="Arial" charset="0"/>
              </a:defRPr>
            </a:lvl7pPr>
            <a:lvl8pPr marL="3429000" indent="-228600" defTabSz="935038" eaLnBrk="0" fontAlgn="base" hangingPunct="0">
              <a:spcBef>
                <a:spcPct val="0"/>
              </a:spcBef>
              <a:spcAft>
                <a:spcPct val="0"/>
              </a:spcAft>
              <a:tabLst>
                <a:tab pos="285750" algn="l"/>
              </a:tabLst>
              <a:defRPr>
                <a:solidFill>
                  <a:schemeClr val="tx1"/>
                </a:solidFill>
                <a:latin typeface="Arial" charset="0"/>
              </a:defRPr>
            </a:lvl8pPr>
            <a:lvl9pPr marL="3886200" indent="-228600" defTabSz="935038" eaLnBrk="0" fontAlgn="base" hangingPunct="0">
              <a:spcBef>
                <a:spcPct val="0"/>
              </a:spcBef>
              <a:spcAft>
                <a:spcPct val="0"/>
              </a:spcAft>
              <a:tabLst>
                <a:tab pos="285750" algn="l"/>
              </a:tabLst>
              <a:defRPr>
                <a:solidFill>
                  <a:schemeClr val="tx1"/>
                </a:solidFill>
                <a:latin typeface="Arial" charset="0"/>
              </a:defRPr>
            </a:lvl9pPr>
          </a:lstStyle>
          <a:p>
            <a:pPr algn="ctr">
              <a:lnSpc>
                <a:spcPct val="75000"/>
              </a:lnSpc>
            </a:pPr>
            <a:r>
              <a:rPr lang="en-US" altLang="en-US" sz="1200" b="1">
                <a:ea typeface="MS PGothic" pitchFamily="34" charset="-128"/>
              </a:rPr>
              <a:t>Asia and the Pacific</a:t>
            </a:r>
          </a:p>
          <a:p>
            <a:pPr algn="ctr">
              <a:lnSpc>
                <a:spcPct val="75000"/>
              </a:lnSpc>
            </a:pPr>
            <a:r>
              <a:rPr lang="en-US" altLang="en-US" sz="1400" b="1">
                <a:ea typeface="MS PGothic" pitchFamily="34" charset="-128"/>
              </a:rPr>
              <a:t>	5.0 million</a:t>
            </a:r>
          </a:p>
          <a:p>
            <a:pPr algn="ctr">
              <a:lnSpc>
                <a:spcPct val="75000"/>
              </a:lnSpc>
            </a:pPr>
            <a:r>
              <a:rPr lang="en-US" altLang="en-US" sz="1200" b="1">
                <a:latin typeface="Arial Narrow" pitchFamily="34" charset="0"/>
                <a:ea typeface="MS PGothic" pitchFamily="34" charset="-128"/>
              </a:rPr>
              <a:t>	</a:t>
            </a:r>
            <a:r>
              <a:rPr lang="en-US" altLang="en-US" sz="1200">
                <a:solidFill>
                  <a:srgbClr val="4D4D4D"/>
                </a:solidFill>
                <a:latin typeface="Arial Narrow" pitchFamily="34" charset="0"/>
                <a:ea typeface="MS PGothic" pitchFamily="34" charset="-128"/>
              </a:rPr>
              <a:t>[4.5 million – 5.6 million]</a:t>
            </a:r>
          </a:p>
        </p:txBody>
      </p:sp>
      <p:sp>
        <p:nvSpPr>
          <p:cNvPr id="8222" name="Rectangle 32"/>
          <p:cNvSpPr>
            <a:spLocks noChangeArrowheads="1"/>
          </p:cNvSpPr>
          <p:nvPr/>
        </p:nvSpPr>
        <p:spPr bwMode="auto">
          <a:xfrm>
            <a:off x="1759656" y="2327275"/>
            <a:ext cx="3287889"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pPr algn="ctr">
              <a:lnSpc>
                <a:spcPct val="75000"/>
              </a:lnSpc>
            </a:pPr>
            <a:r>
              <a:rPr lang="en-US" altLang="en-US" sz="1200" b="1">
                <a:ea typeface="MS PGothic" pitchFamily="34" charset="-128"/>
              </a:rPr>
              <a:t>North America and Western and Central Europe</a:t>
            </a:r>
          </a:p>
          <a:p>
            <a:pPr algn="ctr" eaLnBrk="1" hangingPunct="1">
              <a:lnSpc>
                <a:spcPct val="75000"/>
              </a:lnSpc>
            </a:pPr>
            <a:r>
              <a:rPr lang="en-US" altLang="en-US" sz="1400" b="1">
                <a:ea typeface="MS PGothic" pitchFamily="34" charset="-128"/>
              </a:rPr>
              <a:t>                     2.4 million </a:t>
            </a:r>
          </a:p>
          <a:p>
            <a:pPr algn="ctr" eaLnBrk="1" hangingPunct="1">
              <a:lnSpc>
                <a:spcPct val="75000"/>
              </a:lnSpc>
            </a:pPr>
            <a:r>
              <a:rPr lang="en-US" altLang="en-US" sz="1200">
                <a:solidFill>
                  <a:srgbClr val="4D4D4D"/>
                </a:solidFill>
                <a:latin typeface="Arial Narrow" pitchFamily="34" charset="0"/>
                <a:ea typeface="MS PGothic" pitchFamily="34" charset="-128"/>
              </a:rPr>
              <a:t>                          [1.5 million – 3.5 million]</a:t>
            </a:r>
          </a:p>
        </p:txBody>
      </p:sp>
      <p:sp>
        <p:nvSpPr>
          <p:cNvPr id="8223" name="Rectangle 33"/>
          <p:cNvSpPr>
            <a:spLocks noChangeArrowheads="1"/>
          </p:cNvSpPr>
          <p:nvPr/>
        </p:nvSpPr>
        <p:spPr bwMode="auto">
          <a:xfrm>
            <a:off x="2396067" y="3717925"/>
            <a:ext cx="156633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pPr algn="ctr">
              <a:lnSpc>
                <a:spcPct val="75000"/>
              </a:lnSpc>
            </a:pPr>
            <a:r>
              <a:rPr lang="en-US" altLang="en-US" sz="1200" b="1">
                <a:ea typeface="MS PGothic" pitchFamily="34" charset="-128"/>
              </a:rPr>
              <a:t>Latin America</a:t>
            </a:r>
          </a:p>
          <a:p>
            <a:pPr algn="ctr">
              <a:lnSpc>
                <a:spcPct val="75000"/>
              </a:lnSpc>
            </a:pPr>
            <a:r>
              <a:rPr lang="en-US" altLang="en-US" sz="1400" b="1">
                <a:ea typeface="MS PGothic" pitchFamily="34" charset="-128"/>
              </a:rPr>
              <a:t>1.7 million</a:t>
            </a:r>
          </a:p>
          <a:p>
            <a:pPr algn="ctr">
              <a:lnSpc>
                <a:spcPct val="75000"/>
              </a:lnSpc>
            </a:pPr>
            <a:r>
              <a:rPr lang="en-US" altLang="en-US" sz="1200">
                <a:solidFill>
                  <a:srgbClr val="4D4D4D"/>
                </a:solidFill>
                <a:latin typeface="Arial Narrow" pitchFamily="34" charset="0"/>
                <a:ea typeface="MS PGothic" pitchFamily="34" charset="-128"/>
              </a:rPr>
              <a:t>[1.4 million – 2.0 million]</a:t>
            </a:r>
          </a:p>
        </p:txBody>
      </p:sp>
      <p:sp>
        <p:nvSpPr>
          <p:cNvPr id="8224" name="Rectangle 35"/>
          <p:cNvSpPr>
            <a:spLocks noChangeArrowheads="1"/>
          </p:cNvSpPr>
          <p:nvPr/>
        </p:nvSpPr>
        <p:spPr bwMode="auto">
          <a:xfrm>
            <a:off x="2136423" y="3022600"/>
            <a:ext cx="184996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935038" eaLnBrk="0" hangingPunct="0">
              <a:defRPr>
                <a:solidFill>
                  <a:schemeClr val="tx1"/>
                </a:solidFill>
                <a:latin typeface="Arial" charset="0"/>
              </a:defRPr>
            </a:lvl1pPr>
            <a:lvl2pPr marL="742950" indent="-285750" defTabSz="935038" eaLnBrk="0" hangingPunct="0">
              <a:defRPr>
                <a:solidFill>
                  <a:schemeClr val="tx1"/>
                </a:solidFill>
                <a:latin typeface="Arial" charset="0"/>
              </a:defRPr>
            </a:lvl2pPr>
            <a:lvl3pPr marL="1143000" indent="-228600" defTabSz="935038" eaLnBrk="0" hangingPunct="0">
              <a:defRPr>
                <a:solidFill>
                  <a:schemeClr val="tx1"/>
                </a:solidFill>
                <a:latin typeface="Arial" charset="0"/>
              </a:defRPr>
            </a:lvl3pPr>
            <a:lvl4pPr marL="1600200" indent="-228600" defTabSz="935038" eaLnBrk="0" hangingPunct="0">
              <a:defRPr>
                <a:solidFill>
                  <a:schemeClr val="tx1"/>
                </a:solidFill>
                <a:latin typeface="Arial" charset="0"/>
              </a:defRPr>
            </a:lvl4pPr>
            <a:lvl5pPr marL="2057400" indent="-228600" defTabSz="935038" eaLnBrk="0" hangingPunct="0">
              <a:defRPr>
                <a:solidFill>
                  <a:schemeClr val="tx1"/>
                </a:solidFill>
                <a:latin typeface="Arial" charset="0"/>
              </a:defRPr>
            </a:lvl5pPr>
            <a:lvl6pPr marL="2514600" indent="-228600" defTabSz="935038" eaLnBrk="0" fontAlgn="base" hangingPunct="0">
              <a:spcBef>
                <a:spcPct val="0"/>
              </a:spcBef>
              <a:spcAft>
                <a:spcPct val="0"/>
              </a:spcAft>
              <a:defRPr>
                <a:solidFill>
                  <a:schemeClr val="tx1"/>
                </a:solidFill>
                <a:latin typeface="Arial" charset="0"/>
              </a:defRPr>
            </a:lvl6pPr>
            <a:lvl7pPr marL="2971800" indent="-228600" defTabSz="935038" eaLnBrk="0" fontAlgn="base" hangingPunct="0">
              <a:spcBef>
                <a:spcPct val="0"/>
              </a:spcBef>
              <a:spcAft>
                <a:spcPct val="0"/>
              </a:spcAft>
              <a:defRPr>
                <a:solidFill>
                  <a:schemeClr val="tx1"/>
                </a:solidFill>
                <a:latin typeface="Arial" charset="0"/>
              </a:defRPr>
            </a:lvl7pPr>
            <a:lvl8pPr marL="3429000" indent="-228600" defTabSz="935038" eaLnBrk="0" fontAlgn="base" hangingPunct="0">
              <a:spcBef>
                <a:spcPct val="0"/>
              </a:spcBef>
              <a:spcAft>
                <a:spcPct val="0"/>
              </a:spcAft>
              <a:defRPr>
                <a:solidFill>
                  <a:schemeClr val="tx1"/>
                </a:solidFill>
                <a:latin typeface="Arial" charset="0"/>
              </a:defRPr>
            </a:lvl8pPr>
            <a:lvl9pPr marL="3886200" indent="-228600" defTabSz="935038" eaLnBrk="0" fontAlgn="base" hangingPunct="0">
              <a:spcBef>
                <a:spcPct val="0"/>
              </a:spcBef>
              <a:spcAft>
                <a:spcPct val="0"/>
              </a:spcAft>
              <a:defRPr>
                <a:solidFill>
                  <a:schemeClr val="tx1"/>
                </a:solidFill>
                <a:latin typeface="Arial" charset="0"/>
              </a:defRPr>
            </a:lvl9pPr>
          </a:lstStyle>
          <a:p>
            <a:pPr algn="ctr">
              <a:lnSpc>
                <a:spcPct val="75000"/>
              </a:lnSpc>
            </a:pPr>
            <a:r>
              <a:rPr lang="en-US" altLang="en-US" sz="1200" b="1">
                <a:ea typeface="MS PGothic" pitchFamily="34" charset="-128"/>
              </a:rPr>
              <a:t>Caribbean</a:t>
            </a:r>
          </a:p>
          <a:p>
            <a:pPr algn="ctr" eaLnBrk="1" hangingPunct="1">
              <a:lnSpc>
                <a:spcPct val="75000"/>
              </a:lnSpc>
            </a:pPr>
            <a:r>
              <a:rPr lang="en-US" altLang="en-US" sz="1400" b="1">
                <a:ea typeface="MS PGothic" pitchFamily="34" charset="-128"/>
              </a:rPr>
              <a:t>280 000</a:t>
            </a:r>
          </a:p>
          <a:p>
            <a:pPr algn="ctr" eaLnBrk="1" hangingPunct="1">
              <a:lnSpc>
                <a:spcPct val="75000"/>
              </a:lnSpc>
            </a:pPr>
            <a:r>
              <a:rPr lang="en-US" altLang="en-US" sz="1200">
                <a:solidFill>
                  <a:srgbClr val="4D4D4D"/>
                </a:solidFill>
                <a:latin typeface="Arial Narrow" pitchFamily="34" charset="0"/>
                <a:ea typeface="MS PGothic" pitchFamily="34" charset="-128"/>
              </a:rPr>
              <a:t>[210 000 – 340 000]</a:t>
            </a:r>
          </a:p>
        </p:txBody>
      </p:sp>
      <p:sp>
        <p:nvSpPr>
          <p:cNvPr id="8225" name="Rectangle 36"/>
          <p:cNvSpPr>
            <a:spLocks noChangeArrowheads="1"/>
          </p:cNvSpPr>
          <p:nvPr/>
        </p:nvSpPr>
        <p:spPr bwMode="auto">
          <a:xfrm>
            <a:off x="324556" y="730250"/>
            <a:ext cx="8734778"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2300">
                <a:latin typeface="Arial Bold" charset="0"/>
                <a:ea typeface="MS PGothic" pitchFamily="34" charset="-128"/>
                <a:cs typeface="Arial Bold" charset="0"/>
              </a:rPr>
              <a:t>Adults and children estimated to be living with HIV </a:t>
            </a:r>
            <a:r>
              <a:rPr lang="en-US" altLang="en-US" sz="2300" b="1">
                <a:solidFill>
                  <a:srgbClr val="E31837"/>
                </a:solidFill>
                <a:latin typeface="Arial Bold" charset="0"/>
                <a:ea typeface="MS PGothic" pitchFamily="34" charset="-128"/>
                <a:cs typeface="Arial Bold" charset="0"/>
                <a:sym typeface="Webdings" pitchFamily="18" charset="2"/>
              </a:rPr>
              <a:t></a:t>
            </a:r>
            <a:r>
              <a:rPr lang="en-US" altLang="en-US" sz="2300">
                <a:latin typeface="Arial Bold" charset="0"/>
                <a:ea typeface="MS PGothic" pitchFamily="34" charset="-128"/>
                <a:cs typeface="Arial Bold" charset="0"/>
              </a:rPr>
              <a:t> 2014 </a:t>
            </a:r>
          </a:p>
        </p:txBody>
      </p:sp>
    </p:spTree>
    <p:extLst>
      <p:ext uri="{BB962C8B-B14F-4D97-AF65-F5344CB8AC3E}">
        <p14:creationId xmlns:p14="http://schemas.microsoft.com/office/powerpoint/2010/main" val="31037167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192781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z="3200" smtClean="0">
                <a:ea typeface="ＭＳ Ｐゴシック" pitchFamily="34" charset="-128"/>
              </a:rPr>
              <a:t>Why is it important to diagnose infants early?</a:t>
            </a:r>
          </a:p>
        </p:txBody>
      </p:sp>
      <p:sp>
        <p:nvSpPr>
          <p:cNvPr id="124932" name="Rectangle 3"/>
          <p:cNvSpPr>
            <a:spLocks noGrp="1" noChangeArrowheads="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en-US" smtClean="0">
                <a:ea typeface="ＭＳ Ｐゴシック" pitchFamily="34" charset="-128"/>
              </a:rPr>
              <a:t>Faster progression in infants vs. adults </a:t>
            </a:r>
          </a:p>
        </p:txBody>
      </p:sp>
      <p:graphicFrame>
        <p:nvGraphicFramePr>
          <p:cNvPr id="124957" name="Group 29"/>
          <p:cNvGraphicFramePr>
            <a:graphicFrameLocks noGrp="1"/>
          </p:cNvGraphicFramePr>
          <p:nvPr/>
        </p:nvGraphicFramePr>
        <p:xfrm>
          <a:off x="3736975" y="2166938"/>
          <a:ext cx="4224338" cy="3581400"/>
        </p:xfrm>
        <a:graphic>
          <a:graphicData uri="http://schemas.openxmlformats.org/drawingml/2006/table">
            <a:tbl>
              <a:tblPr/>
              <a:tblGrid>
                <a:gridCol w="2217738"/>
                <a:gridCol w="2006600"/>
              </a:tblGrid>
              <a:tr h="89535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charset="0"/>
                          <a:ea typeface="ＭＳ Ｐゴシック" charset="-128"/>
                          <a:cs typeface="Times New Roman" pitchFamily="18" charset="0"/>
                        </a:rPr>
                        <a:t>At 1 year</a:t>
                      </a: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charset="0"/>
                          <a:ea typeface="ＭＳ Ｐゴシック" charset="-128"/>
                          <a:cs typeface="Times New Roman" pitchFamily="18" charset="0"/>
                        </a:rPr>
                        <a:t>35.2%</a:t>
                      </a: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12700"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89535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charset="0"/>
                          <a:ea typeface="ＭＳ Ｐゴシック" charset="-128"/>
                          <a:cs typeface="Times New Roman" pitchFamily="18" charset="0"/>
                        </a:rPr>
                        <a:t>At 2 year</a:t>
                      </a: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solidFill>
                      <a:srgbClr val="CCCCCC"/>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charset="0"/>
                          <a:ea typeface="ＭＳ Ｐゴシック" charset="-128"/>
                          <a:cs typeface="Times New Roman" pitchFamily="18" charset="0"/>
                        </a:rPr>
                        <a:t>52.5%</a:t>
                      </a: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solidFill>
                      <a:srgbClr val="CCCCCC"/>
                    </a:solidFill>
                  </a:tcPr>
                </a:tc>
              </a:tr>
              <a:tr h="89535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dirty="0" smtClean="0">
                          <a:ln>
                            <a:noFill/>
                          </a:ln>
                          <a:solidFill>
                            <a:schemeClr val="tx1"/>
                          </a:solidFill>
                          <a:effectLst/>
                          <a:latin typeface="Arial" charset="0"/>
                          <a:ea typeface="ＭＳ Ｐゴシック" charset="-128"/>
                          <a:cs typeface="Times New Roman" pitchFamily="18" charset="0"/>
                        </a:rPr>
                        <a:t>At 5 year</a:t>
                      </a: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charset="0"/>
                          <a:ea typeface="ＭＳ Ｐゴシック" charset="-128"/>
                          <a:cs typeface="Times New Roman" pitchFamily="18" charset="0"/>
                        </a:rPr>
                        <a:t>66 – 75%</a:t>
                      </a: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9525" cap="flat" cmpd="sng" algn="ctr">
                      <a:solidFill>
                        <a:srgbClr val="000000"/>
                      </a:solidFill>
                      <a:prstDash val="solid"/>
                      <a:miter lim="800000"/>
                      <a:headEnd type="none" w="med" len="med"/>
                      <a:tailEnd type="none" w="med" len="med"/>
                    </a:lnB>
                    <a:lnTlToBr>
                      <a:noFill/>
                    </a:lnTlToBr>
                    <a:lnBlToTr>
                      <a:noFill/>
                    </a:lnBlToTr>
                    <a:noFill/>
                  </a:tcPr>
                </a:tc>
              </a:tr>
              <a:tr h="895350">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charset="0"/>
                          <a:ea typeface="ＭＳ Ｐゴシック" charset="-128"/>
                          <a:cs typeface="Times New Roman" pitchFamily="18" charset="0"/>
                        </a:rPr>
                        <a:t>At 10 years</a:t>
                      </a:r>
                    </a:p>
                  </a:txBody>
                  <a:tcPr horzOverflow="overflow">
                    <a:lnL w="12700" cap="flat" cmpd="sng" algn="ctr">
                      <a:solidFill>
                        <a:srgbClr val="000000"/>
                      </a:solidFill>
                      <a:prstDash val="solid"/>
                      <a:miter lim="800000"/>
                      <a:headEnd type="none" w="med" len="med"/>
                      <a:tailEnd type="none" w="med" len="med"/>
                    </a:lnL>
                    <a:lnR w="9525"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CCCC"/>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GB" sz="2400" b="0" i="0" u="none" strike="noStrike" cap="none" normalizeH="0" baseline="0" smtClean="0">
                          <a:ln>
                            <a:noFill/>
                          </a:ln>
                          <a:solidFill>
                            <a:schemeClr val="tx1"/>
                          </a:solidFill>
                          <a:effectLst/>
                          <a:latin typeface="Arial" charset="0"/>
                          <a:ea typeface="ＭＳ Ｐゴシック" charset="-128"/>
                          <a:cs typeface="Times New Roman" pitchFamily="18" charset="0"/>
                        </a:rPr>
                        <a:t>85%</a:t>
                      </a:r>
                    </a:p>
                  </a:txBody>
                  <a:tcPr horzOverflow="overflow">
                    <a:lnL w="9525" cap="flat" cmpd="sng" algn="ctr">
                      <a:solidFill>
                        <a:srgbClr val="000000"/>
                      </a:solidFill>
                      <a:prstDash val="solid"/>
                      <a:miter lim="800000"/>
                      <a:headEnd type="none" w="med" len="med"/>
                      <a:tailEnd type="none" w="med" len="med"/>
                    </a:lnL>
                    <a:lnR w="12700" cap="flat" cmpd="sng" algn="ctr">
                      <a:solidFill>
                        <a:srgbClr val="000000"/>
                      </a:solidFill>
                      <a:prstDash val="solid"/>
                      <a:miter lim="800000"/>
                      <a:headEnd type="none" w="med" len="med"/>
                      <a:tailEnd type="none" w="med" len="med"/>
                    </a:lnR>
                    <a:lnT w="9525" cap="flat" cmpd="sng" algn="ctr">
                      <a:solidFill>
                        <a:srgbClr val="000000"/>
                      </a:solidFill>
                      <a:prstDash val="solid"/>
                      <a:miter lim="800000"/>
                      <a:headEnd type="none" w="med" len="med"/>
                      <a:tailEnd type="none" w="med" len="med"/>
                    </a:lnT>
                    <a:lnB w="12700" cap="flat" cmpd="sng" algn="ctr">
                      <a:solidFill>
                        <a:srgbClr val="000000"/>
                      </a:solidFill>
                      <a:prstDash val="solid"/>
                      <a:miter lim="800000"/>
                      <a:headEnd type="none" w="med" len="med"/>
                      <a:tailEnd type="none" w="med" len="med"/>
                    </a:lnB>
                    <a:lnTlToBr>
                      <a:noFill/>
                    </a:lnTlToBr>
                    <a:lnBlToTr>
                      <a:noFill/>
                    </a:lnBlToTr>
                    <a:solidFill>
                      <a:srgbClr val="CCCCCC"/>
                    </a:solidFill>
                  </a:tcPr>
                </a:tc>
              </a:tr>
            </a:tbl>
          </a:graphicData>
        </a:graphic>
      </p:graphicFrame>
      <p:sp>
        <p:nvSpPr>
          <p:cNvPr id="124950" name="Rectangle 22"/>
          <p:cNvSpPr>
            <a:spLocks noChangeArrowheads="1"/>
          </p:cNvSpPr>
          <p:nvPr/>
        </p:nvSpPr>
        <p:spPr bwMode="auto">
          <a:xfrm>
            <a:off x="3736975" y="1176338"/>
            <a:ext cx="38100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a:r>
              <a:rPr lang="en-GB" altLang="en-US" b="1"/>
              <a:t>Mortality Rates for Untreated </a:t>
            </a:r>
          </a:p>
          <a:p>
            <a:pPr algn="ctr" defTabSz="914400"/>
            <a:r>
              <a:rPr lang="en-GB" altLang="en-US" b="1"/>
              <a:t>HIV Infected Children</a:t>
            </a:r>
            <a:endParaRPr lang="en-US" altLang="en-US" b="1"/>
          </a:p>
        </p:txBody>
      </p:sp>
    </p:spTree>
    <p:extLst>
      <p:ext uri="{BB962C8B-B14F-4D97-AF65-F5344CB8AC3E}">
        <p14:creationId xmlns:p14="http://schemas.microsoft.com/office/powerpoint/2010/main" val="1985644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4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93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2" grpId="0" build="p"/>
      <p:bldP spid="12495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nchor="ctr"/>
          <a:lstStyle/>
          <a:p>
            <a:r>
              <a:rPr lang="en-US" altLang="en-US" sz="3200" b="1" smtClean="0">
                <a:ea typeface="ＭＳ Ｐゴシック" pitchFamily="34" charset="-128"/>
              </a:rPr>
              <a:t>How do infected children do if we do nothing?</a:t>
            </a:r>
          </a:p>
        </p:txBody>
      </p:sp>
      <p:sp>
        <p:nvSpPr>
          <p:cNvPr id="3" name="Text Placeholder 2"/>
          <p:cNvSpPr>
            <a:spLocks noGrp="1"/>
          </p:cNvSpPr>
          <p:nvPr>
            <p:ph type="body" sz="quarter" idx="13"/>
          </p:nvPr>
        </p:nvSpPr>
        <p:spPr/>
        <p:txBody>
          <a:bodyPr/>
          <a:lstStyle/>
          <a:p>
            <a:endParaRPr lang="en-US"/>
          </a:p>
        </p:txBody>
      </p:sp>
      <p:pic>
        <p:nvPicPr>
          <p:cNvPr id="378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8229600" cy="492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2" name="Rectangle 5"/>
          <p:cNvSpPr>
            <a:spLocks/>
          </p:cNvSpPr>
          <p:nvPr/>
        </p:nvSpPr>
        <p:spPr bwMode="auto">
          <a:xfrm>
            <a:off x="2895600" y="6581775"/>
            <a:ext cx="6032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38100" tIns="38100" rIns="38100" bIns="38100"/>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r" eaLnBrk="1" hangingPunct="1"/>
            <a:r>
              <a:rPr lang="en-US" altLang="en-US" sz="1200">
                <a:solidFill>
                  <a:srgbClr val="A5A5A5"/>
                </a:solidFill>
                <a:latin typeface="Lucida Grande" pitchFamily="112" charset="0"/>
                <a:sym typeface="Lucida Grande" pitchFamily="112" charset="0"/>
              </a:rPr>
              <a:t>Children with HIV Early Antiretroviral Therapy (CHER) study; Violari et al, NEJM 2008</a:t>
            </a:r>
          </a:p>
        </p:txBody>
      </p:sp>
    </p:spTree>
    <p:extLst>
      <p:ext uri="{BB962C8B-B14F-4D97-AF65-F5344CB8AC3E}">
        <p14:creationId xmlns:p14="http://schemas.microsoft.com/office/powerpoint/2010/main" val="305041116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363" y="704850"/>
            <a:ext cx="7915275" cy="544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35138" y="1833284"/>
            <a:ext cx="7473724" cy="1200329"/>
          </a:xfrm>
          <a:prstGeom prst="rect">
            <a:avLst/>
          </a:prstGeom>
          <a:solidFill>
            <a:schemeClr val="accent1"/>
          </a:solidFill>
        </p:spPr>
        <p:txBody>
          <a:bodyPr wrap="square" rtlCol="0">
            <a:spAutoFit/>
          </a:bodyPr>
          <a:lstStyle/>
          <a:p>
            <a:r>
              <a:rPr lang="en-US" sz="3600" b="1" dirty="0" smtClean="0"/>
              <a:t>57% reduction in negative outcomes among those treated early</a:t>
            </a:r>
            <a:endParaRPr lang="en-US" sz="3600" b="1" dirty="0"/>
          </a:p>
        </p:txBody>
      </p:sp>
    </p:spTree>
    <p:extLst>
      <p:ext uri="{BB962C8B-B14F-4D97-AF65-F5344CB8AC3E}">
        <p14:creationId xmlns:p14="http://schemas.microsoft.com/office/powerpoint/2010/main" val="30923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p>
        </p:txBody>
      </p:sp>
      <p:grpSp>
        <p:nvGrpSpPr>
          <p:cNvPr id="38917" name="Group 5"/>
          <p:cNvGrpSpPr>
            <a:grpSpLocks/>
          </p:cNvGrpSpPr>
          <p:nvPr/>
        </p:nvGrpSpPr>
        <p:grpSpPr bwMode="auto">
          <a:xfrm>
            <a:off x="152400" y="685800"/>
            <a:ext cx="8534400" cy="4968875"/>
            <a:chOff x="96" y="1056"/>
            <a:chExt cx="5376" cy="3130"/>
          </a:xfrm>
        </p:grpSpPr>
        <p:sp>
          <p:nvSpPr>
            <p:cNvPr id="38919" name="Text Box 6"/>
            <p:cNvSpPr txBox="1">
              <a:spLocks noChangeArrowheads="1"/>
            </p:cNvSpPr>
            <p:nvPr/>
          </p:nvSpPr>
          <p:spPr bwMode="auto">
            <a:xfrm>
              <a:off x="768" y="3936"/>
              <a:ext cx="100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altLang="en-US" sz="2000" b="1">
                  <a:cs typeface="Arial" charset="0"/>
                </a:rPr>
                <a:t>1-12 weeks</a:t>
              </a:r>
            </a:p>
          </p:txBody>
        </p:sp>
        <p:sp>
          <p:nvSpPr>
            <p:cNvPr id="38920" name="Text Box 7"/>
            <p:cNvSpPr txBox="1">
              <a:spLocks noChangeArrowheads="1"/>
            </p:cNvSpPr>
            <p:nvPr/>
          </p:nvSpPr>
          <p:spPr bwMode="auto">
            <a:xfrm>
              <a:off x="2496" y="3936"/>
              <a:ext cx="96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altLang="en-US" sz="2000" b="1">
                  <a:cs typeface="Arial" charset="0"/>
                </a:rPr>
                <a:t>6-10 years</a:t>
              </a:r>
            </a:p>
          </p:txBody>
        </p:sp>
        <p:sp>
          <p:nvSpPr>
            <p:cNvPr id="38921" name="Text Box 8"/>
            <p:cNvSpPr txBox="1">
              <a:spLocks noChangeArrowheads="1"/>
            </p:cNvSpPr>
            <p:nvPr/>
          </p:nvSpPr>
          <p:spPr bwMode="auto">
            <a:xfrm>
              <a:off x="4416" y="3888"/>
              <a:ext cx="86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altLang="en-US" sz="2000" b="1">
                  <a:cs typeface="Arial" charset="0"/>
                </a:rPr>
                <a:t>1-2 years</a:t>
              </a:r>
            </a:p>
          </p:txBody>
        </p:sp>
        <p:grpSp>
          <p:nvGrpSpPr>
            <p:cNvPr id="38922" name="Group 9"/>
            <p:cNvGrpSpPr>
              <a:grpSpLocks/>
            </p:cNvGrpSpPr>
            <p:nvPr/>
          </p:nvGrpSpPr>
          <p:grpSpPr bwMode="auto">
            <a:xfrm>
              <a:off x="96" y="1056"/>
              <a:ext cx="5376" cy="3024"/>
              <a:chOff x="96" y="1056"/>
              <a:chExt cx="5376" cy="3024"/>
            </a:xfrm>
          </p:grpSpPr>
          <p:grpSp>
            <p:nvGrpSpPr>
              <p:cNvPr id="38923" name="Group 10"/>
              <p:cNvGrpSpPr>
                <a:grpSpLocks/>
              </p:cNvGrpSpPr>
              <p:nvPr/>
            </p:nvGrpSpPr>
            <p:grpSpPr bwMode="auto">
              <a:xfrm>
                <a:off x="3888" y="1248"/>
                <a:ext cx="1536" cy="2688"/>
                <a:chOff x="3696" y="1056"/>
                <a:chExt cx="1536" cy="2688"/>
              </a:xfrm>
            </p:grpSpPr>
            <p:sp>
              <p:nvSpPr>
                <p:cNvPr id="38943" name="Rectangle 11" descr="70%"/>
                <p:cNvSpPr>
                  <a:spLocks noChangeArrowheads="1"/>
                </p:cNvSpPr>
                <p:nvPr/>
              </p:nvSpPr>
              <p:spPr bwMode="auto">
                <a:xfrm>
                  <a:off x="3696" y="1680"/>
                  <a:ext cx="1536" cy="2064"/>
                </a:xfrm>
                <a:prstGeom prst="rect">
                  <a:avLst/>
                </a:prstGeom>
                <a:pattFill prst="pct7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p>
              </p:txBody>
            </p:sp>
            <p:sp>
              <p:nvSpPr>
                <p:cNvPr id="38944" name="Text Box 12"/>
                <p:cNvSpPr txBox="1">
                  <a:spLocks noChangeArrowheads="1"/>
                </p:cNvSpPr>
                <p:nvPr/>
              </p:nvSpPr>
              <p:spPr bwMode="auto">
                <a:xfrm>
                  <a:off x="3936" y="1056"/>
                  <a:ext cx="120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altLang="en-US" sz="2000" b="1">
                      <a:cs typeface="Arial" charset="0"/>
                    </a:rPr>
                    <a:t>Overt AIDS</a:t>
                  </a:r>
                </a:p>
              </p:txBody>
            </p:sp>
          </p:grpSp>
          <p:grpSp>
            <p:nvGrpSpPr>
              <p:cNvPr id="38924" name="Group 13"/>
              <p:cNvGrpSpPr>
                <a:grpSpLocks/>
              </p:cNvGrpSpPr>
              <p:nvPr/>
            </p:nvGrpSpPr>
            <p:grpSpPr bwMode="auto">
              <a:xfrm>
                <a:off x="1920" y="1200"/>
                <a:ext cx="1968" cy="2736"/>
                <a:chOff x="1728" y="1008"/>
                <a:chExt cx="1968" cy="2736"/>
              </a:xfrm>
            </p:grpSpPr>
            <p:sp>
              <p:nvSpPr>
                <p:cNvPr id="38941" name="Rectangle 14" descr="70%"/>
                <p:cNvSpPr>
                  <a:spLocks noChangeArrowheads="1"/>
                </p:cNvSpPr>
                <p:nvPr/>
              </p:nvSpPr>
              <p:spPr bwMode="auto">
                <a:xfrm>
                  <a:off x="1728" y="1680"/>
                  <a:ext cx="1968" cy="2064"/>
                </a:xfrm>
                <a:prstGeom prst="rect">
                  <a:avLst/>
                </a:prstGeom>
                <a:pattFill prst="pct7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p>
              </p:txBody>
            </p:sp>
            <p:sp>
              <p:nvSpPr>
                <p:cNvPr id="38942" name="Text Box 15"/>
                <p:cNvSpPr txBox="1">
                  <a:spLocks noChangeArrowheads="1"/>
                </p:cNvSpPr>
                <p:nvPr/>
              </p:nvSpPr>
              <p:spPr bwMode="auto">
                <a:xfrm>
                  <a:off x="1968" y="1008"/>
                  <a:ext cx="134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altLang="en-US" sz="2000" b="1">
                      <a:cs typeface="Arial" charset="0"/>
                    </a:rPr>
                    <a:t>Clinical latency</a:t>
                  </a:r>
                </a:p>
              </p:txBody>
            </p:sp>
          </p:grpSp>
          <p:grpSp>
            <p:nvGrpSpPr>
              <p:cNvPr id="38925" name="Group 16"/>
              <p:cNvGrpSpPr>
                <a:grpSpLocks/>
              </p:cNvGrpSpPr>
              <p:nvPr/>
            </p:nvGrpSpPr>
            <p:grpSpPr bwMode="auto">
              <a:xfrm>
                <a:off x="672" y="1056"/>
                <a:ext cx="1252" cy="2884"/>
                <a:chOff x="476" y="864"/>
                <a:chExt cx="1252" cy="2884"/>
              </a:xfrm>
            </p:grpSpPr>
            <p:sp>
              <p:nvSpPr>
                <p:cNvPr id="38937" name="Rectangle 17" descr="70%"/>
                <p:cNvSpPr>
                  <a:spLocks noChangeArrowheads="1"/>
                </p:cNvSpPr>
                <p:nvPr/>
              </p:nvSpPr>
              <p:spPr bwMode="auto">
                <a:xfrm>
                  <a:off x="476" y="1684"/>
                  <a:ext cx="240" cy="2064"/>
                </a:xfrm>
                <a:prstGeom prst="rect">
                  <a:avLst/>
                </a:prstGeom>
                <a:pattFill prst="pct7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p>
              </p:txBody>
            </p:sp>
            <p:grpSp>
              <p:nvGrpSpPr>
                <p:cNvPr id="38938" name="Group 18"/>
                <p:cNvGrpSpPr>
                  <a:grpSpLocks/>
                </p:cNvGrpSpPr>
                <p:nvPr/>
              </p:nvGrpSpPr>
              <p:grpSpPr bwMode="auto">
                <a:xfrm>
                  <a:off x="720" y="864"/>
                  <a:ext cx="1008" cy="2880"/>
                  <a:chOff x="720" y="864"/>
                  <a:chExt cx="1008" cy="2880"/>
                </a:xfrm>
              </p:grpSpPr>
              <p:sp>
                <p:nvSpPr>
                  <p:cNvPr id="38939" name="Rectangle 19" descr="70%"/>
                  <p:cNvSpPr>
                    <a:spLocks noChangeArrowheads="1"/>
                  </p:cNvSpPr>
                  <p:nvPr/>
                </p:nvSpPr>
                <p:spPr bwMode="auto">
                  <a:xfrm>
                    <a:off x="720" y="1680"/>
                    <a:ext cx="1008" cy="2064"/>
                  </a:xfrm>
                  <a:prstGeom prst="rect">
                    <a:avLst/>
                  </a:prstGeom>
                  <a:pattFill prst="pct70">
                    <a:fgClr>
                      <a:schemeClr val="hlink"/>
                    </a:fgClr>
                    <a:bgClr>
                      <a:srgbClr val="FFFFFF"/>
                    </a:bgClr>
                  </a:patt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p>
                </p:txBody>
              </p:sp>
              <p:sp>
                <p:nvSpPr>
                  <p:cNvPr id="38940" name="Text Box 20"/>
                  <p:cNvSpPr txBox="1">
                    <a:spLocks noChangeArrowheads="1"/>
                  </p:cNvSpPr>
                  <p:nvPr/>
                </p:nvSpPr>
                <p:spPr bwMode="auto">
                  <a:xfrm>
                    <a:off x="816" y="864"/>
                    <a:ext cx="864"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sz="2000" b="1">
                        <a:cs typeface="Arial" charset="0"/>
                      </a:rPr>
                      <a:t>Acute Clinical Syndrome</a:t>
                    </a:r>
                  </a:p>
                </p:txBody>
              </p:sp>
            </p:grpSp>
          </p:grpSp>
          <p:sp>
            <p:nvSpPr>
              <p:cNvPr id="38926" name="Line 21"/>
              <p:cNvSpPr>
                <a:spLocks noChangeShapeType="1"/>
              </p:cNvSpPr>
              <p:nvPr/>
            </p:nvSpPr>
            <p:spPr bwMode="auto">
              <a:xfrm>
                <a:off x="672" y="1728"/>
                <a:ext cx="0" cy="2208"/>
              </a:xfrm>
              <a:prstGeom prst="line">
                <a:avLst/>
              </a:prstGeom>
              <a:noFill/>
              <a:ln w="635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7" name="Line 22"/>
              <p:cNvSpPr>
                <a:spLocks noChangeShapeType="1"/>
              </p:cNvSpPr>
              <p:nvPr/>
            </p:nvSpPr>
            <p:spPr bwMode="auto">
              <a:xfrm>
                <a:off x="672" y="3936"/>
                <a:ext cx="4512" cy="0"/>
              </a:xfrm>
              <a:prstGeom prst="line">
                <a:avLst/>
              </a:prstGeom>
              <a:noFill/>
              <a:ln w="635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28" name="Freeform 23"/>
              <p:cNvSpPr>
                <a:spLocks/>
              </p:cNvSpPr>
              <p:nvPr/>
            </p:nvSpPr>
            <p:spPr bwMode="auto">
              <a:xfrm>
                <a:off x="759" y="1808"/>
                <a:ext cx="4512" cy="2088"/>
              </a:xfrm>
              <a:custGeom>
                <a:avLst/>
                <a:gdLst>
                  <a:gd name="T0" fmla="*/ 0 w 4512"/>
                  <a:gd name="T1" fmla="*/ 2088 h 2088"/>
                  <a:gd name="T2" fmla="*/ 624 w 4512"/>
                  <a:gd name="T3" fmla="*/ 264 h 2088"/>
                  <a:gd name="T4" fmla="*/ 1008 w 4512"/>
                  <a:gd name="T5" fmla="*/ 504 h 2088"/>
                  <a:gd name="T6" fmla="*/ 1392 w 4512"/>
                  <a:gd name="T7" fmla="*/ 1464 h 2088"/>
                  <a:gd name="T8" fmla="*/ 3600 w 4512"/>
                  <a:gd name="T9" fmla="*/ 1416 h 2088"/>
                  <a:gd name="T10" fmla="*/ 4512 w 4512"/>
                  <a:gd name="T11" fmla="*/ 408 h 20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12" h="2088">
                    <a:moveTo>
                      <a:pt x="0" y="2088"/>
                    </a:moveTo>
                    <a:cubicBezTo>
                      <a:pt x="228" y="1308"/>
                      <a:pt x="456" y="528"/>
                      <a:pt x="624" y="264"/>
                    </a:cubicBezTo>
                    <a:cubicBezTo>
                      <a:pt x="792" y="0"/>
                      <a:pt x="880" y="304"/>
                      <a:pt x="1008" y="504"/>
                    </a:cubicBezTo>
                    <a:cubicBezTo>
                      <a:pt x="1136" y="704"/>
                      <a:pt x="960" y="1312"/>
                      <a:pt x="1392" y="1464"/>
                    </a:cubicBezTo>
                    <a:cubicBezTo>
                      <a:pt x="1824" y="1616"/>
                      <a:pt x="3080" y="1592"/>
                      <a:pt x="3600" y="1416"/>
                    </a:cubicBezTo>
                    <a:cubicBezTo>
                      <a:pt x="4120" y="1240"/>
                      <a:pt x="4316" y="824"/>
                      <a:pt x="4512" y="408"/>
                    </a:cubicBezTo>
                  </a:path>
                </a:pathLst>
              </a:custGeom>
              <a:noFill/>
              <a:ln w="57150" cmpd="sng">
                <a:solidFill>
                  <a:srgbClr val="CC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8929" name="Group 24"/>
              <p:cNvGrpSpPr>
                <a:grpSpLocks/>
              </p:cNvGrpSpPr>
              <p:nvPr/>
            </p:nvGrpSpPr>
            <p:grpSpPr bwMode="auto">
              <a:xfrm>
                <a:off x="1919" y="3840"/>
                <a:ext cx="49" cy="240"/>
                <a:chOff x="1968" y="3648"/>
                <a:chExt cx="49" cy="240"/>
              </a:xfrm>
            </p:grpSpPr>
            <p:sp>
              <p:nvSpPr>
                <p:cNvPr id="38935" name="Line 25"/>
                <p:cNvSpPr>
                  <a:spLocks noChangeShapeType="1"/>
                </p:cNvSpPr>
                <p:nvPr/>
              </p:nvSpPr>
              <p:spPr bwMode="auto">
                <a:xfrm rot="2005488">
                  <a:off x="1968" y="3648"/>
                  <a:ext cx="1" cy="240"/>
                </a:xfrm>
                <a:prstGeom prst="line">
                  <a:avLst/>
                </a:prstGeom>
                <a:noFill/>
                <a:ln w="381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6" name="Line 26"/>
                <p:cNvSpPr>
                  <a:spLocks noChangeShapeType="1"/>
                </p:cNvSpPr>
                <p:nvPr/>
              </p:nvSpPr>
              <p:spPr bwMode="auto">
                <a:xfrm rot="2005488">
                  <a:off x="2016" y="3648"/>
                  <a:ext cx="1" cy="240"/>
                </a:xfrm>
                <a:prstGeom prst="line">
                  <a:avLst/>
                </a:prstGeom>
                <a:noFill/>
                <a:ln w="381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8930" name="Group 27"/>
              <p:cNvGrpSpPr>
                <a:grpSpLocks/>
              </p:cNvGrpSpPr>
              <p:nvPr/>
            </p:nvGrpSpPr>
            <p:grpSpPr bwMode="auto">
              <a:xfrm>
                <a:off x="3887" y="3840"/>
                <a:ext cx="49" cy="240"/>
                <a:chOff x="1968" y="3648"/>
                <a:chExt cx="49" cy="240"/>
              </a:xfrm>
            </p:grpSpPr>
            <p:sp>
              <p:nvSpPr>
                <p:cNvPr id="38933" name="Line 28"/>
                <p:cNvSpPr>
                  <a:spLocks noChangeShapeType="1"/>
                </p:cNvSpPr>
                <p:nvPr/>
              </p:nvSpPr>
              <p:spPr bwMode="auto">
                <a:xfrm rot="2005488">
                  <a:off x="1968" y="3648"/>
                  <a:ext cx="1" cy="240"/>
                </a:xfrm>
                <a:prstGeom prst="line">
                  <a:avLst/>
                </a:prstGeom>
                <a:noFill/>
                <a:ln w="381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934" name="Line 29"/>
                <p:cNvSpPr>
                  <a:spLocks noChangeShapeType="1"/>
                </p:cNvSpPr>
                <p:nvPr/>
              </p:nvSpPr>
              <p:spPr bwMode="auto">
                <a:xfrm rot="2005488">
                  <a:off x="2016" y="3648"/>
                  <a:ext cx="1" cy="240"/>
                </a:xfrm>
                <a:prstGeom prst="line">
                  <a:avLst/>
                </a:prstGeom>
                <a:noFill/>
                <a:ln w="381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8931" name="Text Box 30"/>
              <p:cNvSpPr txBox="1">
                <a:spLocks noChangeArrowheads="1"/>
              </p:cNvSpPr>
              <p:nvPr/>
            </p:nvSpPr>
            <p:spPr bwMode="auto">
              <a:xfrm rot="-5371506">
                <a:off x="-788" y="2660"/>
                <a:ext cx="2286"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sz="2400" b="1">
                    <a:solidFill>
                      <a:srgbClr val="CC3300"/>
                    </a:solidFill>
                    <a:latin typeface="Times New Roman" pitchFamily="18" charset="0"/>
                    <a:cs typeface="Arial" charset="0"/>
                  </a:rPr>
                  <a:t>Viral Load      </a:t>
                </a:r>
                <a:r>
                  <a:rPr lang="en-US" altLang="en-US" sz="2400" b="1">
                    <a:solidFill>
                      <a:srgbClr val="33CC33"/>
                    </a:solidFill>
                    <a:latin typeface="Times New Roman" pitchFamily="18" charset="0"/>
                    <a:cs typeface="Arial" charset="0"/>
                  </a:rPr>
                  <a:t>CD4 cell </a:t>
                </a:r>
              </a:p>
              <a:p>
                <a:pPr eaLnBrk="1" hangingPunct="1"/>
                <a:r>
                  <a:rPr lang="en-US" altLang="en-US" sz="2400" b="1">
                    <a:solidFill>
                      <a:srgbClr val="33CC33"/>
                    </a:solidFill>
                    <a:latin typeface="Times New Roman" pitchFamily="18" charset="0"/>
                    <a:cs typeface="Arial" charset="0"/>
                  </a:rPr>
                  <a:t>		 level</a:t>
                </a:r>
              </a:p>
            </p:txBody>
          </p:sp>
          <p:sp>
            <p:nvSpPr>
              <p:cNvPr id="38932" name="Freeform 31"/>
              <p:cNvSpPr>
                <a:spLocks/>
              </p:cNvSpPr>
              <p:nvPr/>
            </p:nvSpPr>
            <p:spPr bwMode="auto">
              <a:xfrm>
                <a:off x="759" y="2034"/>
                <a:ext cx="4713" cy="1662"/>
              </a:xfrm>
              <a:custGeom>
                <a:avLst/>
                <a:gdLst>
                  <a:gd name="T0" fmla="*/ 0 w 4704"/>
                  <a:gd name="T1" fmla="*/ 83 h 1672"/>
                  <a:gd name="T2" fmla="*/ 347 w 4704"/>
                  <a:gd name="T3" fmla="*/ 40 h 1672"/>
                  <a:gd name="T4" fmla="*/ 731 w 4704"/>
                  <a:gd name="T5" fmla="*/ 306 h 1672"/>
                  <a:gd name="T6" fmla="*/ 886 w 4704"/>
                  <a:gd name="T7" fmla="*/ 173 h 1672"/>
                  <a:gd name="T8" fmla="*/ 1323 w 4704"/>
                  <a:gd name="T9" fmla="*/ 125 h 1672"/>
                  <a:gd name="T10" fmla="*/ 3581 w 4704"/>
                  <a:gd name="T11" fmla="*/ 668 h 1672"/>
                  <a:gd name="T12" fmla="*/ 4803 w 4704"/>
                  <a:gd name="T13" fmla="*/ 1564 h 1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04" h="1672">
                    <a:moveTo>
                      <a:pt x="0" y="88"/>
                    </a:moveTo>
                    <a:cubicBezTo>
                      <a:pt x="108" y="44"/>
                      <a:pt x="216" y="0"/>
                      <a:pt x="336" y="40"/>
                    </a:cubicBezTo>
                    <a:cubicBezTo>
                      <a:pt x="456" y="80"/>
                      <a:pt x="632" y="304"/>
                      <a:pt x="720" y="328"/>
                    </a:cubicBezTo>
                    <a:cubicBezTo>
                      <a:pt x="808" y="352"/>
                      <a:pt x="768" y="216"/>
                      <a:pt x="864" y="184"/>
                    </a:cubicBezTo>
                    <a:cubicBezTo>
                      <a:pt x="960" y="152"/>
                      <a:pt x="856" y="48"/>
                      <a:pt x="1296" y="136"/>
                    </a:cubicBezTo>
                    <a:cubicBezTo>
                      <a:pt x="1736" y="224"/>
                      <a:pt x="2936" y="456"/>
                      <a:pt x="3504" y="712"/>
                    </a:cubicBezTo>
                    <a:cubicBezTo>
                      <a:pt x="4072" y="968"/>
                      <a:pt x="4388" y="1320"/>
                      <a:pt x="4704" y="1672"/>
                    </a:cubicBezTo>
                  </a:path>
                </a:pathLst>
              </a:custGeom>
              <a:noFill/>
              <a:ln w="57150" cap="flat" cmpd="sng">
                <a:solidFill>
                  <a:srgbClr val="33CC33"/>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38918" name="Rectangle 32"/>
          <p:cNvSpPr>
            <a:spLocks noChangeArrowheads="1"/>
          </p:cNvSpPr>
          <p:nvPr/>
        </p:nvSpPr>
        <p:spPr bwMode="auto">
          <a:xfrm>
            <a:off x="0" y="152400"/>
            <a:ext cx="66817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spcBef>
                <a:spcPct val="50000"/>
              </a:spcBef>
            </a:pPr>
            <a:r>
              <a:rPr lang="en-US" altLang="en-US" sz="3200"/>
              <a:t>Natural Progression of HIV in Adults</a:t>
            </a:r>
          </a:p>
        </p:txBody>
      </p:sp>
    </p:spTree>
    <p:extLst>
      <p:ext uri="{BB962C8B-B14F-4D97-AF65-F5344CB8AC3E}">
        <p14:creationId xmlns:p14="http://schemas.microsoft.com/office/powerpoint/2010/main" val="17575172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39940" name="Picture 4" descr="HIV CD4 VL children draw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038"/>
            <a:ext cx="9144000" cy="651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98898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normAutofit fontScale="90000"/>
          </a:bodyPr>
          <a:lstStyle/>
          <a:p>
            <a:pPr>
              <a:defRPr/>
            </a:pPr>
            <a:r>
              <a:rPr lang="en-US" sz="4000" b="1">
                <a:effectLst>
                  <a:outerShdw blurRad="38100" dist="38100" dir="2700000" algn="tl">
                    <a:srgbClr val="C0C0C0"/>
                  </a:outerShdw>
                </a:effectLst>
              </a:rPr>
              <a:t>AFTER HIV enters the body...</a:t>
            </a:r>
          </a:p>
        </p:txBody>
      </p:sp>
      <p:sp>
        <p:nvSpPr>
          <p:cNvPr id="3" name="Text Placeholder 2"/>
          <p:cNvSpPr>
            <a:spLocks noGrp="1"/>
          </p:cNvSpPr>
          <p:nvPr>
            <p:ph type="body" sz="quarter" idx="13"/>
          </p:nvPr>
        </p:nvSpPr>
        <p:spPr/>
        <p:txBody>
          <a:bodyPr/>
          <a:lstStyle/>
          <a:p>
            <a:endParaRPr lang="en-US"/>
          </a:p>
        </p:txBody>
      </p:sp>
      <p:graphicFrame>
        <p:nvGraphicFramePr>
          <p:cNvPr id="40963" name="Object 3"/>
          <p:cNvGraphicFramePr>
            <a:graphicFrameLocks noGrp="1" noChangeAspect="1"/>
          </p:cNvGraphicFramePr>
          <p:nvPr>
            <p:ph idx="4294967295"/>
          </p:nvPr>
        </p:nvGraphicFramePr>
        <p:xfrm>
          <a:off x="0" y="1600200"/>
          <a:ext cx="7543800" cy="4941888"/>
        </p:xfrm>
        <a:graphic>
          <a:graphicData uri="http://schemas.openxmlformats.org/presentationml/2006/ole">
            <mc:AlternateContent xmlns:mc="http://schemas.openxmlformats.org/markup-compatibility/2006">
              <mc:Choice xmlns:v="urn:schemas-microsoft-com:vml" Requires="v">
                <p:oleObj spid="_x0000_s2068" name="Slide" r:id="rId3" imgW="1673225" imgH="1292450" progId="PowerPoint.Slide.8">
                  <p:embed/>
                </p:oleObj>
              </mc:Choice>
              <mc:Fallback>
                <p:oleObj name="Slide" r:id="rId3" imgW="1673225" imgH="129245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7543800" cy="494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0378124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a:bodyPr>
          <a:lstStyle/>
          <a:p>
            <a:r>
              <a:rPr lang="en-US" altLang="en-US" sz="4000" b="1" smtClean="0">
                <a:ea typeface="ＭＳ Ｐゴシック" pitchFamily="34" charset="-128"/>
              </a:rPr>
              <a:t>Common HIV Diagnostic Tests</a:t>
            </a:r>
          </a:p>
        </p:txBody>
      </p:sp>
      <p:sp>
        <p:nvSpPr>
          <p:cNvPr id="3" name="Text Placeholder 2"/>
          <p:cNvSpPr>
            <a:spLocks noGrp="1"/>
          </p:cNvSpPr>
          <p:nvPr>
            <p:ph type="body" sz="quarter" idx="13"/>
          </p:nvPr>
        </p:nvSpPr>
        <p:spPr/>
        <p:txBody>
          <a:bodyPr/>
          <a:lstStyle/>
          <a:p>
            <a:endParaRPr lang="en-US"/>
          </a:p>
        </p:txBody>
      </p:sp>
      <p:pic>
        <p:nvPicPr>
          <p:cNvPr id="6758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638" y="1217613"/>
            <a:ext cx="8169275"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8" name="Picture 6" descr="rapid t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43425"/>
            <a:ext cx="393382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650" y="4378325"/>
            <a:ext cx="1479550" cy="28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9147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5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r>
              <a:rPr lang="en-US" altLang="en-US" sz="3200" b="1" dirty="0" smtClean="0">
                <a:ea typeface="ＭＳ Ｐゴシック" pitchFamily="34" charset="-128"/>
              </a:rPr>
              <a:t>Diagnosis of HIV in Children</a:t>
            </a:r>
          </a:p>
        </p:txBody>
      </p:sp>
      <p:sp>
        <p:nvSpPr>
          <p:cNvPr id="43011" name="Rectangle 3"/>
          <p:cNvSpPr>
            <a:spLocks noGrp="1" noChangeArrowheads="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en-US" sz="2800" dirty="0" smtClean="0">
                <a:ea typeface="ＭＳ Ｐゴシック" pitchFamily="34" charset="-128"/>
              </a:rPr>
              <a:t>Tools to diagnose HIV</a:t>
            </a:r>
          </a:p>
          <a:p>
            <a:pPr lvl="1" defTabSz="914400"/>
            <a:r>
              <a:rPr lang="en-US" altLang="en-US" sz="2400" dirty="0" smtClean="0">
                <a:latin typeface="Corbel" panose="020B0503020204020204" pitchFamily="34" charset="0"/>
                <a:ea typeface="ＭＳ Ｐゴシック" pitchFamily="34" charset="-128"/>
              </a:rPr>
              <a:t>HIV-1 Rapid test (antibody test)</a:t>
            </a:r>
          </a:p>
          <a:p>
            <a:pPr lvl="2" defTabSz="914400"/>
            <a:r>
              <a:rPr lang="en-US" altLang="en-US" sz="2000" dirty="0" smtClean="0">
                <a:latin typeface="Corbel" panose="020B0503020204020204" pitchFamily="34" charset="0"/>
                <a:ea typeface="ＭＳ Ｐゴシック" pitchFamily="34" charset="-128"/>
              </a:rPr>
              <a:t>1</a:t>
            </a:r>
            <a:r>
              <a:rPr lang="en-US" altLang="en-US" sz="2000" baseline="30000" dirty="0" smtClean="0">
                <a:latin typeface="Corbel" panose="020B0503020204020204" pitchFamily="34" charset="0"/>
                <a:ea typeface="ＭＳ Ｐゴシック" pitchFamily="34" charset="-128"/>
              </a:rPr>
              <a:t>st</a:t>
            </a:r>
            <a:r>
              <a:rPr lang="en-US" altLang="en-US" sz="2000" dirty="0" smtClean="0">
                <a:latin typeface="Corbel" panose="020B0503020204020204" pitchFamily="34" charset="0"/>
                <a:ea typeface="ＭＳ Ｐゴシック" pitchFamily="34" charset="-128"/>
              </a:rPr>
              <a:t>, 2</a:t>
            </a:r>
            <a:r>
              <a:rPr lang="en-US" altLang="en-US" sz="2000" baseline="30000" dirty="0" smtClean="0">
                <a:latin typeface="Corbel" panose="020B0503020204020204" pitchFamily="34" charset="0"/>
                <a:ea typeface="ＭＳ Ｐゴシック" pitchFamily="34" charset="-128"/>
              </a:rPr>
              <a:t>nd</a:t>
            </a:r>
            <a:r>
              <a:rPr lang="en-US" altLang="en-US" sz="2000" dirty="0" smtClean="0">
                <a:latin typeface="Corbel" panose="020B0503020204020204" pitchFamily="34" charset="0"/>
                <a:ea typeface="ＭＳ Ｐゴシック" pitchFamily="34" charset="-128"/>
              </a:rPr>
              <a:t>, 3</a:t>
            </a:r>
            <a:r>
              <a:rPr lang="en-US" altLang="en-US" sz="2000" baseline="30000" dirty="0" smtClean="0">
                <a:latin typeface="Corbel" panose="020B0503020204020204" pitchFamily="34" charset="0"/>
                <a:ea typeface="ＭＳ Ｐゴシック" pitchFamily="34" charset="-128"/>
              </a:rPr>
              <a:t>rd</a:t>
            </a:r>
            <a:r>
              <a:rPr lang="en-US" altLang="en-US" sz="2000" dirty="0" smtClean="0">
                <a:latin typeface="Corbel" panose="020B0503020204020204" pitchFamily="34" charset="0"/>
                <a:ea typeface="ＭＳ Ｐゴシック" pitchFamily="34" charset="-128"/>
              </a:rPr>
              <a:t>, 4</a:t>
            </a:r>
            <a:r>
              <a:rPr lang="en-US" altLang="en-US" sz="2000" baseline="30000" dirty="0" smtClean="0">
                <a:latin typeface="Corbel" panose="020B0503020204020204" pitchFamily="34" charset="0"/>
                <a:ea typeface="ＭＳ Ｐゴシック" pitchFamily="34" charset="-128"/>
              </a:rPr>
              <a:t>th</a:t>
            </a:r>
            <a:r>
              <a:rPr lang="en-US" altLang="en-US" sz="2000" dirty="0" smtClean="0">
                <a:latin typeface="Corbel" panose="020B0503020204020204" pitchFamily="34" charset="0"/>
                <a:ea typeface="ＭＳ Ｐゴシック" pitchFamily="34" charset="-128"/>
              </a:rPr>
              <a:t> generation </a:t>
            </a:r>
          </a:p>
          <a:p>
            <a:pPr lvl="2" defTabSz="914400"/>
            <a:r>
              <a:rPr lang="en-US" altLang="en-US" sz="2000" dirty="0" smtClean="0">
                <a:latin typeface="Corbel" panose="020B0503020204020204" pitchFamily="34" charset="0"/>
                <a:ea typeface="ＭＳ Ｐゴシック" pitchFamily="34" charset="-128"/>
              </a:rPr>
              <a:t>Oral test vs. serum</a:t>
            </a:r>
          </a:p>
          <a:p>
            <a:pPr lvl="2" defTabSz="914400"/>
            <a:r>
              <a:rPr lang="en-US" altLang="en-US" sz="2000" dirty="0" smtClean="0">
                <a:latin typeface="Corbel" panose="020B0503020204020204" pitchFamily="34" charset="0"/>
                <a:ea typeface="ＭＳ Ｐゴシック" pitchFamily="34" charset="-128"/>
              </a:rPr>
              <a:t>Window period ~ 6 weeks</a:t>
            </a:r>
          </a:p>
          <a:p>
            <a:pPr lvl="1" defTabSz="914400"/>
            <a:r>
              <a:rPr lang="en-US" altLang="en-US" sz="2400" dirty="0" smtClean="0">
                <a:latin typeface="Corbel" panose="020B0503020204020204" pitchFamily="34" charset="0"/>
                <a:ea typeface="ＭＳ Ｐゴシック" pitchFamily="34" charset="-128"/>
              </a:rPr>
              <a:t>HIV-1 DNA or RNA PCR (</a:t>
            </a:r>
            <a:r>
              <a:rPr lang="en-US" altLang="en-US" sz="2400" dirty="0" err="1" smtClean="0">
                <a:latin typeface="Corbel" panose="020B0503020204020204" pitchFamily="34" charset="0"/>
                <a:ea typeface="ＭＳ Ｐゴシック" pitchFamily="34" charset="-128"/>
              </a:rPr>
              <a:t>virologic</a:t>
            </a:r>
            <a:r>
              <a:rPr lang="en-US" altLang="en-US" sz="2400" dirty="0" smtClean="0">
                <a:latin typeface="Corbel" panose="020B0503020204020204" pitchFamily="34" charset="0"/>
                <a:ea typeface="ＭＳ Ｐゴシック" pitchFamily="34" charset="-128"/>
              </a:rPr>
              <a:t> test)</a:t>
            </a:r>
          </a:p>
          <a:p>
            <a:pPr lvl="2" defTabSz="914400"/>
            <a:r>
              <a:rPr lang="en-US" altLang="en-US" sz="2000" dirty="0" smtClean="0">
                <a:latin typeface="Corbel" panose="020B0503020204020204" pitchFamily="34" charset="0"/>
                <a:ea typeface="ＭＳ Ｐゴシック" pitchFamily="34" charset="-128"/>
              </a:rPr>
              <a:t>Window period ~ 6 weeks</a:t>
            </a:r>
          </a:p>
          <a:p>
            <a:pPr lvl="1" defTabSz="914400"/>
            <a:r>
              <a:rPr lang="en-US" altLang="en-US" sz="2400" dirty="0" smtClean="0">
                <a:latin typeface="Corbel" panose="020B0503020204020204" pitchFamily="34" charset="0"/>
                <a:ea typeface="ＭＳ Ｐゴシック" pitchFamily="34" charset="-128"/>
              </a:rPr>
              <a:t>clinical exam</a:t>
            </a:r>
          </a:p>
          <a:p>
            <a:pPr lvl="1" defTabSz="914400"/>
            <a:endParaRPr lang="en-US" altLang="en-US" sz="2400" dirty="0" smtClean="0">
              <a:ea typeface="ＭＳ Ｐゴシック" pitchFamily="34" charset="-128"/>
            </a:endParaRPr>
          </a:p>
        </p:txBody>
      </p:sp>
      <p:pic>
        <p:nvPicPr>
          <p:cNvPr id="43012" name="Picture 2" descr="C:\Users\KFerrer\Desktop\Premier-League-Transfer-Wind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1525" y="4714875"/>
            <a:ext cx="409575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descr="pics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5588" y="2571750"/>
            <a:ext cx="2538412"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62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1">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1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01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01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0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p>
            <a:r>
              <a:rPr lang="en-US" altLang="en-US" sz="3200" dirty="0" smtClean="0">
                <a:solidFill>
                  <a:srgbClr val="C00000"/>
                </a:solidFill>
                <a:ea typeface="ＭＳ Ｐゴシック" pitchFamily="34" charset="-128"/>
              </a:rPr>
              <a:t>DNA PCR: Infant Diagnosis</a:t>
            </a:r>
          </a:p>
        </p:txBody>
      </p:sp>
      <p:pic>
        <p:nvPicPr>
          <p:cNvPr id="44036" name="Picture 5" descr="IMG_3307"/>
          <p:cNvPicPr>
            <a:picLocks noGrp="1" noChangeAspect="1" noChangeArrowheads="1"/>
          </p:cNvPicPr>
          <p:nvPr>
            <p:ph type="body" sz="quarter" idx="13"/>
          </p:nvPr>
        </p:nvPicPr>
        <p:blipFill>
          <a:blip r:embed="rId3" cstate="print">
            <a:extLst>
              <a:ext uri="{28A0092B-C50C-407E-A947-70E740481C1C}">
                <a14:useLocalDpi xmlns:a14="http://schemas.microsoft.com/office/drawing/2010/main" val="0"/>
              </a:ext>
            </a:extLst>
          </a:blip>
          <a:stretch>
            <a:fillRect/>
          </a:stretch>
        </p:blipFill>
        <p:spPr bwMode="auto">
          <a:xfrm>
            <a:off x="5477631" y="1028247"/>
            <a:ext cx="2969683" cy="4454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3"/>
          <p:cNvSpPr>
            <a:spLocks noGrp="1" noChangeArrowheads="1"/>
          </p:cNvSpPr>
          <p:nvPr>
            <p:ph type="body" sz="half" idx="4294967295"/>
          </p:nvPr>
        </p:nvSpPr>
        <p:spPr bwMode="auto">
          <a:xfrm>
            <a:off x="0" y="1600200"/>
            <a:ext cx="5456903" cy="5257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lnSpc>
                <a:spcPct val="80000"/>
              </a:lnSpc>
            </a:pPr>
            <a:r>
              <a:rPr lang="en-US" altLang="en-US" sz="2400" dirty="0" smtClean="0">
                <a:solidFill>
                  <a:srgbClr val="A50021"/>
                </a:solidFill>
                <a:latin typeface="Corbel" panose="020B0503020204020204" pitchFamily="34" charset="0"/>
                <a:ea typeface="ＭＳ Ｐゴシック" pitchFamily="34" charset="-128"/>
              </a:rPr>
              <a:t>Dried Blood Spot (DBS) DNA PCR – gold standard</a:t>
            </a:r>
            <a:endParaRPr lang="en-US" altLang="en-US" sz="2400" dirty="0" smtClean="0">
              <a:latin typeface="Corbel" panose="020B0503020204020204" pitchFamily="34" charset="0"/>
              <a:ea typeface="ＭＳ Ｐゴシック" pitchFamily="34" charset="-128"/>
            </a:endParaRPr>
          </a:p>
          <a:p>
            <a:pPr defTabSz="914400">
              <a:lnSpc>
                <a:spcPct val="80000"/>
              </a:lnSpc>
              <a:spcAft>
                <a:spcPct val="25000"/>
              </a:spcAft>
            </a:pPr>
            <a:r>
              <a:rPr lang="en-US" altLang="en-US" sz="2400" dirty="0" smtClean="0">
                <a:latin typeface="Corbel" panose="020B0503020204020204" pitchFamily="34" charset="0"/>
                <a:ea typeface="ＭＳ Ｐゴシック" pitchFamily="34" charset="-128"/>
              </a:rPr>
              <a:t>Excellent sensitivity after 1 month of age</a:t>
            </a:r>
          </a:p>
          <a:p>
            <a:pPr defTabSz="914400">
              <a:lnSpc>
                <a:spcPct val="80000"/>
              </a:lnSpc>
              <a:spcAft>
                <a:spcPct val="25000"/>
              </a:spcAft>
            </a:pPr>
            <a:r>
              <a:rPr lang="en-US" altLang="en-US" sz="2400" dirty="0" smtClean="0">
                <a:latin typeface="Corbel" panose="020B0503020204020204" pitchFamily="34" charset="0"/>
                <a:ea typeface="ＭＳ Ｐゴシック" pitchFamily="34" charset="-128"/>
              </a:rPr>
              <a:t>Testing is performed </a:t>
            </a:r>
          </a:p>
          <a:p>
            <a:pPr lvl="1" defTabSz="914400">
              <a:lnSpc>
                <a:spcPct val="80000"/>
              </a:lnSpc>
              <a:spcAft>
                <a:spcPct val="25000"/>
              </a:spcAft>
            </a:pPr>
            <a:r>
              <a:rPr lang="en-US" altLang="en-US" sz="2400" dirty="0" smtClean="0">
                <a:latin typeface="Corbel" panose="020B0503020204020204" pitchFamily="34" charset="0"/>
                <a:ea typeface="ＭＳ Ｐゴシック" pitchFamily="34" charset="-128"/>
              </a:rPr>
              <a:t>At 4- 6 weeks of age </a:t>
            </a:r>
          </a:p>
          <a:p>
            <a:pPr lvl="1" defTabSz="914400">
              <a:lnSpc>
                <a:spcPct val="80000"/>
              </a:lnSpc>
              <a:spcAft>
                <a:spcPct val="25000"/>
              </a:spcAft>
            </a:pPr>
            <a:r>
              <a:rPr lang="en-US" altLang="en-US" sz="2400" dirty="0" smtClean="0">
                <a:latin typeface="Corbel" panose="020B0503020204020204" pitchFamily="34" charset="0"/>
                <a:ea typeface="ＭＳ Ｐゴシック" pitchFamily="34" charset="-128"/>
              </a:rPr>
              <a:t>First visit in children &lt;18 months</a:t>
            </a:r>
          </a:p>
          <a:p>
            <a:pPr lvl="1" defTabSz="914400">
              <a:lnSpc>
                <a:spcPct val="80000"/>
              </a:lnSpc>
              <a:spcAft>
                <a:spcPct val="25000"/>
              </a:spcAft>
            </a:pPr>
            <a:r>
              <a:rPr lang="en-US" altLang="en-US" sz="2400" dirty="0" smtClean="0">
                <a:latin typeface="Corbel" panose="020B0503020204020204" pitchFamily="34" charset="0"/>
                <a:ea typeface="ＭＳ Ｐゴシック" pitchFamily="34" charset="-128"/>
              </a:rPr>
              <a:t>To confirm a positive rapid test at 9 months of age</a:t>
            </a:r>
          </a:p>
          <a:p>
            <a:pPr defTabSz="914400">
              <a:lnSpc>
                <a:spcPct val="80000"/>
              </a:lnSpc>
              <a:buFont typeface="Arial" charset="0"/>
              <a:buNone/>
            </a:pPr>
            <a:endParaRPr lang="en-US" altLang="en-US" sz="2400" dirty="0" smtClean="0">
              <a:ea typeface="ＭＳ Ｐゴシック" pitchFamily="34" charset="-128"/>
            </a:endParaRPr>
          </a:p>
        </p:txBody>
      </p:sp>
    </p:spTree>
    <p:extLst>
      <p:ext uri="{BB962C8B-B14F-4D97-AF65-F5344CB8AC3E}">
        <p14:creationId xmlns:p14="http://schemas.microsoft.com/office/powerpoint/2010/main" val="13357280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HIV infections and AIDS-related deaths</a:t>
            </a:r>
            <a:endParaRPr lang="en-US" dirty="0"/>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5</a:t>
            </a:fld>
            <a:endParaRPr lang="en-US">
              <a:solidFill>
                <a:prstClr val="black">
                  <a:tint val="75000"/>
                </a:prstClr>
              </a:solidFill>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1347788"/>
            <a:ext cx="8308975"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ne 62"/>
          <p:cNvSpPr>
            <a:spLocks noChangeShapeType="1"/>
          </p:cNvSpPr>
          <p:nvPr/>
        </p:nvSpPr>
        <p:spPr bwMode="auto">
          <a:xfrm>
            <a:off x="1741715" y="5883114"/>
            <a:ext cx="512762" cy="0"/>
          </a:xfrm>
          <a:prstGeom prst="line">
            <a:avLst/>
          </a:prstGeom>
          <a:noFill/>
          <a:ln w="63500">
            <a:solidFill>
              <a:srgbClr val="00AEE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08" tIns="45704" rIns="91408" bIns="45704"/>
          <a:lstStyle/>
          <a:p>
            <a:endParaRPr lang="en-US"/>
          </a:p>
        </p:txBody>
      </p:sp>
      <p:sp>
        <p:nvSpPr>
          <p:cNvPr id="8" name="Text Box 63"/>
          <p:cNvSpPr txBox="1">
            <a:spLocks noChangeArrowheads="1"/>
          </p:cNvSpPr>
          <p:nvPr/>
        </p:nvSpPr>
        <p:spPr bwMode="auto">
          <a:xfrm>
            <a:off x="2284640" y="5775164"/>
            <a:ext cx="1516062"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517525" eaLnBrk="0" hangingPunct="0">
              <a:defRPr sz="2000">
                <a:solidFill>
                  <a:schemeClr val="tx1"/>
                </a:solidFill>
                <a:latin typeface="Times New Roman" pitchFamily="18" charset="0"/>
              </a:defRPr>
            </a:lvl1pPr>
            <a:lvl2pPr marL="742950" indent="-285750" defTabSz="517525" eaLnBrk="0" hangingPunct="0">
              <a:defRPr sz="2000">
                <a:solidFill>
                  <a:schemeClr val="tx1"/>
                </a:solidFill>
                <a:latin typeface="Times New Roman" pitchFamily="18" charset="0"/>
              </a:defRPr>
            </a:lvl2pPr>
            <a:lvl3pPr marL="1143000" indent="-228600" defTabSz="517525" eaLnBrk="0" hangingPunct="0">
              <a:defRPr sz="2000">
                <a:solidFill>
                  <a:schemeClr val="tx1"/>
                </a:solidFill>
                <a:latin typeface="Times New Roman" pitchFamily="18" charset="0"/>
              </a:defRPr>
            </a:lvl3pPr>
            <a:lvl4pPr marL="1600200" indent="-228600" defTabSz="517525" eaLnBrk="0" hangingPunct="0">
              <a:defRPr sz="2000">
                <a:solidFill>
                  <a:schemeClr val="tx1"/>
                </a:solidFill>
                <a:latin typeface="Times New Roman" pitchFamily="18" charset="0"/>
              </a:defRPr>
            </a:lvl4pPr>
            <a:lvl5pPr marL="2057400" indent="-228600" defTabSz="517525" eaLnBrk="0" hangingPunct="0">
              <a:defRPr sz="2000">
                <a:solidFill>
                  <a:schemeClr val="tx1"/>
                </a:solidFill>
                <a:latin typeface="Times New Roman" pitchFamily="18" charset="0"/>
              </a:defRPr>
            </a:lvl5pPr>
            <a:lvl6pPr marL="2514600" indent="-228600" algn="ctr" defTabSz="517525" eaLnBrk="0" fontAlgn="base" hangingPunct="0">
              <a:spcBef>
                <a:spcPct val="0"/>
              </a:spcBef>
              <a:spcAft>
                <a:spcPct val="0"/>
              </a:spcAft>
              <a:defRPr sz="2000">
                <a:solidFill>
                  <a:schemeClr val="tx1"/>
                </a:solidFill>
                <a:latin typeface="Times New Roman" pitchFamily="18" charset="0"/>
              </a:defRPr>
            </a:lvl6pPr>
            <a:lvl7pPr marL="2971800" indent="-228600" algn="ctr" defTabSz="517525" eaLnBrk="0" fontAlgn="base" hangingPunct="0">
              <a:spcBef>
                <a:spcPct val="0"/>
              </a:spcBef>
              <a:spcAft>
                <a:spcPct val="0"/>
              </a:spcAft>
              <a:defRPr sz="2000">
                <a:solidFill>
                  <a:schemeClr val="tx1"/>
                </a:solidFill>
                <a:latin typeface="Times New Roman" pitchFamily="18" charset="0"/>
              </a:defRPr>
            </a:lvl7pPr>
            <a:lvl8pPr marL="3429000" indent="-228600" algn="ctr" defTabSz="517525" eaLnBrk="0" fontAlgn="base" hangingPunct="0">
              <a:spcBef>
                <a:spcPct val="0"/>
              </a:spcBef>
              <a:spcAft>
                <a:spcPct val="0"/>
              </a:spcAft>
              <a:defRPr sz="2000">
                <a:solidFill>
                  <a:schemeClr val="tx1"/>
                </a:solidFill>
                <a:latin typeface="Times New Roman" pitchFamily="18" charset="0"/>
              </a:defRPr>
            </a:lvl8pPr>
            <a:lvl9pPr marL="3886200" indent="-228600" algn="ctr" defTabSz="517525" eaLnBrk="0" fontAlgn="base" hangingPunct="0">
              <a:spcBef>
                <a:spcPct val="0"/>
              </a:spcBef>
              <a:spcAft>
                <a:spcPct val="0"/>
              </a:spcAft>
              <a:defRPr sz="2000">
                <a:solidFill>
                  <a:schemeClr val="tx1"/>
                </a:solidFill>
                <a:latin typeface="Times New Roman" pitchFamily="18" charset="0"/>
              </a:defRPr>
            </a:lvl9pPr>
          </a:lstStyle>
          <a:p>
            <a:pPr eaLnBrk="1" hangingPunct="1"/>
            <a:r>
              <a:rPr lang="en-GB" sz="1400" dirty="0">
                <a:latin typeface="Arial" charset="0"/>
                <a:ea typeface="ＭＳ Ｐゴシック" charset="-128"/>
                <a:cs typeface="Arial" charset="0"/>
              </a:rPr>
              <a:t>New HIV infections</a:t>
            </a:r>
            <a:endParaRPr lang="en-US" sz="1400" dirty="0">
              <a:latin typeface="Arial" charset="0"/>
              <a:ea typeface="ＭＳ Ｐゴシック" charset="-128"/>
              <a:cs typeface="Arial" charset="0"/>
            </a:endParaRPr>
          </a:p>
        </p:txBody>
      </p:sp>
      <p:sp>
        <p:nvSpPr>
          <p:cNvPr id="9" name="Line 265"/>
          <p:cNvSpPr>
            <a:spLocks noChangeShapeType="1"/>
          </p:cNvSpPr>
          <p:nvPr/>
        </p:nvSpPr>
        <p:spPr bwMode="auto">
          <a:xfrm>
            <a:off x="1738540" y="6189502"/>
            <a:ext cx="512762" cy="0"/>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1408" tIns="45704" rIns="91408" bIns="45704"/>
          <a:lstStyle/>
          <a:p>
            <a:endParaRPr lang="en-US"/>
          </a:p>
        </p:txBody>
      </p:sp>
      <p:sp>
        <p:nvSpPr>
          <p:cNvPr id="10" name="Text Box 266"/>
          <p:cNvSpPr txBox="1">
            <a:spLocks noChangeArrowheads="1"/>
          </p:cNvSpPr>
          <p:nvPr/>
        </p:nvSpPr>
        <p:spPr bwMode="auto">
          <a:xfrm>
            <a:off x="2283052" y="6081552"/>
            <a:ext cx="1611313"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defTabSz="517525" eaLnBrk="0" hangingPunct="0">
              <a:defRPr sz="2000">
                <a:solidFill>
                  <a:schemeClr val="tx1"/>
                </a:solidFill>
                <a:latin typeface="Times New Roman" pitchFamily="18" charset="0"/>
              </a:defRPr>
            </a:lvl1pPr>
            <a:lvl2pPr marL="742950" indent="-285750" defTabSz="517525" eaLnBrk="0" hangingPunct="0">
              <a:defRPr sz="2000">
                <a:solidFill>
                  <a:schemeClr val="tx1"/>
                </a:solidFill>
                <a:latin typeface="Times New Roman" pitchFamily="18" charset="0"/>
              </a:defRPr>
            </a:lvl2pPr>
            <a:lvl3pPr marL="1143000" indent="-228600" defTabSz="517525" eaLnBrk="0" hangingPunct="0">
              <a:defRPr sz="2000">
                <a:solidFill>
                  <a:schemeClr val="tx1"/>
                </a:solidFill>
                <a:latin typeface="Times New Roman" pitchFamily="18" charset="0"/>
              </a:defRPr>
            </a:lvl3pPr>
            <a:lvl4pPr marL="1600200" indent="-228600" defTabSz="517525" eaLnBrk="0" hangingPunct="0">
              <a:defRPr sz="2000">
                <a:solidFill>
                  <a:schemeClr val="tx1"/>
                </a:solidFill>
                <a:latin typeface="Times New Roman" pitchFamily="18" charset="0"/>
              </a:defRPr>
            </a:lvl4pPr>
            <a:lvl5pPr marL="2057400" indent="-228600" defTabSz="517525" eaLnBrk="0" hangingPunct="0">
              <a:defRPr sz="2000">
                <a:solidFill>
                  <a:schemeClr val="tx1"/>
                </a:solidFill>
                <a:latin typeface="Times New Roman" pitchFamily="18" charset="0"/>
              </a:defRPr>
            </a:lvl5pPr>
            <a:lvl6pPr marL="2514600" indent="-228600" algn="ctr" defTabSz="517525" eaLnBrk="0" fontAlgn="base" hangingPunct="0">
              <a:spcBef>
                <a:spcPct val="0"/>
              </a:spcBef>
              <a:spcAft>
                <a:spcPct val="0"/>
              </a:spcAft>
              <a:defRPr sz="2000">
                <a:solidFill>
                  <a:schemeClr val="tx1"/>
                </a:solidFill>
                <a:latin typeface="Times New Roman" pitchFamily="18" charset="0"/>
              </a:defRPr>
            </a:lvl6pPr>
            <a:lvl7pPr marL="2971800" indent="-228600" algn="ctr" defTabSz="517525" eaLnBrk="0" fontAlgn="base" hangingPunct="0">
              <a:spcBef>
                <a:spcPct val="0"/>
              </a:spcBef>
              <a:spcAft>
                <a:spcPct val="0"/>
              </a:spcAft>
              <a:defRPr sz="2000">
                <a:solidFill>
                  <a:schemeClr val="tx1"/>
                </a:solidFill>
                <a:latin typeface="Times New Roman" pitchFamily="18" charset="0"/>
              </a:defRPr>
            </a:lvl7pPr>
            <a:lvl8pPr marL="3429000" indent="-228600" algn="ctr" defTabSz="517525" eaLnBrk="0" fontAlgn="base" hangingPunct="0">
              <a:spcBef>
                <a:spcPct val="0"/>
              </a:spcBef>
              <a:spcAft>
                <a:spcPct val="0"/>
              </a:spcAft>
              <a:defRPr sz="2000">
                <a:solidFill>
                  <a:schemeClr val="tx1"/>
                </a:solidFill>
                <a:latin typeface="Times New Roman" pitchFamily="18" charset="0"/>
              </a:defRPr>
            </a:lvl8pPr>
            <a:lvl9pPr marL="3886200" indent="-228600" algn="ctr" defTabSz="517525" eaLnBrk="0" fontAlgn="base" hangingPunct="0">
              <a:spcBef>
                <a:spcPct val="0"/>
              </a:spcBef>
              <a:spcAft>
                <a:spcPct val="0"/>
              </a:spcAft>
              <a:defRPr sz="2000">
                <a:solidFill>
                  <a:schemeClr val="tx1"/>
                </a:solidFill>
                <a:latin typeface="Times New Roman" pitchFamily="18" charset="0"/>
              </a:defRPr>
            </a:lvl9pPr>
          </a:lstStyle>
          <a:p>
            <a:pPr eaLnBrk="1" hangingPunct="1"/>
            <a:r>
              <a:rPr lang="en-GB" sz="1400" dirty="0">
                <a:latin typeface="Arial" charset="0"/>
                <a:ea typeface="ＭＳ Ｐゴシック" charset="-128"/>
                <a:cs typeface="Arial" charset="0"/>
              </a:rPr>
              <a:t>AIDS-related deaths</a:t>
            </a:r>
            <a:endParaRPr lang="en-US" sz="1400" dirty="0">
              <a:latin typeface="Arial" charset="0"/>
              <a:ea typeface="ＭＳ Ｐゴシック" charset="-128"/>
              <a:cs typeface="Arial" charset="0"/>
            </a:endParaRPr>
          </a:p>
        </p:txBody>
      </p:sp>
      <p:sp>
        <p:nvSpPr>
          <p:cNvPr id="5" name="TextBox 4"/>
          <p:cNvSpPr txBox="1"/>
          <p:nvPr/>
        </p:nvSpPr>
        <p:spPr>
          <a:xfrm>
            <a:off x="2852223" y="1347788"/>
            <a:ext cx="4280211" cy="369332"/>
          </a:xfrm>
          <a:prstGeom prst="rect">
            <a:avLst/>
          </a:prstGeom>
          <a:solidFill>
            <a:schemeClr val="bg1"/>
          </a:solidFill>
        </p:spPr>
        <p:txBody>
          <a:bodyPr wrap="none" rtlCol="0">
            <a:spAutoFit/>
          </a:bodyPr>
          <a:lstStyle/>
          <a:p>
            <a:r>
              <a:rPr lang="en-US" dirty="0" smtClean="0"/>
              <a:t>Globally, new HIV infections peaked in 1997</a:t>
            </a:r>
            <a:endParaRPr lang="en-US" dirty="0"/>
          </a:p>
        </p:txBody>
      </p:sp>
    </p:spTree>
    <p:extLst>
      <p:ext uri="{BB962C8B-B14F-4D97-AF65-F5344CB8AC3E}">
        <p14:creationId xmlns:p14="http://schemas.microsoft.com/office/powerpoint/2010/main" val="11618822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Grp="1" noChangeAspect="1" noChangeArrowheads="1"/>
          </p:cNvPicPr>
          <p:nvPr>
            <p:ph type="body" sz="quarter" idx="13"/>
          </p:nvPr>
        </p:nvPicPr>
        <p:blipFill>
          <a:blip r:embed="rId3">
            <a:extLst>
              <a:ext uri="{28A0092B-C50C-407E-A947-70E740481C1C}">
                <a14:useLocalDpi xmlns:a14="http://schemas.microsoft.com/office/drawing/2010/main" val="0"/>
              </a:ext>
            </a:extLst>
          </a:blip>
          <a:stretch>
            <a:fillRect/>
          </a:stretch>
        </p:blipFill>
        <p:spPr bwMode="auto">
          <a:xfrm>
            <a:off x="0" y="331561"/>
            <a:ext cx="5939366" cy="4454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5" descr="testepe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5188" y="161698"/>
            <a:ext cx="5499326" cy="3704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Tryon"/>
          <p:cNvPicPr>
            <a:picLocks noChangeAspect="1" noChangeArrowheads="1"/>
          </p:cNvPicPr>
          <p:nvPr/>
        </p:nvPicPr>
        <p:blipFill>
          <a:blip r:embed="rId5">
            <a:lum contrast="18000"/>
            <a:extLst>
              <a:ext uri="{28A0092B-C50C-407E-A947-70E740481C1C}">
                <a14:useLocalDpi xmlns:a14="http://schemas.microsoft.com/office/drawing/2010/main" val="0"/>
              </a:ext>
            </a:extLst>
          </a:blip>
          <a:srcRect/>
          <a:stretch>
            <a:fillRect/>
          </a:stretch>
        </p:blipFill>
        <p:spPr bwMode="auto">
          <a:xfrm>
            <a:off x="2469016" y="2905125"/>
            <a:ext cx="6674984" cy="434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585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5214938" cy="688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352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6550" y="1268413"/>
            <a:ext cx="8378825" cy="6370975"/>
          </a:xfrm>
          <a:prstGeom prst="rect">
            <a:avLst/>
          </a:prstGeom>
          <a:noFill/>
        </p:spPr>
        <p:txBody>
          <a:bodyPr>
            <a:spAutoFit/>
          </a:bodyPr>
          <a:lstStyle/>
          <a:p>
            <a:pPr marL="342900" indent="-342900">
              <a:buFont typeface="Arial" pitchFamily="34" charset="0"/>
              <a:buChar char="•"/>
              <a:defRPr/>
            </a:pPr>
            <a:r>
              <a:rPr lang="en-US" sz="2400" dirty="0">
                <a:latin typeface="Corbel" panose="020B0503020204020204" pitchFamily="34" charset="0"/>
              </a:rPr>
              <a:t>4 month old female, well appearing, brought to clinic by sister</a:t>
            </a:r>
          </a:p>
          <a:p>
            <a:pPr marL="800100" lvl="1" indent="-342900">
              <a:buFont typeface="Arial" pitchFamily="34" charset="0"/>
              <a:buChar char="•"/>
              <a:defRPr/>
            </a:pPr>
            <a:r>
              <a:rPr lang="en-US" sz="2400" dirty="0">
                <a:latin typeface="Corbel" panose="020B0503020204020204" pitchFamily="34" charset="0"/>
              </a:rPr>
              <a:t>HIV rapid test – positive</a:t>
            </a:r>
          </a:p>
          <a:p>
            <a:pPr marL="800100" lvl="1" indent="-342900">
              <a:buFont typeface="Arial" pitchFamily="34" charset="0"/>
              <a:buChar char="•"/>
              <a:defRPr/>
            </a:pPr>
            <a:r>
              <a:rPr lang="en-US" sz="2400" dirty="0">
                <a:latin typeface="Corbel" panose="020B0503020204020204" pitchFamily="34" charset="0"/>
              </a:rPr>
              <a:t>HIV DNA PCR – positive </a:t>
            </a:r>
          </a:p>
          <a:p>
            <a:pPr marL="342900" indent="-342900">
              <a:buFont typeface="Arial" pitchFamily="34" charset="0"/>
              <a:buChar char="•"/>
              <a:defRPr/>
            </a:pPr>
            <a:r>
              <a:rPr lang="en-US" sz="2400" dirty="0">
                <a:latin typeface="Corbel" panose="020B0503020204020204" pitchFamily="34" charset="0"/>
              </a:rPr>
              <a:t>7 month old male, well appearing, brought to clinic by HIV-positive mother, not breastfed</a:t>
            </a:r>
          </a:p>
          <a:p>
            <a:pPr marL="800100" lvl="1" indent="-342900">
              <a:buFont typeface="Arial" pitchFamily="34" charset="0"/>
              <a:buChar char="•"/>
              <a:defRPr/>
            </a:pPr>
            <a:r>
              <a:rPr lang="en-US" sz="2400" dirty="0">
                <a:latin typeface="Corbel" panose="020B0503020204020204" pitchFamily="34" charset="0"/>
              </a:rPr>
              <a:t>HIV DNA PCR - negative</a:t>
            </a:r>
          </a:p>
          <a:p>
            <a:pPr marL="342900" indent="-342900">
              <a:buFont typeface="Arial" pitchFamily="34" charset="0"/>
              <a:buChar char="•"/>
              <a:defRPr/>
            </a:pPr>
            <a:r>
              <a:rPr lang="en-US" sz="2400" dirty="0">
                <a:latin typeface="Corbel" panose="020B0503020204020204" pitchFamily="34" charset="0"/>
              </a:rPr>
              <a:t>5 month old female, well appearing, brought to clinic by HIV-positive mother, HIV DNA PCR negative at 1 month, still being breastfed</a:t>
            </a:r>
          </a:p>
          <a:p>
            <a:pPr marL="800100" lvl="1" indent="-342900">
              <a:buFont typeface="Arial" pitchFamily="34" charset="0"/>
              <a:buChar char="•"/>
              <a:defRPr/>
            </a:pPr>
            <a:r>
              <a:rPr lang="en-US" sz="2400" dirty="0">
                <a:latin typeface="Corbel" panose="020B0503020204020204" pitchFamily="34" charset="0"/>
              </a:rPr>
              <a:t>HIV rapid test at 9 months of age – positive</a:t>
            </a:r>
          </a:p>
          <a:p>
            <a:pPr marL="800100" lvl="1" indent="-342900">
              <a:buFont typeface="Arial" pitchFamily="34" charset="0"/>
              <a:buChar char="•"/>
              <a:defRPr/>
            </a:pPr>
            <a:r>
              <a:rPr lang="en-US" sz="2400" dirty="0">
                <a:latin typeface="Corbel" panose="020B0503020204020204" pitchFamily="34" charset="0"/>
              </a:rPr>
              <a:t>HIV DNA PCR – negative </a:t>
            </a:r>
            <a:endParaRPr lang="en-US" sz="2400" dirty="0" smtClean="0">
              <a:latin typeface="Corbel" panose="020B0503020204020204" pitchFamily="34" charset="0"/>
            </a:endParaRPr>
          </a:p>
          <a:p>
            <a:pPr marL="800100" lvl="1" indent="-342900">
              <a:buFont typeface="Arial" pitchFamily="34" charset="0"/>
              <a:buChar char="•"/>
              <a:defRPr/>
            </a:pPr>
            <a:r>
              <a:rPr lang="en-US" sz="2400" dirty="0" smtClean="0">
                <a:latin typeface="Corbel" panose="020B0503020204020204" pitchFamily="34" charset="0"/>
              </a:rPr>
              <a:t>What if PCR not available?</a:t>
            </a:r>
          </a:p>
          <a:p>
            <a:pPr marL="1257300" lvl="2" indent="-342900">
              <a:buFont typeface="Arial" pitchFamily="34" charset="0"/>
              <a:buChar char="•"/>
              <a:defRPr/>
            </a:pPr>
            <a:r>
              <a:rPr lang="en-US" sz="2400" dirty="0" smtClean="0">
                <a:latin typeface="Corbel" panose="020B0503020204020204" pitchFamily="34" charset="0"/>
              </a:rPr>
              <a:t>If sick – start ART and repeat viral test</a:t>
            </a:r>
          </a:p>
          <a:p>
            <a:pPr marL="1257300" lvl="2" indent="-342900">
              <a:buFont typeface="Arial" pitchFamily="34" charset="0"/>
              <a:buChar char="•"/>
              <a:defRPr/>
            </a:pPr>
            <a:r>
              <a:rPr lang="en-US" sz="2400" dirty="0" smtClean="0">
                <a:latin typeface="Corbel" panose="020B0503020204020204" pitchFamily="34" charset="0"/>
              </a:rPr>
              <a:t>If well – repeat antibody test @ 18 </a:t>
            </a:r>
            <a:r>
              <a:rPr lang="en-US" sz="2400" dirty="0" err="1" smtClean="0">
                <a:latin typeface="Corbel" panose="020B0503020204020204" pitchFamily="34" charset="0"/>
              </a:rPr>
              <a:t>mo</a:t>
            </a:r>
            <a:r>
              <a:rPr lang="en-US" sz="2400" dirty="0" smtClean="0">
                <a:latin typeface="Corbel" panose="020B0503020204020204" pitchFamily="34" charset="0"/>
              </a:rPr>
              <a:t> or 6 weeks after cessation of breastfeeding</a:t>
            </a:r>
          </a:p>
          <a:p>
            <a:pPr marL="1257300" lvl="2" indent="-342900">
              <a:buFont typeface="Arial" pitchFamily="34" charset="0"/>
              <a:buChar char="•"/>
              <a:defRPr/>
            </a:pPr>
            <a:endParaRPr lang="en-US" sz="2400" dirty="0">
              <a:latin typeface="Corbel" panose="020B0503020204020204" pitchFamily="34" charset="0"/>
            </a:endParaRPr>
          </a:p>
          <a:p>
            <a:pPr>
              <a:defRPr/>
            </a:pPr>
            <a:endParaRPr lang="en-US" sz="2400" dirty="0"/>
          </a:p>
        </p:txBody>
      </p:sp>
      <p:sp>
        <p:nvSpPr>
          <p:cNvPr id="47107" name="TextBox 2"/>
          <p:cNvSpPr txBox="1">
            <a:spLocks noChangeArrowheads="1"/>
          </p:cNvSpPr>
          <p:nvPr/>
        </p:nvSpPr>
        <p:spPr bwMode="auto">
          <a:xfrm>
            <a:off x="336550" y="352425"/>
            <a:ext cx="6083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r>
              <a:rPr lang="en-US" altLang="en-US" sz="3200" dirty="0">
                <a:solidFill>
                  <a:srgbClr val="FF0000"/>
                </a:solidFill>
                <a:latin typeface="Corbel" panose="020B0503020204020204" pitchFamily="34" charset="0"/>
              </a:rPr>
              <a:t>Pediatric HIV – Diagnosis Cases</a:t>
            </a:r>
          </a:p>
        </p:txBody>
      </p:sp>
    </p:spTree>
    <p:extLst>
      <p:ext uri="{BB962C8B-B14F-4D97-AF65-F5344CB8AC3E}">
        <p14:creationId xmlns:p14="http://schemas.microsoft.com/office/powerpoint/2010/main" val="145158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87251"/>
            <a:ext cx="9143999" cy="6979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2614353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9155" name="Rectangle 4"/>
          <p:cNvSpPr>
            <a:spLocks noGrp="1" noChangeArrowheads="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2400" dirty="0" smtClean="0">
                <a:ea typeface="ＭＳ Ｐゴシック" pitchFamily="34" charset="-128"/>
              </a:rPr>
              <a:t>If HIV positive, </a:t>
            </a:r>
          </a:p>
          <a:p>
            <a:pPr lvl="1" eaLnBrk="1" hangingPunct="1"/>
            <a:r>
              <a:rPr lang="en-US" altLang="en-US" sz="2400" dirty="0" smtClean="0">
                <a:latin typeface="Corbel" panose="020B0503020204020204" pitchFamily="34" charset="0"/>
                <a:ea typeface="ＭＳ Ｐゴシック" pitchFamily="34" charset="-128"/>
              </a:rPr>
              <a:t>Assess age</a:t>
            </a:r>
          </a:p>
          <a:p>
            <a:pPr lvl="1" eaLnBrk="1" hangingPunct="1"/>
            <a:r>
              <a:rPr lang="en-US" altLang="en-US" sz="2400" dirty="0" smtClean="0">
                <a:latin typeface="Corbel" panose="020B0503020204020204" pitchFamily="34" charset="0"/>
                <a:ea typeface="ＭＳ Ｐゴシック" pitchFamily="34" charset="-128"/>
              </a:rPr>
              <a:t>Clinically evaluate and stage</a:t>
            </a:r>
          </a:p>
          <a:p>
            <a:pPr lvl="1" eaLnBrk="1" hangingPunct="1"/>
            <a:r>
              <a:rPr lang="en-US" altLang="en-US" sz="2400" dirty="0" smtClean="0">
                <a:latin typeface="Corbel" panose="020B0503020204020204" pitchFamily="34" charset="0"/>
                <a:ea typeface="ＭＳ Ｐゴシック" pitchFamily="34" charset="-128"/>
              </a:rPr>
              <a:t>Immunologically evaluate (check CD4)</a:t>
            </a:r>
          </a:p>
          <a:p>
            <a:pPr lvl="1" eaLnBrk="1" hangingPunct="1"/>
            <a:r>
              <a:rPr lang="en-US" altLang="en-US" sz="2400" dirty="0" smtClean="0">
                <a:latin typeface="Corbel" panose="020B0503020204020204" pitchFamily="34" charset="0"/>
                <a:ea typeface="ＭＳ Ｐゴシック" pitchFamily="34" charset="-128"/>
              </a:rPr>
              <a:t>Give co-</a:t>
            </a:r>
            <a:r>
              <a:rPr lang="en-US" altLang="en-US" sz="2400" dirty="0" err="1" smtClean="0">
                <a:latin typeface="Corbel" panose="020B0503020204020204" pitchFamily="34" charset="0"/>
                <a:ea typeface="ＭＳ Ｐゴシック" pitchFamily="34" charset="-128"/>
              </a:rPr>
              <a:t>trimoxazole</a:t>
            </a:r>
            <a:r>
              <a:rPr lang="en-US" altLang="en-US" sz="2400" dirty="0" smtClean="0">
                <a:latin typeface="Corbel" panose="020B0503020204020204" pitchFamily="34" charset="0"/>
                <a:ea typeface="ＭＳ Ｐゴシック" pitchFamily="34" charset="-128"/>
              </a:rPr>
              <a:t> prophylaxis</a:t>
            </a:r>
          </a:p>
          <a:p>
            <a:pPr lvl="1" eaLnBrk="1" hangingPunct="1"/>
            <a:r>
              <a:rPr lang="en-US" altLang="en-US" sz="2400" dirty="0" smtClean="0">
                <a:latin typeface="Corbel" panose="020B0503020204020204" pitchFamily="34" charset="0"/>
                <a:ea typeface="ＭＳ Ｐゴシック" pitchFamily="34" charset="-128"/>
              </a:rPr>
              <a:t>Treat acute and opportunistic infections</a:t>
            </a:r>
          </a:p>
          <a:p>
            <a:pPr lvl="1" eaLnBrk="1" hangingPunct="1"/>
            <a:r>
              <a:rPr lang="en-US" altLang="en-US" sz="2400" dirty="0" smtClean="0">
                <a:latin typeface="Corbel" panose="020B0503020204020204" pitchFamily="34" charset="0"/>
                <a:ea typeface="ＭＳ Ｐゴシック" pitchFamily="34" charset="-128"/>
              </a:rPr>
              <a:t>After adherence counseling, initiate ART if indicated</a:t>
            </a:r>
          </a:p>
          <a:p>
            <a:endParaRPr lang="en-US" altLang="en-US" dirty="0" smtClean="0">
              <a:ea typeface="ＭＳ Ｐゴシック" pitchFamily="34" charset="-128"/>
            </a:endParaRPr>
          </a:p>
        </p:txBody>
      </p:sp>
    </p:spTree>
    <p:extLst>
      <p:ext uri="{BB962C8B-B14F-4D97-AF65-F5344CB8AC3E}">
        <p14:creationId xmlns:p14="http://schemas.microsoft.com/office/powerpoint/2010/main" val="134602628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altLang="en-US" sz="3200" b="1" dirty="0" smtClean="0">
                <a:ea typeface="ＭＳ Ｐゴシック" pitchFamily="34" charset="-128"/>
              </a:rPr>
              <a:t>HIV Infection in Children</a:t>
            </a:r>
          </a:p>
        </p:txBody>
      </p:sp>
      <p:sp>
        <p:nvSpPr>
          <p:cNvPr id="50179" name="Rectangle 3"/>
          <p:cNvSpPr>
            <a:spLocks noGrp="1" noChangeArrowheads="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3200" dirty="0" smtClean="0">
                <a:ea typeface="ＭＳ Ｐゴシック" pitchFamily="34" charset="-128"/>
              </a:rPr>
              <a:t>CD4 counts vary with age in children</a:t>
            </a:r>
          </a:p>
          <a:p>
            <a:endParaRPr lang="en-US" altLang="en-US" sz="3200" dirty="0" smtClean="0">
              <a:ea typeface="ＭＳ Ｐゴシック" pitchFamily="34" charset="-128"/>
            </a:endParaRPr>
          </a:p>
          <a:p>
            <a:r>
              <a:rPr lang="en-US" altLang="en-US" sz="3200" dirty="0" smtClean="0">
                <a:ea typeface="ＭＳ Ｐゴシック" pitchFamily="34" charset="-128"/>
              </a:rPr>
              <a:t>CDC/WHO have developed classifications based on Clinical and Immunological Staging</a:t>
            </a:r>
          </a:p>
          <a:p>
            <a:endParaRPr lang="en-US" altLang="en-US" dirty="0" smtClean="0">
              <a:ea typeface="ＭＳ Ｐゴシック" pitchFamily="34" charset="-128"/>
            </a:endParaRPr>
          </a:p>
        </p:txBody>
      </p:sp>
    </p:spTree>
    <p:extLst>
      <p:ext uri="{BB962C8B-B14F-4D97-AF65-F5344CB8AC3E}">
        <p14:creationId xmlns:p14="http://schemas.microsoft.com/office/powerpoint/2010/main" val="21475128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altLang="en-US" sz="3600" b="1" smtClean="0">
                <a:ea typeface="ＭＳ Ｐゴシック" pitchFamily="34" charset="-128"/>
              </a:rPr>
              <a:t>WHO Immunologic Staging for Paediatric HIV Infection</a:t>
            </a:r>
            <a:r>
              <a:rPr lang="en-US" altLang="en-US" sz="3600" smtClean="0">
                <a:ea typeface="ＭＳ Ｐゴシック" pitchFamily="34" charset="-128"/>
              </a:rPr>
              <a:t> </a:t>
            </a:r>
          </a:p>
        </p:txBody>
      </p:sp>
      <p:graphicFrame>
        <p:nvGraphicFramePr>
          <p:cNvPr id="116949" name="Group 213"/>
          <p:cNvGraphicFramePr>
            <a:graphicFrameLocks noGrp="1"/>
          </p:cNvGraphicFramePr>
          <p:nvPr>
            <p:ph idx="4294967295"/>
            <p:extLst>
              <p:ext uri="{D42A27DB-BD31-4B8C-83A1-F6EECF244321}">
                <p14:modId xmlns:p14="http://schemas.microsoft.com/office/powerpoint/2010/main" val="3483581712"/>
              </p:ext>
            </p:extLst>
          </p:nvPr>
        </p:nvGraphicFramePr>
        <p:xfrm>
          <a:off x="195942" y="1700439"/>
          <a:ext cx="8948058" cy="4264931"/>
        </p:xfrm>
        <a:graphic>
          <a:graphicData uri="http://schemas.openxmlformats.org/drawingml/2006/table">
            <a:tbl>
              <a:tblPr/>
              <a:tblGrid>
                <a:gridCol w="2823184"/>
                <a:gridCol w="1252423"/>
                <a:gridCol w="1538861"/>
                <a:gridCol w="1491343"/>
                <a:gridCol w="1842247"/>
              </a:tblGrid>
              <a:tr h="145356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ＭＳ Ｐゴシック" charset="-128"/>
                          <a:cs typeface="Times New Roman" pitchFamily="18" charset="0"/>
                        </a:rPr>
                        <a:t>Classification of HIV-Associated Immunodeficiency</a:t>
                      </a:r>
                      <a:endParaRPr kumimoji="0" lang="en-US" sz="2000" b="0" i="0" u="none" strike="noStrike" cap="none" normalizeH="0" baseline="0" dirty="0" smtClean="0">
                        <a:ln>
                          <a:noFill/>
                        </a:ln>
                        <a:solidFill>
                          <a:schemeClr val="tx1"/>
                        </a:solidFill>
                        <a:effectLst/>
                        <a:latin typeface="+mn-lt"/>
                        <a:ea typeface="ＭＳ Ｐゴシック" charset="-128"/>
                        <a:cs typeface="Times New Roman" pitchFamily="18" charset="0"/>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ＭＳ Ｐゴシック" charset="-128"/>
                          <a:cs typeface="Times New Roman" pitchFamily="18" charset="0"/>
                        </a:rPr>
                        <a:t>&lt; 11 Months (%)</a:t>
                      </a:r>
                      <a:endParaRPr kumimoji="0" lang="en-US" sz="2000" b="0" i="0" u="none" strike="noStrike" cap="none" normalizeH="0" baseline="0" dirty="0" smtClean="0">
                        <a:ln>
                          <a:noFill/>
                        </a:ln>
                        <a:solidFill>
                          <a:schemeClr val="tx1"/>
                        </a:solidFill>
                        <a:effectLst/>
                        <a:latin typeface="+mn-lt"/>
                        <a:ea typeface="ＭＳ Ｐゴシック" charset="-128"/>
                        <a:cs typeface="Times New Roman" pitchFamily="18" charset="0"/>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mn-lt"/>
                          <a:ea typeface="ＭＳ Ｐゴシック" charset="-128"/>
                          <a:cs typeface="Times New Roman" pitchFamily="18" charset="0"/>
                        </a:rPr>
                        <a:t>12-35 Months (%)</a:t>
                      </a:r>
                      <a:endParaRPr kumimoji="0" lang="en-US" sz="2000" b="0" i="0" u="none" strike="noStrike" cap="none" normalizeH="0" baseline="0" dirty="0" smtClean="0">
                        <a:ln>
                          <a:noFill/>
                        </a:ln>
                        <a:solidFill>
                          <a:schemeClr val="tx1"/>
                        </a:solidFill>
                        <a:effectLst/>
                        <a:latin typeface="+mn-lt"/>
                        <a:ea typeface="ＭＳ Ｐゴシック" charset="-128"/>
                        <a:cs typeface="Times New Roman" pitchFamily="18" charset="0"/>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mn-lt"/>
                          <a:ea typeface="ＭＳ Ｐゴシック" charset="-128"/>
                          <a:cs typeface="Times New Roman" pitchFamily="18" charset="0"/>
                        </a:rPr>
                        <a:t>36-59 Months (%)</a:t>
                      </a:r>
                      <a:endPar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mn-lt"/>
                          <a:ea typeface="ＭＳ Ｐゴシック" charset="-128"/>
                          <a:cs typeface="Times New Roman" pitchFamily="18" charset="0"/>
                        </a:rPr>
                        <a:t>≥ 5 Years (cells/mm</a:t>
                      </a:r>
                      <a:r>
                        <a:rPr kumimoji="0" lang="en-US" sz="2000" b="1" i="0" u="none" strike="noStrike" cap="none" normalizeH="0" baseline="30000" smtClean="0">
                          <a:ln>
                            <a:noFill/>
                          </a:ln>
                          <a:solidFill>
                            <a:schemeClr val="tx1"/>
                          </a:solidFill>
                          <a:effectLst/>
                          <a:latin typeface="+mn-lt"/>
                          <a:ea typeface="ＭＳ Ｐゴシック" charset="-128"/>
                          <a:cs typeface="Times New Roman" pitchFamily="18" charset="0"/>
                        </a:rPr>
                        <a:t>3</a:t>
                      </a:r>
                      <a:r>
                        <a:rPr kumimoji="0" lang="en-US" sz="2000" b="1" i="0" u="none" strike="noStrike" cap="none" normalizeH="0" baseline="0" smtClean="0">
                          <a:ln>
                            <a:noFill/>
                          </a:ln>
                          <a:solidFill>
                            <a:schemeClr val="tx1"/>
                          </a:solidFill>
                          <a:effectLst/>
                          <a:latin typeface="+mn-lt"/>
                          <a:ea typeface="ＭＳ Ｐゴシック" charset="-128"/>
                          <a:cs typeface="Times New Roman" pitchFamily="18" charset="0"/>
                        </a:rPr>
                        <a:t>)</a:t>
                      </a:r>
                      <a:endPar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endParaRP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88896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Not significant</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&gt; 35</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&gt; 30</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ＭＳ Ｐゴシック" charset="-128"/>
                          <a:cs typeface="Times New Roman" pitchFamily="18" charset="0"/>
                        </a:rPr>
                        <a:t>&gt; 25</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&gt; 500</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571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Mild</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30-35</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25-30</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ＭＳ Ｐゴシック" charset="-128"/>
                          <a:cs typeface="Times New Roman" pitchFamily="18" charset="0"/>
                        </a:rPr>
                        <a:t>20-25</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ＭＳ Ｐゴシック" charset="-128"/>
                          <a:cs typeface="Times New Roman" pitchFamily="18" charset="0"/>
                        </a:rPr>
                        <a:t>350-499</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1772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Advanced</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25-30</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20-25</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15-20</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ＭＳ Ｐゴシック" charset="-128"/>
                          <a:cs typeface="Times New Roman" pitchFamily="18" charset="0"/>
                        </a:rPr>
                        <a:t>200-349</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8896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ＭＳ Ｐゴシック" charset="-128"/>
                          <a:cs typeface="Times New Roman" pitchFamily="18" charset="0"/>
                        </a:rPr>
                        <a:t>Severe</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&lt;25</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&lt;20</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mn-lt"/>
                          <a:ea typeface="ＭＳ Ｐゴシック" charset="-128"/>
                          <a:cs typeface="Times New Roman" pitchFamily="18" charset="0"/>
                        </a:rPr>
                        <a:t>&lt;15</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mn-lt"/>
                          <a:ea typeface="ＭＳ Ｐゴシック" charset="-128"/>
                          <a:cs typeface="Times New Roman" pitchFamily="18" charset="0"/>
                        </a:rPr>
                        <a:t>&lt;200 </a:t>
                      </a:r>
                      <a:r>
                        <a:rPr kumimoji="0" lang="en-US" sz="2000" b="0" i="1" u="none" strike="noStrike" cap="none" normalizeH="0" baseline="0" dirty="0" smtClean="0">
                          <a:ln>
                            <a:noFill/>
                          </a:ln>
                          <a:solidFill>
                            <a:schemeClr val="tx1"/>
                          </a:solidFill>
                          <a:effectLst/>
                          <a:latin typeface="+mn-lt"/>
                          <a:ea typeface="ＭＳ Ｐゴシック" charset="-128"/>
                          <a:cs typeface="Times New Roman" pitchFamily="18" charset="0"/>
                        </a:rPr>
                        <a:t>or</a:t>
                      </a:r>
                      <a:r>
                        <a:rPr kumimoji="0" lang="en-US" sz="2000" b="0" i="0" u="none" strike="noStrike" cap="none" normalizeH="0" baseline="0" dirty="0" smtClean="0">
                          <a:ln>
                            <a:noFill/>
                          </a:ln>
                          <a:solidFill>
                            <a:schemeClr val="tx1"/>
                          </a:solidFill>
                          <a:effectLst/>
                          <a:latin typeface="+mn-lt"/>
                          <a:ea typeface="ＭＳ Ｐゴシック" charset="-128"/>
                          <a:cs typeface="Times New Roman" pitchFamily="18" charset="0"/>
                        </a:rPr>
                        <a:t> &lt;15%</a:t>
                      </a:r>
                    </a:p>
                  </a:txBody>
                  <a:tcPr marL="91438" marR="91438" marT="45714" marB="4571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231350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57</a:t>
            </a:fld>
            <a:endParaRPr lang="en-US">
              <a:solidFill>
                <a:prstClr val="black">
                  <a:tint val="75000"/>
                </a:prstClr>
              </a:solidFill>
            </a:endParaRPr>
          </a:p>
        </p:txBody>
      </p:sp>
      <p:sp>
        <p:nvSpPr>
          <p:cNvPr id="4" name="Text Placeholder 3"/>
          <p:cNvSpPr>
            <a:spLocks noGrp="1"/>
          </p:cNvSpPr>
          <p:nvPr>
            <p:ph type="body" sz="quarter" idx="13"/>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82" y="609600"/>
            <a:ext cx="8924815" cy="526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59655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58</a:t>
            </a:fld>
            <a:endParaRPr lang="en-US">
              <a:solidFill>
                <a:prstClr val="black">
                  <a:tint val="75000"/>
                </a:prstClr>
              </a:solidFill>
            </a:endParaRPr>
          </a:p>
        </p:txBody>
      </p:sp>
      <p:sp>
        <p:nvSpPr>
          <p:cNvPr id="4" name="Text Placeholder 3"/>
          <p:cNvSpPr>
            <a:spLocks noGrp="1"/>
          </p:cNvSpPr>
          <p:nvPr>
            <p:ph type="body" sz="quarter" idx="13"/>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7775"/>
            <a:ext cx="11630025"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0893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59</a:t>
            </a:fld>
            <a:endParaRPr lang="en-US">
              <a:solidFill>
                <a:prstClr val="black">
                  <a:tint val="75000"/>
                </a:prstClr>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15845"/>
            <a:ext cx="9317804" cy="3641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65" y="1110344"/>
            <a:ext cx="9205336" cy="468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63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24556" y="730250"/>
            <a:ext cx="8734778"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altLang="en-US" sz="2300">
                <a:latin typeface="Arial Bold" charset="0"/>
                <a:ea typeface="MS PGothic" pitchFamily="34" charset="-128"/>
                <a:cs typeface="Arial Bold" charset="0"/>
              </a:rPr>
              <a:t>Global estimates for adults and children </a:t>
            </a:r>
            <a:r>
              <a:rPr lang="en-US" altLang="en-US" sz="2300" b="1">
                <a:solidFill>
                  <a:srgbClr val="E31837"/>
                </a:solidFill>
                <a:latin typeface="Arial Bold" charset="0"/>
                <a:ea typeface="MS PGothic" pitchFamily="34" charset="-128"/>
                <a:cs typeface="Arial Bold" charset="0"/>
                <a:sym typeface="Webdings" pitchFamily="18" charset="2"/>
              </a:rPr>
              <a:t> </a:t>
            </a:r>
            <a:r>
              <a:rPr lang="en-US" altLang="en-US" sz="2300">
                <a:latin typeface="Arial Bold" charset="0"/>
                <a:ea typeface="MS PGothic" pitchFamily="34" charset="-128"/>
                <a:cs typeface="Arial Bold" charset="0"/>
              </a:rPr>
              <a:t>2014</a:t>
            </a:r>
          </a:p>
        </p:txBody>
      </p:sp>
      <p:sp>
        <p:nvSpPr>
          <p:cNvPr id="6147" name="Text Box 5"/>
          <p:cNvSpPr txBox="1">
            <a:spLocks noChangeArrowheads="1"/>
          </p:cNvSpPr>
          <p:nvPr/>
        </p:nvSpPr>
        <p:spPr bwMode="auto">
          <a:xfrm>
            <a:off x="1144412" y="1946276"/>
            <a:ext cx="7999588" cy="230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1775" indent="-231775" eaLnBrk="0" hangingPunct="0">
              <a:tabLst>
                <a:tab pos="231775" algn="l"/>
                <a:tab pos="4805363" algn="l"/>
              </a:tabLst>
              <a:defRPr>
                <a:solidFill>
                  <a:schemeClr val="tx1"/>
                </a:solidFill>
                <a:latin typeface="Arial" charset="0"/>
              </a:defRPr>
            </a:lvl1pPr>
            <a:lvl2pPr marL="742950" indent="-285750" eaLnBrk="0" hangingPunct="0">
              <a:tabLst>
                <a:tab pos="231775" algn="l"/>
                <a:tab pos="4805363" algn="l"/>
              </a:tabLst>
              <a:defRPr>
                <a:solidFill>
                  <a:schemeClr val="tx1"/>
                </a:solidFill>
                <a:latin typeface="Arial" charset="0"/>
              </a:defRPr>
            </a:lvl2pPr>
            <a:lvl3pPr marL="1143000" indent="-228600" eaLnBrk="0" hangingPunct="0">
              <a:tabLst>
                <a:tab pos="231775" algn="l"/>
                <a:tab pos="4805363" algn="l"/>
              </a:tabLst>
              <a:defRPr>
                <a:solidFill>
                  <a:schemeClr val="tx1"/>
                </a:solidFill>
                <a:latin typeface="Arial" charset="0"/>
              </a:defRPr>
            </a:lvl3pPr>
            <a:lvl4pPr marL="1600200" indent="-228600" eaLnBrk="0" hangingPunct="0">
              <a:tabLst>
                <a:tab pos="231775" algn="l"/>
                <a:tab pos="4805363" algn="l"/>
              </a:tabLst>
              <a:defRPr>
                <a:solidFill>
                  <a:schemeClr val="tx1"/>
                </a:solidFill>
                <a:latin typeface="Arial" charset="0"/>
              </a:defRPr>
            </a:lvl4pPr>
            <a:lvl5pPr marL="2057400" indent="-228600" eaLnBrk="0" hangingPunct="0">
              <a:tabLst>
                <a:tab pos="231775" algn="l"/>
                <a:tab pos="4805363" algn="l"/>
              </a:tabLst>
              <a:defRPr>
                <a:solidFill>
                  <a:schemeClr val="tx1"/>
                </a:solidFill>
                <a:latin typeface="Arial" charset="0"/>
              </a:defRPr>
            </a:lvl5pPr>
            <a:lvl6pPr marL="2514600" indent="-228600" eaLnBrk="0" fontAlgn="base" hangingPunct="0">
              <a:spcBef>
                <a:spcPct val="0"/>
              </a:spcBef>
              <a:spcAft>
                <a:spcPct val="0"/>
              </a:spcAft>
              <a:tabLst>
                <a:tab pos="231775" algn="l"/>
                <a:tab pos="4805363" algn="l"/>
              </a:tabLst>
              <a:defRPr>
                <a:solidFill>
                  <a:schemeClr val="tx1"/>
                </a:solidFill>
                <a:latin typeface="Arial" charset="0"/>
              </a:defRPr>
            </a:lvl6pPr>
            <a:lvl7pPr marL="2971800" indent="-228600" eaLnBrk="0" fontAlgn="base" hangingPunct="0">
              <a:spcBef>
                <a:spcPct val="0"/>
              </a:spcBef>
              <a:spcAft>
                <a:spcPct val="0"/>
              </a:spcAft>
              <a:tabLst>
                <a:tab pos="231775" algn="l"/>
                <a:tab pos="4805363" algn="l"/>
              </a:tabLst>
              <a:defRPr>
                <a:solidFill>
                  <a:schemeClr val="tx1"/>
                </a:solidFill>
                <a:latin typeface="Arial" charset="0"/>
              </a:defRPr>
            </a:lvl7pPr>
            <a:lvl8pPr marL="3429000" indent="-228600" eaLnBrk="0" fontAlgn="base" hangingPunct="0">
              <a:spcBef>
                <a:spcPct val="0"/>
              </a:spcBef>
              <a:spcAft>
                <a:spcPct val="0"/>
              </a:spcAft>
              <a:tabLst>
                <a:tab pos="231775" algn="l"/>
                <a:tab pos="4805363" algn="l"/>
              </a:tabLst>
              <a:defRPr>
                <a:solidFill>
                  <a:schemeClr val="tx1"/>
                </a:solidFill>
                <a:latin typeface="Arial" charset="0"/>
              </a:defRPr>
            </a:lvl8pPr>
            <a:lvl9pPr marL="3886200" indent="-228600" eaLnBrk="0" fontAlgn="base" hangingPunct="0">
              <a:spcBef>
                <a:spcPct val="0"/>
              </a:spcBef>
              <a:spcAft>
                <a:spcPct val="0"/>
              </a:spcAft>
              <a:tabLst>
                <a:tab pos="231775" algn="l"/>
                <a:tab pos="4805363" algn="l"/>
              </a:tabLst>
              <a:defRPr>
                <a:solidFill>
                  <a:schemeClr val="tx1"/>
                </a:solidFill>
                <a:latin typeface="Arial" charset="0"/>
              </a:defRPr>
            </a:lvl9pPr>
          </a:lstStyle>
          <a:p>
            <a:pPr eaLnBrk="1" hangingPunct="1">
              <a:spcAft>
                <a:spcPct val="130000"/>
              </a:spcAft>
              <a:buClr>
                <a:srgbClr val="E93E35"/>
              </a:buClr>
              <a:buSzPct val="130000"/>
            </a:pPr>
            <a:r>
              <a:rPr lang="en-GB" altLang="en-US" b="1">
                <a:latin typeface="Arial Bold" charset="0"/>
                <a:ea typeface="MS PGothic" pitchFamily="34" charset="-128"/>
              </a:rPr>
              <a:t>People living with HIV</a:t>
            </a:r>
            <a:r>
              <a:rPr lang="en-GB" altLang="en-US" sz="1600" b="1">
                <a:latin typeface="Arial Bold" charset="0"/>
                <a:ea typeface="MS PGothic" pitchFamily="34" charset="-128"/>
              </a:rPr>
              <a:t>	</a:t>
            </a:r>
            <a:r>
              <a:rPr lang="en-GB" altLang="en-US">
                <a:ea typeface="MS PGothic" pitchFamily="34" charset="-128"/>
              </a:rPr>
              <a:t>36.9 million </a:t>
            </a:r>
            <a:r>
              <a:rPr lang="en-GB" altLang="en-US" sz="1600">
                <a:solidFill>
                  <a:srgbClr val="7F7F7F"/>
                </a:solidFill>
                <a:ea typeface="MS PGothic" pitchFamily="34" charset="-128"/>
                <a:cs typeface="Arial" charset="0"/>
              </a:rPr>
              <a:t>[34.3 million – 41.4 million]</a:t>
            </a:r>
          </a:p>
          <a:p>
            <a:pPr eaLnBrk="1" hangingPunct="1">
              <a:spcAft>
                <a:spcPct val="130000"/>
              </a:spcAft>
              <a:buClr>
                <a:srgbClr val="E93E35"/>
              </a:buClr>
              <a:buSzPct val="130000"/>
            </a:pPr>
            <a:r>
              <a:rPr lang="en-US" altLang="en-US" b="1">
                <a:latin typeface="Arial Bold" charset="0"/>
                <a:ea typeface="MS PGothic" pitchFamily="34" charset="-128"/>
              </a:rPr>
              <a:t>New HIV infections in 2014 </a:t>
            </a:r>
            <a:r>
              <a:rPr lang="en-US" altLang="en-US" sz="1600" b="1">
                <a:latin typeface="Arial Bold" charset="0"/>
                <a:ea typeface="MS PGothic" pitchFamily="34" charset="-128"/>
              </a:rPr>
              <a:t>	</a:t>
            </a:r>
            <a:r>
              <a:rPr lang="en-US" altLang="en-US">
                <a:ea typeface="MS PGothic" pitchFamily="34" charset="-128"/>
              </a:rPr>
              <a:t>2.0 million </a:t>
            </a:r>
            <a:r>
              <a:rPr lang="en-US" altLang="en-US" sz="1600">
                <a:solidFill>
                  <a:srgbClr val="7F7F7F"/>
                </a:solidFill>
                <a:ea typeface="MS PGothic" pitchFamily="34" charset="-128"/>
              </a:rPr>
              <a:t>[1.9 million – 2.2 million]</a:t>
            </a:r>
          </a:p>
          <a:p>
            <a:pPr eaLnBrk="1" hangingPunct="1">
              <a:spcAft>
                <a:spcPct val="130000"/>
              </a:spcAft>
              <a:buClr>
                <a:srgbClr val="E93E35"/>
              </a:buClr>
              <a:buSzPct val="130000"/>
            </a:pPr>
            <a:r>
              <a:rPr lang="en-US" altLang="en-US" b="1">
                <a:latin typeface="Arial Bold" charset="0"/>
                <a:ea typeface="MS PGothic" pitchFamily="34" charset="-128"/>
              </a:rPr>
              <a:t>Deaths due to AIDS in 2014 </a:t>
            </a:r>
            <a:r>
              <a:rPr lang="en-US" altLang="en-US" sz="1600" b="1">
                <a:latin typeface="Arial Bold" charset="0"/>
                <a:ea typeface="MS PGothic" pitchFamily="34" charset="-128"/>
              </a:rPr>
              <a:t>	</a:t>
            </a:r>
            <a:r>
              <a:rPr lang="en-US" altLang="en-US">
                <a:ea typeface="MS PGothic" pitchFamily="34" charset="-128"/>
              </a:rPr>
              <a:t>1.2 million </a:t>
            </a:r>
            <a:r>
              <a:rPr lang="en-US" altLang="en-US" sz="1600">
                <a:solidFill>
                  <a:srgbClr val="7F7F7F"/>
                </a:solidFill>
                <a:ea typeface="MS PGothic" pitchFamily="34" charset="-128"/>
              </a:rPr>
              <a:t>[980 000 – 1.6 million]</a:t>
            </a:r>
          </a:p>
        </p:txBody>
      </p:sp>
      <p:sp>
        <p:nvSpPr>
          <p:cNvPr id="6148" name="Line 7"/>
          <p:cNvSpPr>
            <a:spLocks noChangeShapeType="1"/>
          </p:cNvSpPr>
          <p:nvPr/>
        </p:nvSpPr>
        <p:spPr bwMode="auto">
          <a:xfrm>
            <a:off x="1224845" y="2449513"/>
            <a:ext cx="7447844" cy="0"/>
          </a:xfrm>
          <a:prstGeom prst="line">
            <a:avLst/>
          </a:prstGeom>
          <a:noFill/>
          <a:ln w="9525">
            <a:solidFill>
              <a:srgbClr val="BEBEBE"/>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9" name="Line 7"/>
          <p:cNvSpPr>
            <a:spLocks noChangeShapeType="1"/>
          </p:cNvSpPr>
          <p:nvPr/>
        </p:nvSpPr>
        <p:spPr bwMode="auto">
          <a:xfrm>
            <a:off x="1226257" y="3079750"/>
            <a:ext cx="7447844" cy="0"/>
          </a:xfrm>
          <a:prstGeom prst="line">
            <a:avLst/>
          </a:prstGeom>
          <a:noFill/>
          <a:ln w="9525">
            <a:solidFill>
              <a:srgbClr val="BEBEBE"/>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622689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p>
            <a:r>
              <a:rPr lang="en-US" altLang="en-US" sz="3600" b="1" dirty="0" smtClean="0">
                <a:ea typeface="ＭＳ Ｐゴシック" pitchFamily="34" charset="-128"/>
              </a:rPr>
              <a:t>Common Presenting Features </a:t>
            </a:r>
            <a:br>
              <a:rPr lang="en-US" altLang="en-US" sz="3600" b="1" dirty="0" smtClean="0">
                <a:ea typeface="ＭＳ Ｐゴシック" pitchFamily="34" charset="-128"/>
              </a:rPr>
            </a:br>
            <a:r>
              <a:rPr lang="en-US" altLang="en-US" sz="3600" b="1" dirty="0" smtClean="0">
                <a:ea typeface="ＭＳ Ｐゴシック" pitchFamily="34" charset="-128"/>
              </a:rPr>
              <a:t>of HIV in the First Year of Life</a:t>
            </a:r>
          </a:p>
        </p:txBody>
      </p:sp>
      <p:sp>
        <p:nvSpPr>
          <p:cNvPr id="472067" name="Rectangle 3"/>
          <p:cNvSpPr>
            <a:spLocks noGrp="1" noChangeArrowheads="1"/>
          </p:cNvSpPr>
          <p:nvPr>
            <p:ph type="body" sz="quarter" idx="13"/>
          </p:nvPr>
        </p:nvSpPr>
        <p:spPr bwMode="auto">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342900" indent="-342900" defTabSz="914400">
              <a:buFont typeface="Arial" panose="020B0604020202020204" pitchFamily="34" charset="0"/>
              <a:buChar char="•"/>
              <a:defRPr/>
            </a:pPr>
            <a:r>
              <a:rPr lang="en-US" sz="2400" dirty="0" smtClean="0">
                <a:effectLst>
                  <a:outerShdw blurRad="38100" dist="38100" dir="2700000" algn="tl">
                    <a:srgbClr val="C0C0C0"/>
                  </a:outerShdw>
                </a:effectLst>
                <a:ea typeface="ＭＳ Ｐゴシック" charset="-128"/>
              </a:rPr>
              <a:t>Oral candidiasis (may also be a normal finding in young infants)</a:t>
            </a:r>
          </a:p>
          <a:p>
            <a:pPr marL="342900" indent="-342900" defTabSz="914400">
              <a:buFont typeface="Arial" panose="020B0604020202020204" pitchFamily="34" charset="0"/>
              <a:buChar char="•"/>
              <a:defRPr/>
            </a:pPr>
            <a:r>
              <a:rPr lang="en-US" sz="2400" dirty="0" smtClean="0">
                <a:effectLst>
                  <a:outerShdw blurRad="38100" dist="38100" dir="2700000" algn="tl">
                    <a:srgbClr val="C0C0C0"/>
                  </a:outerShdw>
                </a:effectLst>
                <a:ea typeface="ＭＳ Ｐゴシック" charset="-128"/>
              </a:rPr>
              <a:t>Lymphadenopathy</a:t>
            </a:r>
          </a:p>
          <a:p>
            <a:pPr marL="342900" indent="-342900" defTabSz="914400">
              <a:buFont typeface="Arial" panose="020B0604020202020204" pitchFamily="34" charset="0"/>
              <a:buChar char="•"/>
              <a:defRPr/>
            </a:pPr>
            <a:r>
              <a:rPr lang="en-US" sz="2400" dirty="0" err="1" smtClean="0">
                <a:effectLst>
                  <a:outerShdw blurRad="38100" dist="38100" dir="2700000" algn="tl">
                    <a:srgbClr val="C0C0C0"/>
                  </a:outerShdw>
                </a:effectLst>
                <a:ea typeface="ＭＳ Ｐゴシック" charset="-128"/>
              </a:rPr>
              <a:t>Hepatosplenomegaly</a:t>
            </a:r>
            <a:endParaRPr lang="en-US" sz="2400" dirty="0" smtClean="0">
              <a:effectLst>
                <a:outerShdw blurRad="38100" dist="38100" dir="2700000" algn="tl">
                  <a:srgbClr val="C0C0C0"/>
                </a:outerShdw>
              </a:effectLst>
              <a:ea typeface="ＭＳ Ｐゴシック" charset="-128"/>
            </a:endParaRPr>
          </a:p>
          <a:p>
            <a:pPr marL="342900" indent="-342900" defTabSz="914400">
              <a:buFont typeface="Arial" panose="020B0604020202020204" pitchFamily="34" charset="0"/>
              <a:buChar char="•"/>
              <a:defRPr/>
            </a:pPr>
            <a:r>
              <a:rPr lang="en-US" sz="2400" dirty="0" smtClean="0">
                <a:effectLst>
                  <a:outerShdw blurRad="38100" dist="38100" dir="2700000" algn="tl">
                    <a:srgbClr val="C0C0C0"/>
                  </a:outerShdw>
                </a:effectLst>
                <a:ea typeface="ＭＳ Ｐゴシック" charset="-128"/>
              </a:rPr>
              <a:t>Growth failure or failure to thrive</a:t>
            </a:r>
          </a:p>
          <a:p>
            <a:pPr marL="342900" indent="-342900" defTabSz="914400">
              <a:buFont typeface="Arial" panose="020B0604020202020204" pitchFamily="34" charset="0"/>
              <a:buChar char="•"/>
              <a:defRPr/>
            </a:pPr>
            <a:r>
              <a:rPr lang="en-US" sz="2400" dirty="0" smtClean="0">
                <a:effectLst>
                  <a:outerShdw blurRad="38100" dist="38100" dir="2700000" algn="tl">
                    <a:srgbClr val="C0C0C0"/>
                  </a:outerShdw>
                </a:effectLst>
                <a:ea typeface="ＭＳ Ｐゴシック" charset="-128"/>
              </a:rPr>
              <a:t>Developmental delay</a:t>
            </a:r>
          </a:p>
        </p:txBody>
      </p:sp>
    </p:spTree>
    <p:extLst>
      <p:ext uri="{BB962C8B-B14F-4D97-AF65-F5344CB8AC3E}">
        <p14:creationId xmlns:p14="http://schemas.microsoft.com/office/powerpoint/2010/main" val="3143528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61</a:t>
            </a:fld>
            <a:endParaRPr lang="en-US">
              <a:solidFill>
                <a:prstClr val="black">
                  <a:tint val="75000"/>
                </a:prstClr>
              </a:solidFill>
            </a:endParaRP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2276475"/>
            <a:ext cx="8315325"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814648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b="1" smtClean="0">
                <a:ea typeface="ＭＳ Ｐゴシック" pitchFamily="34" charset="-128"/>
              </a:rPr>
              <a:t>WHO Clinical Stage 1</a:t>
            </a:r>
          </a:p>
        </p:txBody>
      </p:sp>
      <p:sp>
        <p:nvSpPr>
          <p:cNvPr id="74755" name="Content Placeholder 2"/>
          <p:cNvSpPr>
            <a:spLocks noGrp="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defTabSz="914400"/>
            <a:r>
              <a:rPr lang="en-US" altLang="en-US" sz="2800" dirty="0" smtClean="0">
                <a:ea typeface="ＭＳ Ｐゴシック" pitchFamily="34" charset="-128"/>
              </a:rPr>
              <a:t>Persistent Generalized Lymphadenopathy (PGL)</a:t>
            </a:r>
          </a:p>
          <a:p>
            <a:pPr lvl="1" defTabSz="914400"/>
            <a:r>
              <a:rPr lang="en-US" altLang="en-US" sz="2800" dirty="0" smtClean="0">
                <a:ea typeface="ＭＳ Ｐゴシック" pitchFamily="34" charset="-128"/>
              </a:rPr>
              <a:t>&gt;1cm lymph nodes, inguinal, axillary, submandibular</a:t>
            </a:r>
          </a:p>
        </p:txBody>
      </p:sp>
    </p:spTree>
    <p:extLst>
      <p:ext uri="{BB962C8B-B14F-4D97-AF65-F5344CB8AC3E}">
        <p14:creationId xmlns:p14="http://schemas.microsoft.com/office/powerpoint/2010/main" val="1855740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z="3200" smtClean="0">
                <a:ea typeface="ＭＳ Ｐゴシック" pitchFamily="34" charset="-128"/>
              </a:rPr>
              <a:t>Unexplained persistent hepatomegaly</a:t>
            </a:r>
          </a:p>
        </p:txBody>
      </p:sp>
      <p:pic>
        <p:nvPicPr>
          <p:cNvPr id="55300" name="Picture 6" descr="PA26016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258888"/>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Rectangle 7"/>
          <p:cNvSpPr>
            <a:spLocks noChangeArrowheads="1"/>
          </p:cNvSpPr>
          <p:nvPr/>
        </p:nvSpPr>
        <p:spPr bwMode="auto">
          <a:xfrm>
            <a:off x="1066800" y="6629400"/>
            <a:ext cx="2438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a:r>
              <a:rPr lang="en-US" altLang="en-US" sz="1000"/>
              <a:t>Photo by Dr. Julia Kim</a:t>
            </a:r>
          </a:p>
        </p:txBody>
      </p:sp>
      <p:sp>
        <p:nvSpPr>
          <p:cNvPr id="149508" name="Rectangle 5"/>
          <p:cNvSpPr>
            <a:spLocks noGrp="1" noChangeArrowheads="1"/>
          </p:cNvSpPr>
          <p:nvPr>
            <p:ph type="body" sz="quarter" idx="13"/>
          </p:nvPr>
        </p:nvSpPr>
        <p:spPr bwMode="auto">
          <a:xfrm>
            <a:off x="4223657" y="1311275"/>
            <a:ext cx="4510824" cy="44545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en-US" sz="2800" dirty="0" smtClean="0">
                <a:ea typeface="ＭＳ Ｐゴシック" pitchFamily="34" charset="-128"/>
              </a:rPr>
              <a:t>3 </a:t>
            </a:r>
            <a:r>
              <a:rPr lang="en-US" altLang="en-US" sz="2800" dirty="0" err="1" smtClean="0">
                <a:ea typeface="ＭＳ Ｐゴシック" pitchFamily="34" charset="-128"/>
              </a:rPr>
              <a:t>yo</a:t>
            </a:r>
            <a:r>
              <a:rPr lang="en-US" altLang="en-US" sz="2800" dirty="0" smtClean="0">
                <a:ea typeface="ＭＳ Ｐゴシック" pitchFamily="34" charset="-128"/>
              </a:rPr>
              <a:t> M, not taking any medications, with a protuberant abdomen on exam, and liver palpated 7 cm below right costal margin.</a:t>
            </a:r>
          </a:p>
          <a:p>
            <a:pPr defTabSz="914400"/>
            <a:r>
              <a:rPr lang="en-US" altLang="en-US" sz="2800" dirty="0" err="1" smtClean="0">
                <a:ea typeface="ＭＳ Ｐゴシック" pitchFamily="34" charset="-128"/>
              </a:rPr>
              <a:t>Dx</a:t>
            </a:r>
            <a:r>
              <a:rPr lang="en-US" altLang="en-US" sz="2800" dirty="0" smtClean="0">
                <a:ea typeface="ＭＳ Ｐゴシック" pitchFamily="34" charset="-128"/>
              </a:rPr>
              <a:t>: Enlarged liver and spleen without obvious cause.</a:t>
            </a:r>
          </a:p>
        </p:txBody>
      </p:sp>
    </p:spTree>
    <p:extLst>
      <p:ext uri="{BB962C8B-B14F-4D97-AF65-F5344CB8AC3E}">
        <p14:creationId xmlns:p14="http://schemas.microsoft.com/office/powerpoint/2010/main" val="3093275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6" grpId="0"/>
      <p:bldP spid="149508"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56324" name="Rectangle 9"/>
          <p:cNvSpPr>
            <a:spLocks noGrp="1" noChangeArrowheads="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en-US" sz="2800" smtClean="0">
                <a:ea typeface="ＭＳ Ｐゴシック" pitchFamily="34" charset="-128"/>
              </a:rPr>
              <a:t>What is your diagnosis?</a:t>
            </a:r>
          </a:p>
          <a:p>
            <a:pPr defTabSz="914400"/>
            <a:r>
              <a:rPr lang="en-US" altLang="en-US" sz="2800" smtClean="0">
                <a:ea typeface="ＭＳ Ｐゴシック" pitchFamily="34" charset="-128"/>
              </a:rPr>
              <a:t>Clinical Stage?</a:t>
            </a:r>
          </a:p>
          <a:p>
            <a:pPr defTabSz="914400"/>
            <a:r>
              <a:rPr lang="en-US" altLang="en-US" sz="2800" smtClean="0">
                <a:ea typeface="ＭＳ Ｐゴシック" pitchFamily="34" charset="-128"/>
              </a:rPr>
              <a:t>Treatment?</a:t>
            </a:r>
          </a:p>
        </p:txBody>
      </p:sp>
      <p:pic>
        <p:nvPicPr>
          <p:cNvPr id="56323" name="Picture 8" descr="kal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47863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50105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z="3200" dirty="0" smtClean="0">
                <a:ea typeface="ＭＳ Ｐゴシック" pitchFamily="34" charset="-128"/>
              </a:rPr>
              <a:t>Extensive </a:t>
            </a:r>
            <a:r>
              <a:rPr lang="en-US" altLang="en-US" sz="3200" dirty="0" err="1" smtClean="0">
                <a:ea typeface="ＭＳ Ｐゴシック" pitchFamily="34" charset="-128"/>
              </a:rPr>
              <a:t>molluscum</a:t>
            </a:r>
            <a:r>
              <a:rPr lang="en-US" altLang="en-US" sz="3200" dirty="0" smtClean="0">
                <a:ea typeface="ＭＳ Ｐゴシック" pitchFamily="34" charset="-128"/>
              </a:rPr>
              <a:t> </a:t>
            </a:r>
            <a:r>
              <a:rPr lang="en-US" altLang="en-US" sz="3200" dirty="0" err="1" smtClean="0">
                <a:ea typeface="ＭＳ Ｐゴシック" pitchFamily="34" charset="-128"/>
              </a:rPr>
              <a:t>contagiosum</a:t>
            </a:r>
            <a:r>
              <a:rPr lang="en-US" altLang="en-US" sz="3200" dirty="0" smtClean="0">
                <a:ea typeface="ＭＳ Ｐゴシック" pitchFamily="34" charset="-128"/>
              </a:rPr>
              <a:t> infection</a:t>
            </a:r>
          </a:p>
        </p:txBody>
      </p:sp>
      <p:sp>
        <p:nvSpPr>
          <p:cNvPr id="57347" name="Rectangle 3"/>
          <p:cNvSpPr>
            <a:spLocks noGrp="1" noChangeArrowheads="1"/>
          </p:cNvSpPr>
          <p:nvPr>
            <p:ph type="body" sz="quarter" idx="13"/>
          </p:nvPr>
        </p:nvSpPr>
        <p:spPr bwMode="auto">
          <a:xfrm>
            <a:off x="3048000" y="1311275"/>
            <a:ext cx="5686481" cy="44545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defTabSz="914400"/>
            <a:r>
              <a:rPr lang="en-US" altLang="en-US" sz="2000" dirty="0" smtClean="0">
                <a:ea typeface="ＭＳ Ｐゴシック" pitchFamily="34" charset="-128"/>
              </a:rPr>
              <a:t>Severely </a:t>
            </a:r>
            <a:r>
              <a:rPr lang="en-US" altLang="en-US" sz="2000" dirty="0" err="1" smtClean="0">
                <a:ea typeface="ＭＳ Ｐゴシック" pitchFamily="34" charset="-128"/>
              </a:rPr>
              <a:t>immuno</a:t>
            </a:r>
            <a:r>
              <a:rPr lang="en-US" altLang="en-US" sz="2000" dirty="0" smtClean="0">
                <a:ea typeface="ＭＳ Ｐゴシック" pitchFamily="34" charset="-128"/>
              </a:rPr>
              <a:t>-compromised are prone to numerous and giant lesions &gt; 1 cm</a:t>
            </a:r>
          </a:p>
          <a:p>
            <a:pPr lvl="1" defTabSz="914400"/>
            <a:r>
              <a:rPr lang="en-US" altLang="en-US" sz="2000" dirty="0" smtClean="0">
                <a:ea typeface="ＭＳ Ｐゴシック" pitchFamily="34" charset="-128"/>
              </a:rPr>
              <a:t>Characterized as flesh colored, dome shaped papules 3-5 mm with a central core</a:t>
            </a:r>
          </a:p>
          <a:p>
            <a:pPr lvl="1" defTabSz="914400"/>
            <a:r>
              <a:rPr lang="en-US" altLang="en-US" sz="2000" dirty="0" smtClean="0">
                <a:ea typeface="ＭＳ Ｐゴシック" pitchFamily="34" charset="-128"/>
              </a:rPr>
              <a:t>WHO Clinical stage 2</a:t>
            </a:r>
          </a:p>
          <a:p>
            <a:pPr defTabSz="914400"/>
            <a:r>
              <a:rPr lang="en-US" altLang="en-US" sz="2400" dirty="0" smtClean="0">
                <a:ea typeface="ＭＳ Ｐゴシック" pitchFamily="34" charset="-128"/>
              </a:rPr>
              <a:t>Diagnosis</a:t>
            </a:r>
          </a:p>
          <a:p>
            <a:pPr lvl="1" defTabSz="914400"/>
            <a:r>
              <a:rPr lang="en-US" altLang="en-US" sz="2000" dirty="0" smtClean="0">
                <a:ea typeface="ＭＳ Ｐゴシック" pitchFamily="34" charset="-128"/>
              </a:rPr>
              <a:t>Clinical, KOH slide (large clear cells in clusters)</a:t>
            </a:r>
          </a:p>
          <a:p>
            <a:pPr defTabSz="914400"/>
            <a:r>
              <a:rPr lang="en-US" altLang="en-US" sz="2400" dirty="0" smtClean="0">
                <a:ea typeface="ＭＳ Ｐゴシック" pitchFamily="34" charset="-128"/>
              </a:rPr>
              <a:t>Treatment</a:t>
            </a:r>
          </a:p>
          <a:p>
            <a:pPr lvl="1" defTabSz="914400"/>
            <a:r>
              <a:rPr lang="en-US" altLang="en-US" sz="2000" dirty="0" smtClean="0">
                <a:ea typeface="ＭＳ Ｐゴシック" pitchFamily="34" charset="-128"/>
              </a:rPr>
              <a:t>Antiretroviral therapy, Gentle curettage</a:t>
            </a:r>
          </a:p>
          <a:p>
            <a:pPr lvl="1" defTabSz="914400"/>
            <a:r>
              <a:rPr lang="en-US" altLang="en-US" sz="2000" dirty="0" smtClean="0">
                <a:ea typeface="ＭＳ Ｐゴシック" pitchFamily="34" charset="-128"/>
              </a:rPr>
              <a:t>Less extensive lesions may resolve on their own</a:t>
            </a:r>
          </a:p>
        </p:txBody>
      </p:sp>
      <p:pic>
        <p:nvPicPr>
          <p:cNvPr id="57348" name="Picture 4" descr="IMG_16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257" y="1164771"/>
            <a:ext cx="274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Rectangle 7"/>
          <p:cNvSpPr>
            <a:spLocks noChangeArrowheads="1"/>
          </p:cNvSpPr>
          <p:nvPr/>
        </p:nvSpPr>
        <p:spPr bwMode="auto">
          <a:xfrm>
            <a:off x="1219200" y="5279571"/>
            <a:ext cx="1600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a:r>
              <a:rPr lang="en-US" altLang="en-US" sz="1000" dirty="0"/>
              <a:t>Photo by Dr. Julia Kim</a:t>
            </a:r>
          </a:p>
        </p:txBody>
      </p:sp>
    </p:spTree>
    <p:extLst>
      <p:ext uri="{BB962C8B-B14F-4D97-AF65-F5344CB8AC3E}">
        <p14:creationId xmlns:p14="http://schemas.microsoft.com/office/powerpoint/2010/main" val="183416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34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34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47">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347">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3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P spid="57347"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ics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5162737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9395" name="Picture 6" descr="IMG_1852"/>
          <p:cNvPicPr>
            <a:picLocks noGrp="1" noChangeAspect="1" noChangeArrowheads="1"/>
          </p:cNvPicPr>
          <p:nvPr>
            <p:ph type="body" sz="quarter" idx="13"/>
          </p:nvPr>
        </p:nvPicPr>
        <p:blipFill>
          <a:blip r:embed="rId3" cstate="print">
            <a:extLst>
              <a:ext uri="{28A0092B-C50C-407E-A947-70E740481C1C}">
                <a14:useLocalDpi xmlns:a14="http://schemas.microsoft.com/office/drawing/2010/main" val="0"/>
              </a:ext>
            </a:extLst>
          </a:blip>
          <a:stretch>
            <a:fillRect/>
          </a:stretch>
        </p:blipFill>
        <p:spPr bwMode="auto">
          <a:xfrm>
            <a:off x="3137958" y="1311275"/>
            <a:ext cx="2969683" cy="44545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7" descr="IMG_185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8"/>
          <p:cNvSpPr>
            <a:spLocks noChangeArrowheads="1"/>
          </p:cNvSpPr>
          <p:nvPr/>
        </p:nvSpPr>
        <p:spPr bwMode="auto">
          <a:xfrm rot="5400000">
            <a:off x="8304213" y="6018212"/>
            <a:ext cx="1435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 by Dr. Julia Kim</a:t>
            </a:r>
          </a:p>
        </p:txBody>
      </p:sp>
      <p:sp>
        <p:nvSpPr>
          <p:cNvPr id="59398" name="Rectangle 9"/>
          <p:cNvSpPr>
            <a:spLocks noChangeArrowheads="1"/>
          </p:cNvSpPr>
          <p:nvPr/>
        </p:nvSpPr>
        <p:spPr bwMode="auto">
          <a:xfrm rot="5400000">
            <a:off x="3976688" y="6018212"/>
            <a:ext cx="1435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 by Dr. Julia Kim</a:t>
            </a:r>
          </a:p>
        </p:txBody>
      </p:sp>
    </p:spTree>
    <p:extLst>
      <p:ext uri="{BB962C8B-B14F-4D97-AF65-F5344CB8AC3E}">
        <p14:creationId xmlns:p14="http://schemas.microsoft.com/office/powerpoint/2010/main" val="16252597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mtClean="0">
                <a:ea typeface="ＭＳ Ｐゴシック" pitchFamily="34" charset="-128"/>
              </a:rPr>
              <a:t>Herpes Zoster</a:t>
            </a:r>
          </a:p>
        </p:txBody>
      </p:sp>
      <p:sp>
        <p:nvSpPr>
          <p:cNvPr id="60419" name="Rectangle 3"/>
          <p:cNvSpPr>
            <a:spLocks noGrp="1" noChangeArrowheads="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en-US" smtClean="0">
                <a:ea typeface="ＭＳ Ｐゴシック" pitchFamily="34" charset="-128"/>
              </a:rPr>
              <a:t>Dx by clinical, Tzank smear</a:t>
            </a:r>
          </a:p>
          <a:p>
            <a:pPr defTabSz="914400"/>
            <a:r>
              <a:rPr lang="en-US" altLang="en-US" smtClean="0">
                <a:ea typeface="ＭＳ Ｐゴシック" pitchFamily="34" charset="-128"/>
              </a:rPr>
              <a:t>TX: Acyclovir</a:t>
            </a:r>
          </a:p>
        </p:txBody>
      </p:sp>
      <p:pic>
        <p:nvPicPr>
          <p:cNvPr id="60420" name="Picture 4" descr="full blown herpes zoster 8 ys old 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417638"/>
            <a:ext cx="48006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Rectangle 5"/>
          <p:cNvSpPr>
            <a:spLocks noChangeArrowheads="1"/>
          </p:cNvSpPr>
          <p:nvPr/>
        </p:nvSpPr>
        <p:spPr bwMode="auto">
          <a:xfrm>
            <a:off x="3124200" y="5867400"/>
            <a:ext cx="170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 by Dr. Helga Loeffler</a:t>
            </a:r>
          </a:p>
        </p:txBody>
      </p:sp>
    </p:spTree>
    <p:extLst>
      <p:ext uri="{BB962C8B-B14F-4D97-AF65-F5344CB8AC3E}">
        <p14:creationId xmlns:p14="http://schemas.microsoft.com/office/powerpoint/2010/main" val="32458205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mtClean="0">
                <a:ea typeface="ＭＳ Ｐゴシック" pitchFamily="34" charset="-128"/>
              </a:rPr>
              <a:t>Superinfected Herpes Zoster</a:t>
            </a:r>
          </a:p>
        </p:txBody>
      </p:sp>
      <p:sp>
        <p:nvSpPr>
          <p:cNvPr id="3" name="Text Placeholder 2"/>
          <p:cNvSpPr>
            <a:spLocks noGrp="1"/>
          </p:cNvSpPr>
          <p:nvPr>
            <p:ph type="body" sz="quarter" idx="13"/>
          </p:nvPr>
        </p:nvSpPr>
        <p:spPr/>
        <p:txBody>
          <a:bodyPr/>
          <a:lstStyle/>
          <a:p>
            <a:endParaRPr lang="en-US"/>
          </a:p>
        </p:txBody>
      </p:sp>
      <p:pic>
        <p:nvPicPr>
          <p:cNvPr id="61443" name="Picture 3"/>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0" y="1947863"/>
            <a:ext cx="4038600" cy="304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5105400" y="3352800"/>
            <a:ext cx="4038600" cy="304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77959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90033947-BDB2-44BC-B95C-A87CE3683263}" type="slidenum">
              <a:rPr lang="en-US" smtClean="0">
                <a:solidFill>
                  <a:prstClr val="black">
                    <a:tint val="75000"/>
                  </a:prstClr>
                </a:solidFill>
              </a:rPr>
              <a:pPr/>
              <a:t>7</a:t>
            </a:fld>
            <a:endParaRPr lang="en-US">
              <a:solidFill>
                <a:prstClr val="black">
                  <a:tint val="75000"/>
                </a:prstClr>
              </a:solidFill>
            </a:endParaRPr>
          </a:p>
        </p:txBody>
      </p:sp>
      <p:sp>
        <p:nvSpPr>
          <p:cNvPr id="7" name="Text Placeholder 6"/>
          <p:cNvSpPr>
            <a:spLocks noGrp="1"/>
          </p:cNvSpPr>
          <p:nvPr>
            <p:ph type="body" sz="quarter" idx="13"/>
          </p:nvPr>
        </p:nvSpPr>
        <p:spPr/>
        <p:txBody>
          <a:bodyPr/>
          <a:lstStyle/>
          <a:p>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 y="157655"/>
            <a:ext cx="9146075" cy="669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96957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624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9" name="Rectangle 5"/>
          <p:cNvSpPr>
            <a:spLocks noChangeArrowheads="1"/>
          </p:cNvSpPr>
          <p:nvPr/>
        </p:nvSpPr>
        <p:spPr bwMode="auto">
          <a:xfrm>
            <a:off x="152400" y="1066800"/>
            <a:ext cx="64008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endParaRPr lang="en-US" altLang="en-US"/>
          </a:p>
        </p:txBody>
      </p:sp>
      <p:sp>
        <p:nvSpPr>
          <p:cNvPr id="222214" name="Text Box 6"/>
          <p:cNvSpPr txBox="1">
            <a:spLocks noChangeArrowheads="1"/>
          </p:cNvSpPr>
          <p:nvPr/>
        </p:nvSpPr>
        <p:spPr bwMode="auto">
          <a:xfrm>
            <a:off x="1905000" y="228600"/>
            <a:ext cx="6248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US" altLang="en-US" sz="3200"/>
              <a:t>Papular Pruritic Eruption</a:t>
            </a:r>
          </a:p>
        </p:txBody>
      </p:sp>
    </p:spTree>
    <p:extLst>
      <p:ext uri="{BB962C8B-B14F-4D97-AF65-F5344CB8AC3E}">
        <p14:creationId xmlns:p14="http://schemas.microsoft.com/office/powerpoint/2010/main" val="1842709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2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63492" name="Picture 4" descr="Pics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96400"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436588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mtClean="0">
                <a:ea typeface="ＭＳ Ｐゴシック" pitchFamily="34" charset="-128"/>
              </a:rPr>
              <a:t>Parotid enlargement</a:t>
            </a:r>
          </a:p>
        </p:txBody>
      </p:sp>
      <p:sp>
        <p:nvSpPr>
          <p:cNvPr id="3" name="Text Placeholder 2"/>
          <p:cNvSpPr>
            <a:spLocks noGrp="1"/>
          </p:cNvSpPr>
          <p:nvPr>
            <p:ph type="body" sz="quarter" idx="13"/>
          </p:nvPr>
        </p:nvSpPr>
        <p:spPr/>
        <p:txBody>
          <a:bodyPr/>
          <a:lstStyle/>
          <a:p>
            <a:endParaRPr lang="en-US"/>
          </a:p>
        </p:txBody>
      </p:sp>
      <p:pic>
        <p:nvPicPr>
          <p:cNvPr id="64515" name="Picture 3" descr="clinpics 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04950"/>
            <a:ext cx="80772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886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r"/>
            <a:r>
              <a:rPr lang="en-US" altLang="en-US" sz="3600" dirty="0">
                <a:ea typeface="ＭＳ Ｐゴシック" pitchFamily="34" charset="-128"/>
              </a:rPr>
              <a:t>Oral Candidiasis</a:t>
            </a:r>
            <a:endParaRPr lang="en-US" sz="3600" dirty="0"/>
          </a:p>
        </p:txBody>
      </p:sp>
      <p:sp>
        <p:nvSpPr>
          <p:cNvPr id="65539" name="Rectangle 5"/>
          <p:cNvSpPr>
            <a:spLocks noGrp="1" noChangeArrowheads="1"/>
          </p:cNvSpPr>
          <p:nvPr>
            <p:ph type="body" sz="quarter" idx="13"/>
          </p:nvPr>
        </p:nvSpPr>
        <p:spPr bwMode="auto">
          <a:xfrm>
            <a:off x="4325257" y="1432121"/>
            <a:ext cx="4281545" cy="44545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en-US" sz="2800" dirty="0" smtClean="0">
                <a:ea typeface="ＭＳ Ｐゴシック" pitchFamily="34" charset="-128"/>
              </a:rPr>
              <a:t>6 month old infant with decreased feeding and recurrent white coating of the mouth. </a:t>
            </a:r>
          </a:p>
        </p:txBody>
      </p:sp>
      <p:pic>
        <p:nvPicPr>
          <p:cNvPr id="65540" name="Picture 6" descr="IMG_18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0163"/>
            <a:ext cx="406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7"/>
          <p:cNvSpPr>
            <a:spLocks noChangeArrowheads="1"/>
          </p:cNvSpPr>
          <p:nvPr/>
        </p:nvSpPr>
        <p:spPr bwMode="auto">
          <a:xfrm rot="-5400000">
            <a:off x="-595312" y="5286375"/>
            <a:ext cx="1435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 by Dr. Julia Kim</a:t>
            </a:r>
          </a:p>
        </p:txBody>
      </p:sp>
    </p:spTree>
    <p:extLst>
      <p:ext uri="{BB962C8B-B14F-4D97-AF65-F5344CB8AC3E}">
        <p14:creationId xmlns:p14="http://schemas.microsoft.com/office/powerpoint/2010/main" val="274353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mtClean="0">
                <a:ea typeface="ＭＳ Ｐゴシック" pitchFamily="34" charset="-128"/>
              </a:rPr>
              <a:t>Case </a:t>
            </a:r>
          </a:p>
        </p:txBody>
      </p:sp>
      <p:sp>
        <p:nvSpPr>
          <p:cNvPr id="67587" name="Rectangle 6"/>
          <p:cNvSpPr>
            <a:spLocks noGrp="1" noChangeArrowheads="1"/>
          </p:cNvSpPr>
          <p:nvPr>
            <p:ph type="body" sz="quarter" idx="13"/>
          </p:nvPr>
        </p:nvSpPr>
        <p:spPr bwMode="auto">
          <a:xfrm>
            <a:off x="4130676" y="1311275"/>
            <a:ext cx="4603805" cy="44545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en-US" sz="2800" dirty="0" smtClean="0">
                <a:ea typeface="ＭＳ Ｐゴシック" pitchFamily="34" charset="-128"/>
              </a:rPr>
              <a:t>9 </a:t>
            </a:r>
            <a:r>
              <a:rPr lang="en-US" altLang="en-US" sz="2800" dirty="0" err="1" smtClean="0">
                <a:ea typeface="ＭＳ Ｐゴシック" pitchFamily="34" charset="-128"/>
              </a:rPr>
              <a:t>yo</a:t>
            </a:r>
            <a:r>
              <a:rPr lang="en-US" altLang="en-US" sz="2800" dirty="0" smtClean="0">
                <a:ea typeface="ＭＳ Ｐゴシック" pitchFamily="34" charset="-128"/>
              </a:rPr>
              <a:t> girl presented with a painless, enlarged, left femoral lymph node for 1 year.  </a:t>
            </a:r>
          </a:p>
          <a:p>
            <a:pPr defTabSz="914400"/>
            <a:endParaRPr lang="en-US" altLang="en-US" sz="2800" dirty="0" smtClean="0">
              <a:ea typeface="ＭＳ Ｐゴシック" pitchFamily="34" charset="-128"/>
            </a:endParaRPr>
          </a:p>
          <a:p>
            <a:pPr defTabSz="914400"/>
            <a:r>
              <a:rPr lang="en-US" altLang="en-US" sz="2800" dirty="0" smtClean="0">
                <a:ea typeface="ＭＳ Ｐゴシック" pitchFamily="34" charset="-128"/>
              </a:rPr>
              <a:t>What is the diagnosis?</a:t>
            </a:r>
          </a:p>
          <a:p>
            <a:pPr defTabSz="914400"/>
            <a:r>
              <a:rPr lang="en-US" altLang="en-US" sz="2800" dirty="0" smtClean="0">
                <a:ea typeface="ＭＳ Ｐゴシック" pitchFamily="34" charset="-128"/>
              </a:rPr>
              <a:t>What is the clinical stage?</a:t>
            </a:r>
          </a:p>
          <a:p>
            <a:pPr defTabSz="914400"/>
            <a:r>
              <a:rPr lang="en-US" altLang="en-US" sz="2800" dirty="0" smtClean="0">
                <a:ea typeface="ＭＳ Ｐゴシック" pitchFamily="34" charset="-128"/>
              </a:rPr>
              <a:t>What is the treatment?</a:t>
            </a:r>
          </a:p>
        </p:txBody>
      </p:sp>
      <p:pic>
        <p:nvPicPr>
          <p:cNvPr id="67588" name="Picture 7" descr="PA1101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76400"/>
            <a:ext cx="3886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Rectangle 8"/>
          <p:cNvSpPr>
            <a:spLocks noChangeArrowheads="1"/>
          </p:cNvSpPr>
          <p:nvPr/>
        </p:nvSpPr>
        <p:spPr bwMode="auto">
          <a:xfrm rot="5400000">
            <a:off x="3290888" y="6018212"/>
            <a:ext cx="1435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 by Dr. Julia Kim</a:t>
            </a:r>
          </a:p>
        </p:txBody>
      </p:sp>
    </p:spTree>
    <p:extLst>
      <p:ext uri="{BB962C8B-B14F-4D97-AF65-F5344CB8AC3E}">
        <p14:creationId xmlns:p14="http://schemas.microsoft.com/office/powerpoint/2010/main" val="28344838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p>
            <a:r>
              <a:rPr lang="en-US" altLang="en-US" sz="3200" dirty="0" smtClean="0">
                <a:ea typeface="ＭＳ Ｐゴシック" pitchFamily="34" charset="-128"/>
              </a:rPr>
              <a:t>Lymph node tuberculosis</a:t>
            </a:r>
          </a:p>
        </p:txBody>
      </p:sp>
      <p:sp>
        <p:nvSpPr>
          <p:cNvPr id="68611" name="Rectangle 3"/>
          <p:cNvSpPr>
            <a:spLocks noGrp="1" noChangeArrowheads="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en-US" sz="3200" dirty="0" smtClean="0">
                <a:ea typeface="ＭＳ Ｐゴシック" pitchFamily="34" charset="-128"/>
              </a:rPr>
              <a:t>Diagnosis:</a:t>
            </a:r>
          </a:p>
          <a:p>
            <a:pPr lvl="1" defTabSz="914400"/>
            <a:r>
              <a:rPr lang="en-US" altLang="en-US" sz="3200" dirty="0" smtClean="0">
                <a:ea typeface="ＭＳ Ｐゴシック" pitchFamily="34" charset="-128"/>
              </a:rPr>
              <a:t>Aspirate pus from lymph node</a:t>
            </a:r>
          </a:p>
          <a:p>
            <a:pPr lvl="1" defTabSz="914400"/>
            <a:r>
              <a:rPr lang="en-US" altLang="en-US" sz="3200" dirty="0" smtClean="0">
                <a:ea typeface="ＭＳ Ｐゴシック" pitchFamily="34" charset="-128"/>
              </a:rPr>
              <a:t>Send for AFB stain and culture</a:t>
            </a:r>
          </a:p>
          <a:p>
            <a:pPr lvl="1" defTabSz="914400"/>
            <a:r>
              <a:rPr lang="en-US" altLang="en-US" sz="3200" dirty="0" smtClean="0">
                <a:ea typeface="ＭＳ Ｐゴシック" pitchFamily="34" charset="-128"/>
              </a:rPr>
              <a:t>Stain revealed acid fast bacilli</a:t>
            </a:r>
          </a:p>
          <a:p>
            <a:pPr defTabSz="914400"/>
            <a:r>
              <a:rPr lang="en-US" altLang="en-US" sz="3200" dirty="0" smtClean="0">
                <a:ea typeface="ＭＳ Ｐゴシック" pitchFamily="34" charset="-128"/>
              </a:rPr>
              <a:t>Clinical Stage 3</a:t>
            </a:r>
          </a:p>
          <a:p>
            <a:pPr defTabSz="914400"/>
            <a:r>
              <a:rPr lang="en-US" altLang="en-US" sz="3200" dirty="0" smtClean="0">
                <a:ea typeface="ＭＳ Ｐゴシック" pitchFamily="34" charset="-128"/>
              </a:rPr>
              <a:t>Treatment: Anti-TB treatment for at least 6 months. </a:t>
            </a:r>
          </a:p>
          <a:p>
            <a:pPr lvl="1" defTabSz="914400"/>
            <a:endParaRPr lang="en-US" altLang="en-US" dirty="0" smtClean="0">
              <a:ea typeface="ＭＳ Ｐゴシック" pitchFamily="34" charset="-128"/>
            </a:endParaRPr>
          </a:p>
          <a:p>
            <a:pPr lvl="1" defTabSz="914400"/>
            <a:endParaRPr lang="en-US" altLang="en-US" dirty="0" smtClean="0">
              <a:ea typeface="ＭＳ Ｐゴシック" pitchFamily="34" charset="-128"/>
            </a:endParaRPr>
          </a:p>
        </p:txBody>
      </p:sp>
    </p:spTree>
    <p:extLst>
      <p:ext uri="{BB962C8B-B14F-4D97-AF65-F5344CB8AC3E}">
        <p14:creationId xmlns:p14="http://schemas.microsoft.com/office/powerpoint/2010/main" val="34596789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IMG_27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200" y="457200"/>
            <a:ext cx="4267200" cy="6400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9635" name="Picture 5" descr="IMG_27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457200"/>
            <a:ext cx="42672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6"/>
          <p:cNvSpPr>
            <a:spLocks noChangeArrowheads="1"/>
          </p:cNvSpPr>
          <p:nvPr/>
        </p:nvSpPr>
        <p:spPr bwMode="auto">
          <a:xfrm>
            <a:off x="381000" y="6172200"/>
            <a:ext cx="4267200" cy="685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a:r>
              <a:rPr lang="en-US" altLang="en-US" sz="2000"/>
              <a:t>Right Supraclavicular Lymph node </a:t>
            </a:r>
          </a:p>
        </p:txBody>
      </p:sp>
      <p:sp>
        <p:nvSpPr>
          <p:cNvPr id="69637" name="Rectangle 7"/>
          <p:cNvSpPr>
            <a:spLocks noChangeArrowheads="1"/>
          </p:cNvSpPr>
          <p:nvPr/>
        </p:nvSpPr>
        <p:spPr bwMode="auto">
          <a:xfrm>
            <a:off x="5029200" y="6172200"/>
            <a:ext cx="4114800" cy="6858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a:r>
              <a:rPr lang="en-US" altLang="en-US" sz="2000"/>
              <a:t>Acid Fast Bacilli from LN aspirate</a:t>
            </a:r>
          </a:p>
        </p:txBody>
      </p:sp>
      <p:sp>
        <p:nvSpPr>
          <p:cNvPr id="69638" name="Oval 8"/>
          <p:cNvSpPr>
            <a:spLocks noChangeArrowheads="1"/>
          </p:cNvSpPr>
          <p:nvPr/>
        </p:nvSpPr>
        <p:spPr bwMode="auto">
          <a:xfrm>
            <a:off x="381000" y="3581400"/>
            <a:ext cx="2438400" cy="2362200"/>
          </a:xfrm>
          <a:prstGeom prst="ellipse">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endParaRPr lang="en-US" altLang="en-US" sz="2400"/>
          </a:p>
        </p:txBody>
      </p:sp>
      <p:sp>
        <p:nvSpPr>
          <p:cNvPr id="69639" name="Rectangle 9"/>
          <p:cNvSpPr>
            <a:spLocks noChangeArrowheads="1"/>
          </p:cNvSpPr>
          <p:nvPr/>
        </p:nvSpPr>
        <p:spPr bwMode="auto">
          <a:xfrm rot="-5400000">
            <a:off x="-595312" y="6018212"/>
            <a:ext cx="1435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 by Dr. Julia Kim</a:t>
            </a:r>
          </a:p>
        </p:txBody>
      </p:sp>
      <p:sp>
        <p:nvSpPr>
          <p:cNvPr id="69640" name="Rectangle 10"/>
          <p:cNvSpPr>
            <a:spLocks noChangeArrowheads="1"/>
          </p:cNvSpPr>
          <p:nvPr/>
        </p:nvSpPr>
        <p:spPr bwMode="auto">
          <a:xfrm rot="-5400000">
            <a:off x="4129088" y="6018212"/>
            <a:ext cx="1435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 by Dr. Julia Kim</a:t>
            </a:r>
          </a:p>
        </p:txBody>
      </p:sp>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4494846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70660" name="Picture 4" descr="Pics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7460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0"/>
            <a:ext cx="5870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2894782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6888" y="-990600"/>
            <a:ext cx="6418262"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4129867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8115" y="-886690"/>
            <a:ext cx="12143594" cy="9389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8048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73730" name="Rectangle 8"/>
          <p:cNvSpPr>
            <a:spLocks noGrp="1" noChangeArrowheads="1"/>
          </p:cNvSpPr>
          <p:nvPr>
            <p:ph type="body" sz="quarter" idx="13"/>
          </p:nvPr>
        </p:nvSpPr>
        <p:spPr bwMode="auto">
          <a:xfrm>
            <a:off x="4572000" y="1311275"/>
            <a:ext cx="4162481" cy="44545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defTabSz="914400"/>
            <a:r>
              <a:rPr lang="en-US" altLang="en-US" sz="2800" dirty="0" smtClean="0">
                <a:ea typeface="ＭＳ Ｐゴシック" pitchFamily="34" charset="-128"/>
              </a:rPr>
              <a:t>11 </a:t>
            </a:r>
            <a:r>
              <a:rPr lang="en-US" altLang="en-US" sz="2800" dirty="0" err="1" smtClean="0">
                <a:ea typeface="ＭＳ Ｐゴシック" pitchFamily="34" charset="-128"/>
              </a:rPr>
              <a:t>yo</a:t>
            </a:r>
            <a:r>
              <a:rPr lang="en-US" altLang="en-US" sz="2800" dirty="0" smtClean="0">
                <a:ea typeface="ＭＳ Ｐゴシック" pitchFamily="34" charset="-128"/>
              </a:rPr>
              <a:t> M, presents with these clinical findings of his hands and feet.  He complains of coughing, difficulty breathing, shortness of breath with walking to school.  Oxygen saturations are 88%.  </a:t>
            </a:r>
          </a:p>
          <a:p>
            <a:pPr defTabSz="914400"/>
            <a:r>
              <a:rPr lang="en-US" altLang="en-US" sz="2800" dirty="0" smtClean="0">
                <a:ea typeface="ＭＳ Ｐゴシック" pitchFamily="34" charset="-128"/>
              </a:rPr>
              <a:t>What is this clinical finding?</a:t>
            </a:r>
          </a:p>
          <a:p>
            <a:pPr defTabSz="914400"/>
            <a:r>
              <a:rPr lang="en-US" altLang="en-US" sz="2800" dirty="0" err="1" smtClean="0">
                <a:ea typeface="ＭＳ Ｐゴシック" pitchFamily="34" charset="-128"/>
              </a:rPr>
              <a:t>Dx</a:t>
            </a:r>
            <a:r>
              <a:rPr lang="en-US" altLang="en-US" sz="2800" dirty="0" smtClean="0">
                <a:ea typeface="ＭＳ Ｐゴシック" pitchFamily="34" charset="-128"/>
              </a:rPr>
              <a:t>? Stage? </a:t>
            </a:r>
            <a:r>
              <a:rPr lang="en-US" altLang="en-US" sz="2800" dirty="0" err="1" smtClean="0">
                <a:ea typeface="ＭＳ Ｐゴシック" pitchFamily="34" charset="-128"/>
              </a:rPr>
              <a:t>Tx</a:t>
            </a:r>
            <a:r>
              <a:rPr lang="en-US" altLang="en-US" sz="2800" dirty="0" smtClean="0">
                <a:ea typeface="ＭＳ Ｐゴシック" pitchFamily="34" charset="-128"/>
              </a:rPr>
              <a:t>?</a:t>
            </a:r>
          </a:p>
        </p:txBody>
      </p:sp>
      <p:pic>
        <p:nvPicPr>
          <p:cNvPr id="73731" name="Picture 4" descr="Clubbing I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70288"/>
            <a:ext cx="4648200" cy="328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5" descr="Clubbing 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572000" cy="344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Rectangle 9"/>
          <p:cNvSpPr>
            <a:spLocks noChangeArrowheads="1"/>
          </p:cNvSpPr>
          <p:nvPr/>
        </p:nvSpPr>
        <p:spPr bwMode="auto">
          <a:xfrm>
            <a:off x="2819400" y="6613525"/>
            <a:ext cx="1770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Photos by Dr. Helga Loeffler</a:t>
            </a:r>
          </a:p>
        </p:txBody>
      </p:sp>
    </p:spTree>
    <p:extLst>
      <p:ext uri="{BB962C8B-B14F-4D97-AF65-F5344CB8AC3E}">
        <p14:creationId xmlns:p14="http://schemas.microsoft.com/office/powerpoint/2010/main" val="20229855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a:bodyPr>
          <a:lstStyle/>
          <a:p>
            <a:r>
              <a:rPr lang="en-US" altLang="en-US" sz="3200" dirty="0" smtClean="0">
                <a:ea typeface="ＭＳ Ｐゴシック" pitchFamily="34" charset="-128"/>
              </a:rPr>
              <a:t>Symptomatic Lymphocytic Interstitial Pneumonitis (LIP)</a:t>
            </a:r>
            <a:r>
              <a:rPr lang="en-US" altLang="en-US" sz="4000" dirty="0" smtClean="0">
                <a:ea typeface="ＭＳ Ｐゴシック" pitchFamily="34" charset="-128"/>
              </a:rPr>
              <a:t> </a:t>
            </a:r>
          </a:p>
        </p:txBody>
      </p:sp>
      <p:sp>
        <p:nvSpPr>
          <p:cNvPr id="74755" name="Rectangle 3"/>
          <p:cNvSpPr>
            <a:spLocks noGrp="1" noChangeArrowheads="1"/>
          </p:cNvSpPr>
          <p:nvPr>
            <p:ph type="body" sz="quarter" idx="13"/>
          </p:nvPr>
        </p:nvSpPr>
        <p:spPr bwMode="auto">
          <a:xfrm>
            <a:off x="511174" y="1311275"/>
            <a:ext cx="8223307" cy="48935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buFont typeface="Arial" panose="020B0604020202020204" pitchFamily="34" charset="0"/>
              <a:buChar char="•"/>
            </a:pPr>
            <a:r>
              <a:rPr lang="en-US" altLang="en-US" sz="2400" dirty="0" smtClean="0">
                <a:ea typeface="ＭＳ Ｐゴシック" pitchFamily="34" charset="-128"/>
              </a:rPr>
              <a:t>Usually in children &gt;2 </a:t>
            </a:r>
            <a:r>
              <a:rPr lang="en-US" altLang="en-US" sz="2400" dirty="0" err="1" smtClean="0">
                <a:ea typeface="ＭＳ Ｐゴシック" pitchFamily="34" charset="-128"/>
              </a:rPr>
              <a:t>yo</a:t>
            </a:r>
            <a:r>
              <a:rPr lang="en-US" altLang="en-US" sz="2400" dirty="0" smtClean="0">
                <a:ea typeface="ＭＳ Ｐゴシック" pitchFamily="34" charset="-128"/>
              </a:rPr>
              <a:t>.  (vs PCP usually &lt;1 </a:t>
            </a:r>
            <a:r>
              <a:rPr lang="en-US" altLang="en-US" sz="2400" dirty="0" err="1" smtClean="0">
                <a:ea typeface="ＭＳ Ｐゴシック" pitchFamily="34" charset="-128"/>
              </a:rPr>
              <a:t>yo</a:t>
            </a:r>
            <a:r>
              <a:rPr lang="en-US" altLang="en-US" sz="2400" dirty="0" smtClean="0">
                <a:ea typeface="ＭＳ Ｐゴシック" pitchFamily="34" charset="-128"/>
              </a:rPr>
              <a:t>) </a:t>
            </a:r>
          </a:p>
          <a:p>
            <a:pPr marL="342900" indent="-342900" defTabSz="914400">
              <a:buFont typeface="Arial" panose="020B0604020202020204" pitchFamily="34" charset="0"/>
              <a:buChar char="•"/>
            </a:pPr>
            <a:r>
              <a:rPr lang="en-US" altLang="en-US" sz="2400" dirty="0" smtClean="0">
                <a:ea typeface="ＭＳ Ｐゴシック" pitchFamily="34" charset="-128"/>
              </a:rPr>
              <a:t>Associated with clubbing and parotid enlargement</a:t>
            </a:r>
          </a:p>
          <a:p>
            <a:pPr marL="342900" indent="-342900" defTabSz="914400">
              <a:buFont typeface="Arial" panose="020B0604020202020204" pitchFamily="34" charset="0"/>
              <a:buChar char="•"/>
            </a:pPr>
            <a:r>
              <a:rPr lang="en-US" altLang="en-US" sz="2400" dirty="0" smtClean="0">
                <a:ea typeface="ＭＳ Ｐゴシック" pitchFamily="34" charset="-128"/>
              </a:rPr>
              <a:t>O2 saturations: &lt;90%, persistently.</a:t>
            </a:r>
          </a:p>
          <a:p>
            <a:pPr marL="342900" indent="-342900" defTabSz="914400">
              <a:buFont typeface="Arial" panose="020B0604020202020204" pitchFamily="34" charset="0"/>
              <a:buChar char="•"/>
            </a:pPr>
            <a:r>
              <a:rPr lang="en-US" altLang="en-US" sz="2400" dirty="0" smtClean="0">
                <a:ea typeface="ＭＳ Ｐゴシック" pitchFamily="34" charset="-128"/>
              </a:rPr>
              <a:t>CXR: bilateral </a:t>
            </a:r>
            <a:r>
              <a:rPr lang="en-US" altLang="en-US" sz="2400" dirty="0" err="1" smtClean="0">
                <a:ea typeface="ＭＳ Ｐゴシック" pitchFamily="34" charset="-128"/>
              </a:rPr>
              <a:t>reticulonodular</a:t>
            </a:r>
            <a:r>
              <a:rPr lang="en-US" altLang="en-US" sz="2400" dirty="0" smtClean="0">
                <a:ea typeface="ＭＳ Ｐゴシック" pitchFamily="34" charset="-128"/>
              </a:rPr>
              <a:t> interstitial pulmonary infiltrates present for more than 2 months with no response to antibiotic treatment and no other pathogen found.  (R/O PNA, TB)</a:t>
            </a:r>
          </a:p>
          <a:p>
            <a:pPr marL="342900" indent="-342900" defTabSz="914400">
              <a:buFont typeface="Arial" panose="020B0604020202020204" pitchFamily="34" charset="0"/>
              <a:buChar char="•"/>
            </a:pPr>
            <a:r>
              <a:rPr lang="en-US" altLang="en-US" sz="2400" dirty="0" smtClean="0">
                <a:ea typeface="ＭＳ Ｐゴシック" pitchFamily="34" charset="-128"/>
              </a:rPr>
              <a:t>Treatment</a:t>
            </a:r>
          </a:p>
          <a:p>
            <a:pPr lvl="1" defTabSz="914400"/>
            <a:r>
              <a:rPr lang="en-US" altLang="en-US" sz="2000" dirty="0" smtClean="0">
                <a:ea typeface="ＭＳ Ｐゴシック" pitchFamily="34" charset="-128"/>
              </a:rPr>
              <a:t>Antibiotics</a:t>
            </a:r>
          </a:p>
          <a:p>
            <a:pPr lvl="1" defTabSz="914400"/>
            <a:r>
              <a:rPr lang="en-US" altLang="en-US" sz="2000" dirty="0" smtClean="0">
                <a:ea typeface="ＭＳ Ｐゴシック" pitchFamily="34" charset="-128"/>
              </a:rPr>
              <a:t>Beta-agonist (salbutamol)</a:t>
            </a:r>
          </a:p>
          <a:p>
            <a:pPr lvl="1" defTabSz="914400"/>
            <a:r>
              <a:rPr lang="en-US" altLang="en-US" sz="2000" dirty="0" smtClean="0">
                <a:ea typeface="ＭＳ Ｐゴシック" pitchFamily="34" charset="-128"/>
              </a:rPr>
              <a:t>Steroids</a:t>
            </a:r>
          </a:p>
        </p:txBody>
      </p:sp>
    </p:spTree>
    <p:extLst>
      <p:ext uri="{BB962C8B-B14F-4D97-AF65-F5344CB8AC3E}">
        <p14:creationId xmlns:p14="http://schemas.microsoft.com/office/powerpoint/2010/main" val="16154333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a:bodyPr>
          <a:lstStyle/>
          <a:p>
            <a:r>
              <a:rPr lang="en-GB" altLang="en-US" sz="3200" smtClean="0">
                <a:ea typeface="ＭＳ Ｐゴシック" pitchFamily="34" charset="-128"/>
              </a:rPr>
              <a:t>Finger Clubbing in </a:t>
            </a:r>
            <a:br>
              <a:rPr lang="en-GB" altLang="en-US" sz="3200" smtClean="0">
                <a:ea typeface="ＭＳ Ｐゴシック" pitchFamily="34" charset="-128"/>
              </a:rPr>
            </a:br>
            <a:r>
              <a:rPr lang="en-GB" altLang="en-US" sz="3200" smtClean="0">
                <a:ea typeface="ＭＳ Ｐゴシック" pitchFamily="34" charset="-128"/>
              </a:rPr>
              <a:t>Lymphocytic Interstitial Pneumonitis (LIP)</a:t>
            </a:r>
          </a:p>
        </p:txBody>
      </p:sp>
      <p:sp>
        <p:nvSpPr>
          <p:cNvPr id="3" name="Text Placeholder 2"/>
          <p:cNvSpPr>
            <a:spLocks noGrp="1"/>
          </p:cNvSpPr>
          <p:nvPr>
            <p:ph type="body" sz="quarter" idx="13"/>
          </p:nvPr>
        </p:nvSpPr>
        <p:spPr/>
        <p:txBody>
          <a:bodyPr/>
          <a:lstStyle/>
          <a:p>
            <a:endParaRPr lang="en-US"/>
          </a:p>
        </p:txBody>
      </p:sp>
      <p:pic>
        <p:nvPicPr>
          <p:cNvPr id="75779" name="Picture 3" descr="kal26"/>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1676400"/>
            <a:ext cx="6781800" cy="472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113679"/>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190469" name="Text Box 5"/>
          <p:cNvSpPr txBox="1">
            <a:spLocks noChangeArrowheads="1"/>
          </p:cNvSpPr>
          <p:nvPr/>
        </p:nvSpPr>
        <p:spPr bwMode="auto">
          <a:xfrm>
            <a:off x="3810000" y="228600"/>
            <a:ext cx="4876800"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50000"/>
              </a:spcBef>
            </a:pPr>
            <a:r>
              <a:rPr lang="en-US" altLang="en-US" sz="3200" b="1"/>
              <a:t>Severe Recurrent Bacterial Pneumonia</a:t>
            </a:r>
          </a:p>
        </p:txBody>
      </p:sp>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014553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mtClean="0">
                <a:ea typeface="ＭＳ Ｐゴシック" pitchFamily="34" charset="-128"/>
              </a:rPr>
              <a:t>Case Scenario</a:t>
            </a:r>
          </a:p>
        </p:txBody>
      </p:sp>
      <p:sp>
        <p:nvSpPr>
          <p:cNvPr id="77827" name="Rectangle 3"/>
          <p:cNvSpPr>
            <a:spLocks noGrp="1" noChangeArrowheads="1"/>
          </p:cNvSpPr>
          <p:nvPr>
            <p:ph type="body" sz="quarter" idx="13"/>
          </p:nvPr>
        </p:nvSpPr>
        <p:spPr bwMode="auto">
          <a:xfrm>
            <a:off x="511175" y="1311275"/>
            <a:ext cx="4888140" cy="44545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en-US" sz="2400" dirty="0" smtClean="0">
                <a:ea typeface="ＭＳ Ｐゴシック" pitchFamily="34" charset="-128"/>
              </a:rPr>
              <a:t>9 </a:t>
            </a:r>
            <a:r>
              <a:rPr lang="en-US" altLang="en-US" sz="2400" dirty="0" err="1" smtClean="0">
                <a:ea typeface="ＭＳ Ｐゴシック" pitchFamily="34" charset="-128"/>
              </a:rPr>
              <a:t>yo</a:t>
            </a:r>
            <a:r>
              <a:rPr lang="en-US" altLang="en-US" sz="2400" dirty="0" smtClean="0">
                <a:ea typeface="ＭＳ Ｐゴシック" pitchFamily="34" charset="-128"/>
              </a:rPr>
              <a:t> F, recently diagnosed with HIV, returns for a follow-up visit to review her labs.  She complains of bruising on her legs and gum bleeding.  Her FBC shows platelets of 6.  </a:t>
            </a:r>
          </a:p>
          <a:p>
            <a:pPr defTabSz="914400"/>
            <a:r>
              <a:rPr lang="en-US" altLang="en-US" sz="2400" dirty="0" smtClean="0">
                <a:ea typeface="ＭＳ Ｐゴシック" pitchFamily="34" charset="-128"/>
              </a:rPr>
              <a:t>What is her diagnosis?  Clinical stage?  Treatment?</a:t>
            </a:r>
          </a:p>
        </p:txBody>
      </p:sp>
      <p:pic>
        <p:nvPicPr>
          <p:cNvPr id="77828" name="Picture 5" descr="PA1101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828800"/>
            <a:ext cx="3429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6"/>
          <p:cNvSpPr>
            <a:spLocks noChangeArrowheads="1"/>
          </p:cNvSpPr>
          <p:nvPr/>
        </p:nvSpPr>
        <p:spPr bwMode="auto">
          <a:xfrm>
            <a:off x="7467600" y="6400800"/>
            <a:ext cx="1435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 by Dr. Julia Kim</a:t>
            </a:r>
          </a:p>
        </p:txBody>
      </p:sp>
    </p:spTree>
    <p:extLst>
      <p:ext uri="{BB962C8B-B14F-4D97-AF65-F5344CB8AC3E}">
        <p14:creationId xmlns:p14="http://schemas.microsoft.com/office/powerpoint/2010/main" val="7406880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a:bodyPr>
          <a:lstStyle/>
          <a:p>
            <a:r>
              <a:rPr lang="en-US" altLang="en-US" sz="4000" smtClean="0">
                <a:ea typeface="ＭＳ Ｐゴシック" pitchFamily="34" charset="-128"/>
              </a:rPr>
              <a:t>HIV-associated thrombocytopenia</a:t>
            </a:r>
          </a:p>
        </p:txBody>
      </p:sp>
      <p:sp>
        <p:nvSpPr>
          <p:cNvPr id="78851" name="Rectangle 3"/>
          <p:cNvSpPr>
            <a:spLocks noGrp="1" noChangeArrowheads="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r>
              <a:rPr lang="en-US" altLang="en-US" sz="2800" smtClean="0">
                <a:ea typeface="ＭＳ Ｐゴシック" pitchFamily="34" charset="-128"/>
              </a:rPr>
              <a:t>WHO Clinical Stage 3</a:t>
            </a:r>
          </a:p>
          <a:p>
            <a:pPr defTabSz="914400"/>
            <a:r>
              <a:rPr lang="en-US" altLang="en-US" sz="2800" smtClean="0">
                <a:ea typeface="ＭＳ Ｐゴシック" pitchFamily="34" charset="-128"/>
              </a:rPr>
              <a:t>Unexplained anemia </a:t>
            </a:r>
            <a:r>
              <a:rPr lang="en-US" altLang="en-US" sz="2400" smtClean="0">
                <a:ea typeface="ＭＳ Ｐゴシック" pitchFamily="34" charset="-128"/>
              </a:rPr>
              <a:t>(&lt;8 g/dl),</a:t>
            </a:r>
            <a:r>
              <a:rPr lang="en-US" altLang="en-US" sz="2800" smtClean="0">
                <a:ea typeface="ＭＳ Ｐゴシック" pitchFamily="34" charset="-128"/>
              </a:rPr>
              <a:t> neutropenia </a:t>
            </a:r>
            <a:r>
              <a:rPr lang="en-US" altLang="en-US" sz="2400" smtClean="0">
                <a:ea typeface="ＭＳ Ｐゴシック" pitchFamily="34" charset="-128"/>
              </a:rPr>
              <a:t>(&lt;0.5 x 10^9/L)</a:t>
            </a:r>
            <a:r>
              <a:rPr lang="en-US" altLang="en-US" sz="2800" smtClean="0">
                <a:ea typeface="ＭＳ Ｐゴシック" pitchFamily="34" charset="-128"/>
              </a:rPr>
              <a:t> and/or chronic thrombocytopenia </a:t>
            </a:r>
            <a:r>
              <a:rPr lang="en-US" altLang="en-US" sz="2400" smtClean="0">
                <a:ea typeface="ＭＳ Ｐゴシック" pitchFamily="34" charset="-128"/>
              </a:rPr>
              <a:t>(&lt;50 x 10^9/L)</a:t>
            </a:r>
          </a:p>
          <a:p>
            <a:pPr defTabSz="914400"/>
            <a:r>
              <a:rPr lang="en-US" altLang="en-US" sz="2800" smtClean="0">
                <a:ea typeface="ＭＳ Ｐゴシック" pitchFamily="34" charset="-128"/>
              </a:rPr>
              <a:t>Repeat FBC  (but likely true value, since she is symptomatic with bruising/bleeding)</a:t>
            </a:r>
          </a:p>
          <a:p>
            <a:pPr lvl="1" defTabSz="914400"/>
            <a:r>
              <a:rPr lang="en-US" altLang="en-US" sz="2400" smtClean="0">
                <a:ea typeface="ＭＳ Ｐゴシック" pitchFamily="34" charset="-128"/>
              </a:rPr>
              <a:t>Rule out other causes (medications, other infections, etc)</a:t>
            </a:r>
          </a:p>
          <a:p>
            <a:pPr defTabSz="914400"/>
            <a:r>
              <a:rPr lang="en-US" altLang="en-US" sz="2800" smtClean="0">
                <a:ea typeface="ＭＳ Ｐゴシック" pitchFamily="34" charset="-128"/>
              </a:rPr>
              <a:t>Start ARVS</a:t>
            </a:r>
          </a:p>
          <a:p>
            <a:pPr defTabSz="914400"/>
            <a:endParaRPr lang="en-US" altLang="en-US" sz="2800" smtClean="0">
              <a:ea typeface="ＭＳ Ｐゴシック" pitchFamily="34" charset="-128"/>
            </a:endParaRPr>
          </a:p>
          <a:p>
            <a:pPr lvl="1" defTabSz="914400">
              <a:buFont typeface="Arial" charset="0"/>
              <a:buNone/>
            </a:pPr>
            <a:endParaRPr lang="en-US" altLang="en-US" sz="2000" smtClean="0">
              <a:ea typeface="ＭＳ Ｐゴシック" pitchFamily="34" charset="-128"/>
            </a:endParaRPr>
          </a:p>
        </p:txBody>
      </p:sp>
    </p:spTree>
    <p:extLst>
      <p:ext uri="{BB962C8B-B14F-4D97-AF65-F5344CB8AC3E}">
        <p14:creationId xmlns:p14="http://schemas.microsoft.com/office/powerpoint/2010/main" val="18083023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a:bodyPr>
          <a:lstStyle/>
          <a:p>
            <a:r>
              <a:rPr lang="en-US" altLang="en-US" sz="2800" smtClean="0">
                <a:ea typeface="ＭＳ Ｐゴシック" pitchFamily="34" charset="-128"/>
              </a:rPr>
              <a:t>Acute necrotizing ulcerative gingivitis </a:t>
            </a:r>
            <a:br>
              <a:rPr lang="en-US" altLang="en-US" sz="2800" smtClean="0">
                <a:ea typeface="ＭＳ Ｐゴシック" pitchFamily="34" charset="-128"/>
              </a:rPr>
            </a:br>
            <a:r>
              <a:rPr lang="en-US" altLang="en-US" sz="2800" smtClean="0">
                <a:ea typeface="ＭＳ Ｐゴシック" pitchFamily="34" charset="-128"/>
              </a:rPr>
              <a:t>or periodontitis</a:t>
            </a:r>
            <a:br>
              <a:rPr lang="en-US" altLang="en-US" sz="2800" smtClean="0">
                <a:ea typeface="ＭＳ Ｐゴシック" pitchFamily="34" charset="-128"/>
              </a:rPr>
            </a:br>
            <a:r>
              <a:rPr lang="en-US" altLang="en-US" sz="2800" smtClean="0">
                <a:ea typeface="ＭＳ Ｐゴシック" pitchFamily="34" charset="-128"/>
              </a:rPr>
              <a:t>Noma, cancrum oris</a:t>
            </a:r>
          </a:p>
        </p:txBody>
      </p:sp>
      <p:sp>
        <p:nvSpPr>
          <p:cNvPr id="3" name="Text Placeholder 2"/>
          <p:cNvSpPr>
            <a:spLocks noGrp="1"/>
          </p:cNvSpPr>
          <p:nvPr>
            <p:ph type="body" sz="quarter" idx="13"/>
          </p:nvPr>
        </p:nvSpPr>
        <p:spPr/>
        <p:txBody>
          <a:bodyPr/>
          <a:lstStyle/>
          <a:p>
            <a:endParaRPr lang="en-US"/>
          </a:p>
        </p:txBody>
      </p:sp>
      <p:pic>
        <p:nvPicPr>
          <p:cNvPr id="79875" name="Picture 4" descr="Pics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798638"/>
            <a:ext cx="6746875"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840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809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Tree>
    <p:extLst>
      <p:ext uri="{BB962C8B-B14F-4D97-AF65-F5344CB8AC3E}">
        <p14:creationId xmlns:p14="http://schemas.microsoft.com/office/powerpoint/2010/main" val="37716746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ZA" altLang="en-US" sz="2800" smtClean="0">
                <a:ea typeface="ＭＳ Ｐゴシック" pitchFamily="34" charset="-128"/>
              </a:rPr>
              <a:t>Pneumocystis jiroveci pneumonia (PCP)</a:t>
            </a:r>
          </a:p>
        </p:txBody>
      </p:sp>
      <p:sp>
        <p:nvSpPr>
          <p:cNvPr id="81923" name="Rectangle 3"/>
          <p:cNvSpPr>
            <a:spLocks noGrp="1" noChangeArrowheads="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ZA" altLang="en-US" sz="2400" smtClean="0">
                <a:ea typeface="ＭＳ Ｐゴシック" pitchFamily="34" charset="-128"/>
              </a:rPr>
              <a:t>Fungus based on DNA analysis</a:t>
            </a:r>
          </a:p>
          <a:p>
            <a:pPr>
              <a:lnSpc>
                <a:spcPct val="90000"/>
              </a:lnSpc>
            </a:pPr>
            <a:r>
              <a:rPr lang="en-ZA" altLang="en-US" sz="2400" smtClean="0">
                <a:ea typeface="ＭＳ Ｐゴシック" pitchFamily="34" charset="-128"/>
              </a:rPr>
              <a:t>By age 2-4 years, &gt; 80% of children have acquired antibodies to PCP</a:t>
            </a:r>
          </a:p>
          <a:p>
            <a:pPr>
              <a:lnSpc>
                <a:spcPct val="90000"/>
              </a:lnSpc>
            </a:pPr>
            <a:r>
              <a:rPr lang="en-ZA" altLang="en-US" sz="2400" smtClean="0">
                <a:ea typeface="ＭＳ Ｐゴシック" pitchFamily="34" charset="-128"/>
              </a:rPr>
              <a:t>Is often the first AIDS-defining illness in children</a:t>
            </a:r>
          </a:p>
          <a:p>
            <a:pPr>
              <a:lnSpc>
                <a:spcPct val="90000"/>
              </a:lnSpc>
            </a:pPr>
            <a:r>
              <a:rPr lang="en-ZA" altLang="en-US" sz="2400" smtClean="0">
                <a:ea typeface="ＭＳ Ｐゴシック" pitchFamily="34" charset="-128"/>
              </a:rPr>
              <a:t>Is most commonly seen in infants &lt; 1 yr old</a:t>
            </a:r>
          </a:p>
          <a:p>
            <a:pPr lvl="1">
              <a:lnSpc>
                <a:spcPct val="90000"/>
              </a:lnSpc>
            </a:pPr>
            <a:r>
              <a:rPr lang="en-ZA" altLang="en-US" sz="2400" smtClean="0">
                <a:ea typeface="ＭＳ Ｐゴシック" pitchFamily="34" charset="-128"/>
              </a:rPr>
              <a:t>Peaks at age 3 – 6 months of age</a:t>
            </a:r>
          </a:p>
          <a:p>
            <a:pPr lvl="1">
              <a:lnSpc>
                <a:spcPct val="90000"/>
              </a:lnSpc>
            </a:pPr>
            <a:r>
              <a:rPr lang="en-ZA" altLang="en-US" sz="2400" smtClean="0">
                <a:ea typeface="ＭＳ Ｐゴシック" pitchFamily="34" charset="-128"/>
              </a:rPr>
              <a:t>Decline in infection rate in HAART era</a:t>
            </a:r>
          </a:p>
          <a:p>
            <a:pPr lvl="2">
              <a:lnSpc>
                <a:spcPct val="90000"/>
              </a:lnSpc>
            </a:pPr>
            <a:r>
              <a:rPr lang="en-ZA" altLang="en-US" sz="1800" smtClean="0">
                <a:ea typeface="ＭＳ Ｐゴシック" pitchFamily="34" charset="-128"/>
              </a:rPr>
              <a:t>25 cases per 1000 HIV infected children 1994 </a:t>
            </a:r>
            <a:r>
              <a:rPr lang="en-ZA" altLang="en-US" sz="1800" smtClean="0">
                <a:ea typeface="ＭＳ Ｐゴシック" pitchFamily="34" charset="-128"/>
                <a:sym typeface="Wingdings" pitchFamily="2" charset="2"/>
              </a:rPr>
              <a:t> 6 in 2001</a:t>
            </a:r>
          </a:p>
          <a:p>
            <a:pPr lvl="2">
              <a:lnSpc>
                <a:spcPct val="90000"/>
              </a:lnSpc>
            </a:pPr>
            <a:r>
              <a:rPr lang="en-ZA" altLang="en-US" sz="1800" smtClean="0">
                <a:ea typeface="ＭＳ Ｐゴシック" pitchFamily="34" charset="-128"/>
              </a:rPr>
              <a:t>95% decline in PCP</a:t>
            </a:r>
          </a:p>
          <a:p>
            <a:pPr lvl="2">
              <a:lnSpc>
                <a:spcPct val="90000"/>
              </a:lnSpc>
            </a:pPr>
            <a:endParaRPr lang="en-ZA" altLang="en-US" sz="1800" smtClean="0">
              <a:ea typeface="ＭＳ Ｐゴシック" pitchFamily="34" charset="-128"/>
            </a:endParaRPr>
          </a:p>
          <a:p>
            <a:pPr>
              <a:lnSpc>
                <a:spcPct val="90000"/>
              </a:lnSpc>
            </a:pPr>
            <a:r>
              <a:rPr lang="en-ZA" altLang="en-US" sz="2400" smtClean="0">
                <a:ea typeface="ＭＳ Ｐゴシック" pitchFamily="34" charset="-128"/>
              </a:rPr>
              <a:t>Most common cause of death in HIV-infected babies</a:t>
            </a:r>
          </a:p>
          <a:p>
            <a:pPr>
              <a:lnSpc>
                <a:spcPct val="90000"/>
              </a:lnSpc>
              <a:buFont typeface="Arial" charset="0"/>
              <a:buNone/>
            </a:pPr>
            <a:endParaRPr lang="en-ZA" altLang="en-US" sz="2400" i="1" smtClean="0">
              <a:ea typeface="ＭＳ Ｐゴシック" pitchFamily="34" charset="-128"/>
            </a:endParaRPr>
          </a:p>
          <a:p>
            <a:pPr>
              <a:lnSpc>
                <a:spcPct val="90000"/>
              </a:lnSpc>
              <a:buFont typeface="Arial" charset="0"/>
              <a:buNone/>
            </a:pPr>
            <a:endParaRPr lang="en-ZA" altLang="en-US" smtClean="0">
              <a:ea typeface="ＭＳ Ｐゴシック" pitchFamily="34" charset="-128"/>
            </a:endParaRPr>
          </a:p>
        </p:txBody>
      </p:sp>
    </p:spTree>
    <p:extLst>
      <p:ext uri="{BB962C8B-B14F-4D97-AF65-F5344CB8AC3E}">
        <p14:creationId xmlns:p14="http://schemas.microsoft.com/office/powerpoint/2010/main" val="423205238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mtClean="0">
                <a:ea typeface="ＭＳ Ｐゴシック" pitchFamily="34" charset="-128"/>
              </a:rPr>
              <a:t>Severe Acute Malnutrition </a:t>
            </a:r>
          </a:p>
        </p:txBody>
      </p:sp>
      <p:sp>
        <p:nvSpPr>
          <p:cNvPr id="3" name="Text Placeholder 2"/>
          <p:cNvSpPr>
            <a:spLocks noGrp="1"/>
          </p:cNvSpPr>
          <p:nvPr>
            <p:ph type="body" sz="quarter" idx="13"/>
          </p:nvPr>
        </p:nvSpPr>
        <p:spPr/>
        <p:txBody>
          <a:bodyPr/>
          <a:lstStyle/>
          <a:p>
            <a:endParaRPr lang="en-US"/>
          </a:p>
        </p:txBody>
      </p:sp>
      <p:pic>
        <p:nvPicPr>
          <p:cNvPr id="82947" name="Picture 4" descr="IMG_87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75" y="1274763"/>
            <a:ext cx="5791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38435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143" y="424756"/>
            <a:ext cx="3282392" cy="181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66" y="767440"/>
            <a:ext cx="7705069" cy="4751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915" y="5518941"/>
            <a:ext cx="3168363" cy="371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143" y="5518940"/>
            <a:ext cx="4381952" cy="431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8879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Lesotho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00" y="0"/>
            <a:ext cx="431641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8206683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z="3200" smtClean="0">
                <a:ea typeface="ＭＳ Ｐゴシック" pitchFamily="34" charset="-128"/>
              </a:rPr>
              <a:t>Oedematous malnutrition (Kwashiorkor)</a:t>
            </a:r>
          </a:p>
        </p:txBody>
      </p:sp>
      <p:sp>
        <p:nvSpPr>
          <p:cNvPr id="3" name="Text Placeholder 2"/>
          <p:cNvSpPr>
            <a:spLocks noGrp="1"/>
          </p:cNvSpPr>
          <p:nvPr>
            <p:ph type="body" sz="quarter" idx="13"/>
          </p:nvPr>
        </p:nvSpPr>
        <p:spPr/>
        <p:txBody>
          <a:bodyPr/>
          <a:lstStyle/>
          <a:p>
            <a:endParaRPr lang="en-US"/>
          </a:p>
        </p:txBody>
      </p:sp>
      <p:pic>
        <p:nvPicPr>
          <p:cNvPr id="84995" name="Picture 4" descr="IMG_8656"/>
          <p:cNvPicPr>
            <a:picLocks noChangeAspect="1" noChangeArrowheads="1"/>
          </p:cNvPicPr>
          <p:nvPr/>
        </p:nvPicPr>
        <p:blipFill>
          <a:blip r:embed="rId3">
            <a:extLst>
              <a:ext uri="{28A0092B-C50C-407E-A947-70E740481C1C}">
                <a14:useLocalDpi xmlns:a14="http://schemas.microsoft.com/office/drawing/2010/main" val="0"/>
              </a:ext>
            </a:extLst>
          </a:blip>
          <a:srcRect t="10892" r="12878"/>
          <a:stretch>
            <a:fillRect/>
          </a:stretch>
        </p:blipFill>
        <p:spPr bwMode="auto">
          <a:xfrm>
            <a:off x="850900" y="1143000"/>
            <a:ext cx="35766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5" descr="IMG_86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11430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3474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3138"/>
                                        </p:tgtEl>
                                        <p:attrNameLst>
                                          <p:attrName>style.visibility</p:attrName>
                                        </p:attrNameLst>
                                      </p:cBhvr>
                                      <p:to>
                                        <p:strVal val="visible"/>
                                      </p:to>
                                    </p:set>
                                    <p:anim calcmode="lin" valueType="num">
                                      <p:cBhvr additive="base">
                                        <p:cTn id="7" dur="500" fill="hold"/>
                                        <p:tgtEl>
                                          <p:spTgt spid="603138"/>
                                        </p:tgtEl>
                                        <p:attrNameLst>
                                          <p:attrName>ppt_x</p:attrName>
                                        </p:attrNameLst>
                                      </p:cBhvr>
                                      <p:tavLst>
                                        <p:tav tm="0">
                                          <p:val>
                                            <p:strVal val="#ppt_x"/>
                                          </p:val>
                                        </p:tav>
                                        <p:tav tm="100000">
                                          <p:val>
                                            <p:strVal val="#ppt_x"/>
                                          </p:val>
                                        </p:tav>
                                      </p:tavLst>
                                    </p:anim>
                                    <p:anim calcmode="lin" valueType="num">
                                      <p:cBhvr additive="base">
                                        <p:cTn id="8" dur="500" fill="hold"/>
                                        <p:tgtEl>
                                          <p:spTgt spid="6031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3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86018" name="Rectangle 5"/>
          <p:cNvSpPr>
            <a:spLocks noGrp="1" noChangeArrowheads="1"/>
          </p:cNvSpPr>
          <p:nvPr>
            <p:ph type="body" sz="quarter" idx="13"/>
          </p:nvPr>
        </p:nvSpPr>
        <p:spPr bwMode="auto">
          <a:prstGeom prst="rect">
            <a:avLst/>
          </a:prstGeom>
          <a:solidFill>
            <a:srgbClr val="FFFFFF"/>
          </a:solidFill>
          <a:ln>
            <a:solidFill>
              <a:srgbClr val="000000"/>
            </a:solidFill>
            <a:miter lim="800000"/>
            <a:headEnd/>
            <a:tailEnd/>
          </a:ln>
        </p:spPr>
        <p:txBody>
          <a:bodyPr/>
          <a:lstStyle/>
          <a:p>
            <a:pPr defTabSz="914400"/>
            <a:r>
              <a:rPr lang="en-US" altLang="en-US" sz="2800" smtClean="0">
                <a:ea typeface="ＭＳ Ｐゴシック" pitchFamily="34" charset="-128"/>
              </a:rPr>
              <a:t>16 month old with these lesions noted on exam.  Lesions appeared 2 months ago. After 1 month, she developed swelling of the left leg.  </a:t>
            </a:r>
          </a:p>
          <a:p>
            <a:pPr defTabSz="914400"/>
            <a:r>
              <a:rPr lang="en-US" altLang="en-US" sz="2800" smtClean="0">
                <a:ea typeface="ＭＳ Ｐゴシック" pitchFamily="34" charset="-128"/>
              </a:rPr>
              <a:t>Dx? Stage? Tx?</a:t>
            </a:r>
          </a:p>
        </p:txBody>
      </p:sp>
      <p:pic>
        <p:nvPicPr>
          <p:cNvPr id="86019" name="Picture 6" descr="Kaposi Sarkoma Inf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06513"/>
            <a:ext cx="55626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9400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87043" name="Picture 4" descr="May 11, 07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81000"/>
            <a:ext cx="4318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5" descr="IMG_17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228600"/>
            <a:ext cx="5029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6" descr="IMG_177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3606800"/>
            <a:ext cx="4876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7" descr="IMG_177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2667000"/>
            <a:ext cx="2794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7" name="Rectangle 8"/>
          <p:cNvSpPr>
            <a:spLocks noChangeArrowheads="1"/>
          </p:cNvSpPr>
          <p:nvPr/>
        </p:nvSpPr>
        <p:spPr bwMode="auto">
          <a:xfrm>
            <a:off x="6248400" y="6477000"/>
            <a:ext cx="1676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a:r>
              <a:rPr lang="en-US" altLang="en-US" sz="1200"/>
              <a:t>Photos by Dr. Julia Kim</a:t>
            </a:r>
          </a:p>
        </p:txBody>
      </p:sp>
    </p:spTree>
    <p:extLst>
      <p:ext uri="{BB962C8B-B14F-4D97-AF65-F5344CB8AC3E}">
        <p14:creationId xmlns:p14="http://schemas.microsoft.com/office/powerpoint/2010/main" val="1382942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Disseminated K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85800"/>
            <a:ext cx="493871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5"/>
          <p:cNvSpPr>
            <a:spLocks noChangeArrowheads="1"/>
          </p:cNvSpPr>
          <p:nvPr/>
        </p:nvSpPr>
        <p:spPr bwMode="auto">
          <a:xfrm>
            <a:off x="1752600" y="6035675"/>
            <a:ext cx="594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200"/>
              <a:t>Kovarik, Carrie</a:t>
            </a:r>
          </a:p>
          <a:p>
            <a:pPr defTabSz="914400"/>
            <a:r>
              <a:rPr lang="en-US" altLang="en-US" sz="1200"/>
              <a:t>Mar 2007, “</a:t>
            </a:r>
            <a:r>
              <a:rPr lang="en-US" altLang="en-US" sz="1200" i="1">
                <a:solidFill>
                  <a:schemeClr val="tx2"/>
                </a:solidFill>
              </a:rPr>
              <a:t>The Challenges of </a:t>
            </a:r>
            <a:br>
              <a:rPr lang="en-US" altLang="en-US" sz="1200" i="1">
                <a:solidFill>
                  <a:schemeClr val="tx2"/>
                </a:solidFill>
              </a:rPr>
            </a:br>
            <a:r>
              <a:rPr lang="en-US" altLang="en-US" sz="1200" i="1">
                <a:solidFill>
                  <a:schemeClr val="tx2"/>
                </a:solidFill>
              </a:rPr>
              <a:t>Diagnosis and Treatment of Dermatologic Disease in the Pediatric HIV Population within Resource Limited Settings”</a:t>
            </a:r>
          </a:p>
        </p:txBody>
      </p:sp>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556625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mtClean="0">
                <a:ea typeface="ＭＳ Ｐゴシック" pitchFamily="34" charset="-128"/>
              </a:rPr>
              <a:t>Kaposi’s sarcoma</a:t>
            </a:r>
          </a:p>
        </p:txBody>
      </p:sp>
      <p:sp>
        <p:nvSpPr>
          <p:cNvPr id="3" name="Text Placeholder 2"/>
          <p:cNvSpPr>
            <a:spLocks noGrp="1"/>
          </p:cNvSpPr>
          <p:nvPr>
            <p:ph type="body" sz="quarter" idx="13"/>
          </p:nvPr>
        </p:nvSpPr>
        <p:spPr/>
        <p:txBody>
          <a:bodyPr/>
          <a:lstStyle/>
          <a:p>
            <a:endParaRPr lang="en-US"/>
          </a:p>
        </p:txBody>
      </p:sp>
      <p:pic>
        <p:nvPicPr>
          <p:cNvPr id="89091" name="Picture 3" descr="IMG_4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447800"/>
            <a:ext cx="3886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Text Box 4"/>
          <p:cNvSpPr txBox="1">
            <a:spLocks noChangeArrowheads="1"/>
          </p:cNvSpPr>
          <p:nvPr/>
        </p:nvSpPr>
        <p:spPr bwMode="auto">
          <a:xfrm>
            <a:off x="6400800" y="6613525"/>
            <a:ext cx="2362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spcBef>
                <a:spcPct val="50000"/>
              </a:spcBef>
            </a:pPr>
            <a:r>
              <a:rPr lang="en-US" altLang="en-US" sz="1000">
                <a:latin typeface="Tahoma" pitchFamily="34" charset="0"/>
              </a:rPr>
              <a:t>Contributed by Dr. Robert Lee</a:t>
            </a:r>
          </a:p>
        </p:txBody>
      </p:sp>
      <p:pic>
        <p:nvPicPr>
          <p:cNvPr id="89093" name="Picture 5" descr="Kal(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358140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4" name="Rectangle 6"/>
          <p:cNvSpPr>
            <a:spLocks noChangeArrowheads="1"/>
          </p:cNvSpPr>
          <p:nvPr/>
        </p:nvSpPr>
        <p:spPr bwMode="auto">
          <a:xfrm>
            <a:off x="1981200" y="4114800"/>
            <a:ext cx="18478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a:r>
              <a:rPr lang="en-US" altLang="en-US" sz="1000">
                <a:latin typeface="Tahoma" pitchFamily="34" charset="0"/>
              </a:rPr>
              <a:t>ANECCA Photo graphic Album</a:t>
            </a:r>
          </a:p>
        </p:txBody>
      </p:sp>
    </p:spTree>
    <p:extLst>
      <p:ext uri="{BB962C8B-B14F-4D97-AF65-F5344CB8AC3E}">
        <p14:creationId xmlns:p14="http://schemas.microsoft.com/office/powerpoint/2010/main" val="63507668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quarter" idx="13"/>
          </p:nvPr>
        </p:nvSpPr>
        <p:spPr/>
        <p:txBody>
          <a:bodyPr/>
          <a:lstStyle/>
          <a:p>
            <a:endParaRPr lang="en-US"/>
          </a:p>
        </p:txBody>
      </p:sp>
      <p:pic>
        <p:nvPicPr>
          <p:cNvPr id="91138" name="Picture 3" descr="Kaposi Sarcoma 1"/>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0" y="533400"/>
            <a:ext cx="4397375" cy="6324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9" name="Picture 4" descr="Kaposi Sarcoma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5588000" y="457200"/>
            <a:ext cx="3556000" cy="6400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8846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mtClean="0">
                <a:ea typeface="ＭＳ Ｐゴシック" pitchFamily="34" charset="-128"/>
              </a:rPr>
              <a:t>Kaposi Sarcoma</a:t>
            </a:r>
          </a:p>
        </p:txBody>
      </p:sp>
      <p:sp>
        <p:nvSpPr>
          <p:cNvPr id="90115" name="Rectangle 4"/>
          <p:cNvSpPr>
            <a:spLocks noGrp="1" noChangeArrowheads="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lnSpc>
                <a:spcPct val="90000"/>
              </a:lnSpc>
            </a:pPr>
            <a:r>
              <a:rPr lang="en-US" altLang="en-US" sz="2400" smtClean="0">
                <a:ea typeface="ＭＳ Ｐゴシック" pitchFamily="34" charset="-128"/>
              </a:rPr>
              <a:t>Vascular tumor. HHV-8 associated.</a:t>
            </a:r>
          </a:p>
          <a:p>
            <a:pPr defTabSz="914400">
              <a:lnSpc>
                <a:spcPct val="90000"/>
              </a:lnSpc>
            </a:pPr>
            <a:r>
              <a:rPr lang="en-US" altLang="en-US" sz="2400" smtClean="0">
                <a:ea typeface="ＭＳ Ｐゴシック" pitchFamily="34" charset="-128"/>
              </a:rPr>
              <a:t>Case reports of starting as early as 6 weeks.</a:t>
            </a:r>
          </a:p>
          <a:p>
            <a:pPr defTabSz="914400">
              <a:lnSpc>
                <a:spcPct val="90000"/>
              </a:lnSpc>
            </a:pPr>
            <a:r>
              <a:rPr lang="en-US" altLang="en-US" sz="2400" smtClean="0">
                <a:ea typeface="ＭＳ Ｐゴシック" pitchFamily="34" charset="-128"/>
              </a:rPr>
              <a:t>Mostly on skin, mucosa (mouth), respiratory tract, lymph nodes. Can involve any organ.</a:t>
            </a:r>
          </a:p>
          <a:p>
            <a:pPr defTabSz="914400">
              <a:lnSpc>
                <a:spcPct val="90000"/>
              </a:lnSpc>
            </a:pPr>
            <a:r>
              <a:rPr lang="en-US" altLang="en-US" sz="2400" smtClean="0">
                <a:ea typeface="ＭＳ Ｐゴシック" pitchFamily="34" charset="-128"/>
              </a:rPr>
              <a:t>Starts as macules or indurated papules/plaques, can become more nodular</a:t>
            </a:r>
          </a:p>
          <a:p>
            <a:pPr defTabSz="914400">
              <a:lnSpc>
                <a:spcPct val="90000"/>
              </a:lnSpc>
            </a:pPr>
            <a:r>
              <a:rPr lang="en-US" altLang="en-US" sz="2400" smtClean="0">
                <a:ea typeface="ＭＳ Ｐゴシック" pitchFamily="34" charset="-128"/>
              </a:rPr>
              <a:t>Lower leg lesions can be associated with lymphedema.</a:t>
            </a:r>
          </a:p>
          <a:p>
            <a:pPr defTabSz="914400">
              <a:lnSpc>
                <a:spcPct val="90000"/>
              </a:lnSpc>
            </a:pPr>
            <a:r>
              <a:rPr lang="en-US" altLang="en-US" sz="2400" smtClean="0">
                <a:ea typeface="ＭＳ Ｐゴシック" pitchFamily="34" charset="-128"/>
              </a:rPr>
              <a:t>Diagnosis: Clinically, Biopsy</a:t>
            </a:r>
          </a:p>
          <a:p>
            <a:pPr defTabSz="914400">
              <a:lnSpc>
                <a:spcPct val="90000"/>
              </a:lnSpc>
            </a:pPr>
            <a:r>
              <a:rPr lang="en-US" altLang="en-US" sz="2400" smtClean="0">
                <a:ea typeface="ＭＳ Ｐゴシック" pitchFamily="34" charset="-128"/>
              </a:rPr>
              <a:t>Treatment: HAART (with protease inhibitor)</a:t>
            </a:r>
          </a:p>
          <a:p>
            <a:pPr lvl="1" defTabSz="914400">
              <a:lnSpc>
                <a:spcPct val="90000"/>
              </a:lnSpc>
            </a:pPr>
            <a:r>
              <a:rPr lang="en-US" altLang="en-US" sz="2000" smtClean="0">
                <a:ea typeface="ＭＳ Ｐゴシック" pitchFamily="34" charset="-128"/>
              </a:rPr>
              <a:t>Chemotherapy (vincristine, doxorubicin), cryotherapy, radiotherapy.</a:t>
            </a:r>
          </a:p>
        </p:txBody>
      </p:sp>
    </p:spTree>
    <p:extLst>
      <p:ext uri="{BB962C8B-B14F-4D97-AF65-F5344CB8AC3E}">
        <p14:creationId xmlns:p14="http://schemas.microsoft.com/office/powerpoint/2010/main" val="372130653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smtClean="0">
                <a:ea typeface="ＭＳ Ｐゴシック" pitchFamily="34" charset="-128"/>
              </a:rPr>
              <a:t>Diagnosis?  Treatment?</a:t>
            </a:r>
          </a:p>
        </p:txBody>
      </p:sp>
      <p:sp>
        <p:nvSpPr>
          <p:cNvPr id="92163" name="Rectangle 6"/>
          <p:cNvSpPr>
            <a:spLocks noGrp="1" noChangeArrowheads="1"/>
          </p:cNvSpPr>
          <p:nvPr>
            <p:ph type="body" sz="quarter" idx="13"/>
          </p:nvPr>
        </p:nvSpPr>
        <p:spPr bwMode="auto">
          <a:xfrm>
            <a:off x="5471652" y="1311275"/>
            <a:ext cx="3262829" cy="4454557"/>
          </a:xfrm>
          <a:prstGeom prst="rect">
            <a:avLst/>
          </a:prstGeom>
          <a:solidFill>
            <a:srgbClr val="FFFFFF"/>
          </a:solidFill>
          <a:ln>
            <a:solidFill>
              <a:srgbClr val="000000"/>
            </a:solidFill>
            <a:miter lim="800000"/>
            <a:headEnd/>
            <a:tailEnd/>
          </a:ln>
        </p:spPr>
        <p:txBody>
          <a:bodyPr/>
          <a:lstStyle/>
          <a:p>
            <a:pPr defTabSz="914400"/>
            <a:r>
              <a:rPr lang="en-US" altLang="en-US" sz="2800" dirty="0" smtClean="0">
                <a:ea typeface="ＭＳ Ｐゴシック" pitchFamily="34" charset="-128"/>
              </a:rPr>
              <a:t>13 month old is no longer able to sit up on his own, is not able to walk.  Arms remain flexed.  HC has not changed over the past several months. </a:t>
            </a:r>
          </a:p>
        </p:txBody>
      </p:sp>
      <p:pic>
        <p:nvPicPr>
          <p:cNvPr id="92164" name="Picture 4" descr="HIV encephalopathy 5 months I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768" y="1315064"/>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7"/>
          <p:cNvSpPr>
            <a:spLocks noChangeArrowheads="1"/>
          </p:cNvSpPr>
          <p:nvPr/>
        </p:nvSpPr>
        <p:spPr bwMode="auto">
          <a:xfrm>
            <a:off x="3785419" y="3382297"/>
            <a:ext cx="304800" cy="16002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a:endParaRPr lang="en-US" altLang="en-US" sz="2400"/>
          </a:p>
        </p:txBody>
      </p:sp>
      <p:sp>
        <p:nvSpPr>
          <p:cNvPr id="92166" name="Rectangle 9"/>
          <p:cNvSpPr>
            <a:spLocks noChangeArrowheads="1"/>
          </p:cNvSpPr>
          <p:nvPr/>
        </p:nvSpPr>
        <p:spPr bwMode="auto">
          <a:xfrm>
            <a:off x="4038600" y="6477000"/>
            <a:ext cx="17065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a:r>
              <a:rPr lang="en-US" altLang="en-US" sz="1000"/>
              <a:t>Photo by Dr. Helga Loeffler</a:t>
            </a:r>
          </a:p>
        </p:txBody>
      </p:sp>
    </p:spTree>
    <p:extLst>
      <p:ext uri="{BB962C8B-B14F-4D97-AF65-F5344CB8AC3E}">
        <p14:creationId xmlns:p14="http://schemas.microsoft.com/office/powerpoint/2010/main" val="307568940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p>
            <a:r>
              <a:rPr lang="en-US" altLang="en-US" sz="3600" dirty="0" smtClean="0">
                <a:ea typeface="ＭＳ Ｐゴシック" pitchFamily="34" charset="-128"/>
              </a:rPr>
              <a:t>HIV Encephalopathy</a:t>
            </a:r>
          </a:p>
        </p:txBody>
      </p:sp>
      <p:sp>
        <p:nvSpPr>
          <p:cNvPr id="93187" name="Rectangle 3"/>
          <p:cNvSpPr>
            <a:spLocks noGrp="1" noChangeArrowheads="1"/>
          </p:cNvSpPr>
          <p:nvPr>
            <p:ph type="body" sz="quarter" idx="13"/>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defTabSz="914400"/>
            <a:r>
              <a:rPr lang="en-US" altLang="en-US" sz="2400" dirty="0" smtClean="0">
                <a:ea typeface="ＭＳ Ｐゴシック" pitchFamily="34" charset="-128"/>
              </a:rPr>
              <a:t>At least 1 of the following progressing over at least 2 months in the absence of another illness:</a:t>
            </a:r>
          </a:p>
          <a:p>
            <a:pPr lvl="1">
              <a:buFont typeface="Arial" charset="0"/>
              <a:buNone/>
            </a:pPr>
            <a:r>
              <a:rPr lang="en-US" altLang="en-US" sz="2400" dirty="0" smtClean="0">
                <a:ea typeface="ＭＳ Ｐゴシック" pitchFamily="34" charset="-128"/>
              </a:rPr>
              <a:t>1. Failure to attain, or loss of </a:t>
            </a:r>
            <a:r>
              <a:rPr lang="en-US" altLang="en-US" sz="2400" dirty="0" err="1" smtClean="0">
                <a:ea typeface="ＭＳ Ｐゴシック" pitchFamily="34" charset="-128"/>
              </a:rPr>
              <a:t>dev</a:t>
            </a:r>
            <a:r>
              <a:rPr lang="en-US" altLang="en-US" sz="2400" dirty="0" smtClean="0">
                <a:ea typeface="ＭＳ Ｐゴシック" pitchFamily="34" charset="-128"/>
              </a:rPr>
              <a:t> milestones or loss of intellectual ability, OR</a:t>
            </a:r>
          </a:p>
          <a:p>
            <a:pPr lvl="1">
              <a:buFont typeface="Arial" charset="0"/>
              <a:buNone/>
            </a:pPr>
            <a:r>
              <a:rPr lang="en-US" altLang="en-US" sz="2400" dirty="0" smtClean="0">
                <a:ea typeface="ＭＳ Ｐゴシック" pitchFamily="34" charset="-128"/>
              </a:rPr>
              <a:t>2. Progressive impaired brain growth demonstrated by stagnation of head circumference, OR</a:t>
            </a:r>
          </a:p>
          <a:p>
            <a:pPr lvl="1">
              <a:buFont typeface="Arial" charset="0"/>
              <a:buNone/>
            </a:pPr>
            <a:r>
              <a:rPr lang="en-US" altLang="en-US" sz="2400" dirty="0" smtClean="0">
                <a:ea typeface="ＭＳ Ｐゴシック" pitchFamily="34" charset="-128"/>
              </a:rPr>
              <a:t>3. Acquired symmetrical motor deficit accompanied by 2 or more of the following: paresis, pathological reflexes, ataxia, and gait disturbances</a:t>
            </a:r>
          </a:p>
          <a:p>
            <a:pPr defTabSz="914400">
              <a:buFont typeface="Arial" charset="0"/>
              <a:buNone/>
            </a:pPr>
            <a:endParaRPr lang="en-US" altLang="en-US" sz="2400" dirty="0" smtClean="0">
              <a:ea typeface="ＭＳ Ｐゴシック" pitchFamily="34" charset="-128"/>
            </a:endParaRPr>
          </a:p>
          <a:p>
            <a:pPr defTabSz="914400"/>
            <a:r>
              <a:rPr lang="en-US" altLang="en-US" sz="2400" dirty="0" smtClean="0">
                <a:ea typeface="ＭＳ Ｐゴシック" pitchFamily="34" charset="-128"/>
              </a:rPr>
              <a:t>Start ARVS</a:t>
            </a:r>
          </a:p>
        </p:txBody>
      </p:sp>
    </p:spTree>
    <p:extLst>
      <p:ext uri="{BB962C8B-B14F-4D97-AF65-F5344CB8AC3E}">
        <p14:creationId xmlns:p14="http://schemas.microsoft.com/office/powerpoint/2010/main" val="22184656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998</TotalTime>
  <Words>3361</Words>
  <Application>Microsoft Office PowerPoint</Application>
  <PresentationFormat>On-screen Show (4:3)</PresentationFormat>
  <Paragraphs>505</Paragraphs>
  <Slides>109</Slides>
  <Notes>47</Notes>
  <HiddenSlides>9</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109</vt:i4>
      </vt:variant>
    </vt:vector>
  </HeadingPairs>
  <TitlesOfParts>
    <vt:vector size="111" baseType="lpstr">
      <vt:lpstr>Office Theme</vt:lpstr>
      <vt:lpstr>Slide</vt:lpstr>
      <vt:lpstr>PowerPoint Presentation</vt:lpstr>
      <vt:lpstr>Objectives</vt:lpstr>
      <vt:lpstr>UNAIDS</vt:lpstr>
      <vt:lpstr>PowerPoint Presentation</vt:lpstr>
      <vt:lpstr>New HIV infections and AIDS-related deaths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HIV infections in children, 1990-2007 Global trend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Graphics recap</vt:lpstr>
      <vt:lpstr>HIV -2 Infection </vt:lpstr>
      <vt:lpstr>Lesotho</vt:lpstr>
      <vt:lpstr>PowerPoint Presentation</vt:lpstr>
      <vt:lpstr>PowerPoint Presentation</vt:lpstr>
      <vt:lpstr>PowerPoint Presentation</vt:lpstr>
      <vt:lpstr>Why is it important to diagnose infants early?</vt:lpstr>
      <vt:lpstr>How do infected children do if we do nothing?</vt:lpstr>
      <vt:lpstr>PowerPoint Presentation</vt:lpstr>
      <vt:lpstr>PowerPoint Presentation</vt:lpstr>
      <vt:lpstr>PowerPoint Presentation</vt:lpstr>
      <vt:lpstr>AFTER HIV enters the body...</vt:lpstr>
      <vt:lpstr>Common HIV Diagnostic Tests</vt:lpstr>
      <vt:lpstr>Diagnosis of HIV in Children</vt:lpstr>
      <vt:lpstr>DNA PCR: Infant Diagnosis</vt:lpstr>
      <vt:lpstr>PowerPoint Presentation</vt:lpstr>
      <vt:lpstr>PowerPoint Presentation</vt:lpstr>
      <vt:lpstr>PowerPoint Presentation</vt:lpstr>
      <vt:lpstr>PowerPoint Presentation</vt:lpstr>
      <vt:lpstr>PowerPoint Presentation</vt:lpstr>
      <vt:lpstr>HIV Infection in Children</vt:lpstr>
      <vt:lpstr>WHO Immunologic Staging for Paediatric HIV Infection </vt:lpstr>
      <vt:lpstr>PowerPoint Presentation</vt:lpstr>
      <vt:lpstr>PowerPoint Presentation</vt:lpstr>
      <vt:lpstr>PowerPoint Presentation</vt:lpstr>
      <vt:lpstr>Common Presenting Features  of HIV in the First Year of Life</vt:lpstr>
      <vt:lpstr>PowerPoint Presentation</vt:lpstr>
      <vt:lpstr>WHO Clinical Stage 1</vt:lpstr>
      <vt:lpstr>Unexplained persistent hepatomegaly</vt:lpstr>
      <vt:lpstr>PowerPoint Presentation</vt:lpstr>
      <vt:lpstr>Extensive molluscum contagiosum infection</vt:lpstr>
      <vt:lpstr>PowerPoint Presentation</vt:lpstr>
      <vt:lpstr>PowerPoint Presentation</vt:lpstr>
      <vt:lpstr>Herpes Zoster</vt:lpstr>
      <vt:lpstr>Superinfected Herpes Zoster</vt:lpstr>
      <vt:lpstr>PowerPoint Presentation</vt:lpstr>
      <vt:lpstr>PowerPoint Presentation</vt:lpstr>
      <vt:lpstr>Parotid enlargement</vt:lpstr>
      <vt:lpstr>Oral Candidiasis</vt:lpstr>
      <vt:lpstr>Case </vt:lpstr>
      <vt:lpstr>Lymph node tuberculosis</vt:lpstr>
      <vt:lpstr>PowerPoint Presentation</vt:lpstr>
      <vt:lpstr>PowerPoint Presentation</vt:lpstr>
      <vt:lpstr>PowerPoint Presentation</vt:lpstr>
      <vt:lpstr>PowerPoint Presentation</vt:lpstr>
      <vt:lpstr>PowerPoint Presentation</vt:lpstr>
      <vt:lpstr>Symptomatic Lymphocytic Interstitial Pneumonitis (LIP) </vt:lpstr>
      <vt:lpstr>Finger Clubbing in  Lymphocytic Interstitial Pneumonitis (LIP)</vt:lpstr>
      <vt:lpstr>PowerPoint Presentation</vt:lpstr>
      <vt:lpstr>Case Scenario</vt:lpstr>
      <vt:lpstr>HIV-associated thrombocytopenia</vt:lpstr>
      <vt:lpstr>Acute necrotizing ulcerative gingivitis  or periodontitis Noma, cancrum oris</vt:lpstr>
      <vt:lpstr>PowerPoint Presentation</vt:lpstr>
      <vt:lpstr>Pneumocystis jiroveci pneumonia (PCP)</vt:lpstr>
      <vt:lpstr>Severe Acute Malnutrition </vt:lpstr>
      <vt:lpstr>PowerPoint Presentation</vt:lpstr>
      <vt:lpstr>Oedematous malnutrition (Kwashiorkor)</vt:lpstr>
      <vt:lpstr>PowerPoint Presentation</vt:lpstr>
      <vt:lpstr>PowerPoint Presentation</vt:lpstr>
      <vt:lpstr>PowerPoint Presentation</vt:lpstr>
      <vt:lpstr>Kaposi’s sarcoma</vt:lpstr>
      <vt:lpstr>PowerPoint Presentation</vt:lpstr>
      <vt:lpstr>Kaposi Sarcoma</vt:lpstr>
      <vt:lpstr>Diagnosis?  Treatment?</vt:lpstr>
      <vt:lpstr>HIV Encephalopathy</vt:lpstr>
      <vt:lpstr>Diagnosis and Treatment?</vt:lpstr>
      <vt:lpstr>Infant presents with pruritic rash for 2 weeks.   Mother has same rash. </vt:lpstr>
      <vt:lpstr>PowerPoint Presentation</vt:lpstr>
      <vt:lpstr>PowerPoint Presentation</vt:lpstr>
      <vt:lpstr>PowerPoint Presentation</vt:lpstr>
      <vt:lpstr>Thank you!!!</vt:lpstr>
      <vt:lpstr>PowerPoint Presentation</vt:lpstr>
      <vt:lpstr>PowerPoint Presentation</vt:lpstr>
      <vt:lpstr>PowerPoint Presentation</vt:lpstr>
      <vt:lpstr>PowerPoint Presentation</vt:lpstr>
    </vt:vector>
  </TitlesOfParts>
  <Company>Children's National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sample Presentation Title</dc:title>
  <dc:creator>Manicone, Paul E</dc:creator>
  <cp:lastModifiedBy>Ferrer, Kathy</cp:lastModifiedBy>
  <cp:revision>54</cp:revision>
  <dcterms:created xsi:type="dcterms:W3CDTF">2014-03-13T16:10:57Z</dcterms:created>
  <dcterms:modified xsi:type="dcterms:W3CDTF">2015-10-13T18:49:20Z</dcterms:modified>
</cp:coreProperties>
</file>