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9" r:id="rId3"/>
    <p:sldId id="265" r:id="rId4"/>
    <p:sldId id="267" r:id="rId5"/>
    <p:sldId id="269" r:id="rId6"/>
    <p:sldId id="274" r:id="rId7"/>
    <p:sldId id="279" r:id="rId8"/>
    <p:sldId id="280" r:id="rId9"/>
    <p:sldId id="330" r:id="rId10"/>
    <p:sldId id="275" r:id="rId11"/>
    <p:sldId id="276" r:id="rId12"/>
    <p:sldId id="281" r:id="rId13"/>
    <p:sldId id="319" r:id="rId14"/>
    <p:sldId id="329" r:id="rId15"/>
    <p:sldId id="282" r:id="rId16"/>
    <p:sldId id="283" r:id="rId17"/>
    <p:sldId id="286" r:id="rId18"/>
    <p:sldId id="321" r:id="rId19"/>
    <p:sldId id="317" r:id="rId20"/>
    <p:sldId id="332" r:id="rId21"/>
    <p:sldId id="288" r:id="rId22"/>
    <p:sldId id="290" r:id="rId23"/>
    <p:sldId id="292" r:id="rId24"/>
    <p:sldId id="289" r:id="rId25"/>
    <p:sldId id="326" r:id="rId26"/>
    <p:sldId id="328" r:id="rId27"/>
    <p:sldId id="293" r:id="rId28"/>
    <p:sldId id="294" r:id="rId29"/>
    <p:sldId id="295" r:id="rId30"/>
    <p:sldId id="296" r:id="rId31"/>
    <p:sldId id="299" r:id="rId32"/>
    <p:sldId id="315" r:id="rId33"/>
    <p:sldId id="331" r:id="rId34"/>
    <p:sldId id="306" r:id="rId35"/>
    <p:sldId id="300" r:id="rId36"/>
    <p:sldId id="302" r:id="rId37"/>
    <p:sldId id="305" r:id="rId38"/>
    <p:sldId id="308" r:id="rId39"/>
    <p:sldId id="309" r:id="rId40"/>
    <p:sldId id="310" r:id="rId41"/>
    <p:sldId id="312" r:id="rId42"/>
    <p:sldId id="304" r:id="rId43"/>
    <p:sldId id="323" r:id="rId44"/>
    <p:sldId id="311" r:id="rId45"/>
    <p:sldId id="313" r:id="rId46"/>
    <p:sldId id="327" r:id="rId47"/>
    <p:sldId id="324" r:id="rId48"/>
    <p:sldId id="325" r:id="rId49"/>
    <p:sldId id="316" r:id="rId50"/>
    <p:sldId id="318" r:id="rId5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BDEF"/>
    <a:srgbClr val="433456"/>
    <a:srgbClr val="003300"/>
    <a:srgbClr val="006600"/>
    <a:srgbClr val="008080"/>
    <a:srgbClr val="009900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73" autoAdjust="0"/>
    <p:restoredTop sz="94660" autoAdjust="0"/>
  </p:normalViewPr>
  <p:slideViewPr>
    <p:cSldViewPr>
      <p:cViewPr varScale="1">
        <p:scale>
          <a:sx n="85" d="100"/>
          <a:sy n="85" d="100"/>
        </p:scale>
        <p:origin x="-72" y="-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14FB3503-D3B9-4405-BED3-0F638CB68E6B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2EFDE75A-248F-494A-8E8B-651E57997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82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C30B04D-AD63-4E53-974F-B237C7BEBC5E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7BFB788-2B26-4698-9999-28039ECC6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0339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9AF9E-6371-4C7C-A472-B97245634C9E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752739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9F627F-8828-414D-89EE-18DF85553228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635910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2D59D7-198C-4B91-B6C1-FF6ACB937075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298558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CAD93-17D9-4A67-9A05-88D9E24CFF46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This illustrates the vicious cycle between diarrhea and </a:t>
            </a:r>
            <a:r>
              <a:rPr lang="en-US" dirty="0" err="1" smtClean="0">
                <a:ea typeface="ＭＳ Ｐゴシック" pitchFamily="34" charset="-128"/>
              </a:rPr>
              <a:t>undernutrition</a:t>
            </a:r>
            <a:r>
              <a:rPr lang="en-US" dirty="0" smtClean="0">
                <a:ea typeface="ＭＳ Ｐゴシック" pitchFamily="34" charset="-128"/>
              </a:rPr>
              <a:t>, where children with diarrhea eat less, and are less able to absorb the nutrients from their food; and malnourished children are more susceptible to diarrhea when exposed to fecal material in the generally hygiene-challenged environments where they live. </a:t>
            </a:r>
          </a:p>
        </p:txBody>
      </p:sp>
    </p:spTree>
    <p:extLst>
      <p:ext uri="{BB962C8B-B14F-4D97-AF65-F5344CB8AC3E}">
        <p14:creationId xmlns="" xmlns:p14="http://schemas.microsoft.com/office/powerpoint/2010/main" val="41810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FB788-2B26-4698-9999-28039ECC69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9940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FB788-2B26-4698-9999-28039ECC69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3537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19D651-C3DC-4AFF-BC15-FE3053F07D96}" type="slidenum">
              <a:rPr lang="en-US" smtClean="0"/>
              <a:pPr/>
              <a:t>15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679976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212DFC-9146-44EE-A40A-C978DB938BAD}" type="slidenum">
              <a:rPr lang="en-US" smtClean="0"/>
              <a:pPr/>
              <a:t>16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318457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B7C261-C0D2-4903-9B09-2C9FF93016D8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31615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FB788-2B26-4698-9999-28039ECC69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786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FB788-2B26-4698-9999-28039ECC69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024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2CD52-1985-4CC2-AA5C-1A40402CB92E}" type="slidenum">
              <a:rPr lang="en-US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516184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212DFC-9146-44EE-A40A-C978DB938BAD}" type="slidenum">
              <a:rPr lang="en-US" smtClean="0"/>
              <a:pPr/>
              <a:t>20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318457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4CE7BF-208C-401D-A073-849822AE79BB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600821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D2562A-B551-4999-A801-F29CC50F2EDC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054408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85F8E-1F05-4CD9-A2B3-98DEB431368E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528743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193F3C-9401-40FC-B7E4-A64BD2E4CCBE}" type="slidenum">
              <a:rPr lang="en-US" smtClean="0"/>
              <a:pPr/>
              <a:t>24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32343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FB788-2B26-4698-9999-28039ECC69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587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193F3C-9401-40FC-B7E4-A64BD2E4CCBE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6023456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BC8E05-7775-4CCB-97A2-2E72D4FC06BE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580061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ABC6B-F2EC-4BB6-BAAE-1244EB575589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598236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6EB5DF-752E-41AC-891D-FE337F74290B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4152101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33410C-E031-48C0-8BFE-DC6ADE67A591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676614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561546-AADC-4689-90F9-5F614680AFAD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668394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22B53E-45FE-41EC-ADA4-C767D000D8AD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7607663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A56026-DC7C-4104-863C-5931C982FB60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1455030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FB788-2B26-4698-9999-28039ECC698C}" type="slidenum">
              <a:rPr lang="en-US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04628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21FCB3-4142-437E-ADC5-D908DDC1C43C}" type="slidenum">
              <a:rPr lang="en-US" smtClean="0"/>
              <a:pPr/>
              <a:t>34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1058283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1324F9-0136-40ED-AB27-237437BFE585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4311696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6D666C-42DA-4FD7-B7EC-AC9FE0A041C4}" type="slidenum">
              <a:rPr lang="en-US" smtClean="0"/>
              <a:pPr/>
              <a:t>36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050997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2E41C-127D-47DC-A4B3-90AA750BA070}" type="slidenum">
              <a:rPr lang="en-US" smtClean="0"/>
              <a:pPr/>
              <a:t>37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42318430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6B57C-A634-481E-AE72-47FAE48F077E}" type="slidenum">
              <a:rPr lang="en-US" smtClean="0"/>
              <a:pPr/>
              <a:t>38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9406180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5126EC-1637-4B5A-8FD9-53FA7D27E229}" type="slidenum">
              <a:rPr lang="en-US" smtClean="0"/>
              <a:pPr/>
              <a:t>39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465039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C542E8-06A3-4597-A393-63AD3393FE11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703263"/>
            <a:ext cx="4630738" cy="3473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56477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D40ED6-46EF-4665-8598-1834A6C79E24}" type="slidenum">
              <a:rPr lang="en-US" smtClean="0"/>
              <a:pPr/>
              <a:t>40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2110319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B9AA3A-09CC-4C17-B452-58D962BD287B}" type="slidenum">
              <a:rPr lang="en-US" smtClean="0"/>
              <a:pPr/>
              <a:t>41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4520108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431828-DE59-452C-A865-E006F337871F}" type="slidenum">
              <a:rPr lang="en-US" smtClean="0"/>
              <a:pPr/>
              <a:t>42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701380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FB788-2B26-4698-9999-28039ECC698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83660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59CFB-A82D-44C8-A34B-81CBA05AA635}" type="slidenum">
              <a:rPr lang="en-US" smtClean="0"/>
              <a:pPr/>
              <a:t>44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4336842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02D7A-4F72-4B63-B2B3-DC4D5C3D91A9}" type="slidenum">
              <a:rPr lang="en-US" smtClean="0"/>
              <a:pPr/>
              <a:t>45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9069467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11B12-69DB-438D-A57C-52D31D40050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12229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FB788-2B26-4698-9999-28039ECC698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9097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FB788-2B26-4698-9999-28039ECC698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55565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19227E-762E-43ED-A22F-7DE3779FCD86}" type="slidenum">
              <a:rPr lang="en-US" smtClean="0"/>
              <a:pPr/>
              <a:t>49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697099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4E662A-6B3F-4AE3-AE15-002629CEF70E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703263"/>
            <a:ext cx="4630738" cy="3473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07777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FB788-2B26-4698-9999-28039ECC698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897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0E3BF6-DE09-4C08-BC74-D58F2539214F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73202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68240-2B4F-4A53-AB73-E2DAF325947E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592563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6A7EF-3811-4276-8C9B-1EB2750D7FB8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886970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6A7EF-3811-4276-8C9B-1EB2750D7FB8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08862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26166-75C0-4AFF-BEA7-01D1F3A4126B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D467FCC-F6E5-4DA8-BA2A-C557333F0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E1028-34A9-4679-A737-1648B5F423D1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826CC-B779-4848-B977-2709BC6FA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E1CF8-F329-4771-8868-F428D9BE729B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C2A11-7632-484C-ABA4-82E1276D8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10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6CD48-DBBC-43E5-ADD4-B03DCFB2A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9989C-938E-4784-A0C0-792690AFD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1CAE8-3C31-4AC2-BDEA-BC2661D1EDBC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85A6C-8C4F-4A3A-817E-F8BEC84EA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040AF-8D77-4E55-9B3F-65BF8B144FB9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D8E26-8EB0-462A-8B31-887DEC1A5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2BBEC-6285-48AB-88F9-66E58FB4CEA5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A40CE-D4A8-4C48-A30B-E3C5CF6BA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8FEF3-7B30-4B41-A24B-67528D7F7379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ECC37-2528-4834-9397-87474DFDA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A8733-6B28-44AD-BE4B-0ABAB517B037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873E0-5635-4672-BA9E-FEBFB70F0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BDAE0-A293-4DD0-B0F1-F72DCCB1EE6C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75EDA-FD24-4DA8-B342-12573E1B4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7E6-1A7A-40C0-B537-1AA8C83000F8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06CBF-3403-4C61-AB94-42E9A4D95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1F032-745E-465E-BE03-139EF80442A1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6FE9B-DFA5-4269-907B-1DBDD5398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  <a:alpha val="6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4E95323-B250-429D-ACD3-3FAE1196171C}" type="datetimeFigureOut">
              <a:rPr lang="en-US"/>
              <a:pPr>
                <a:defRPr/>
              </a:pPr>
              <a:t>10/12/2015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F5E5DF51-7668-4039-9870-4F985994B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06" r:id="rId2"/>
    <p:sldLayoutId id="2147483814" r:id="rId3"/>
    <p:sldLayoutId id="2147483807" r:id="rId4"/>
    <p:sldLayoutId id="2147483808" r:id="rId5"/>
    <p:sldLayoutId id="2147483809" r:id="rId6"/>
    <p:sldLayoutId id="2147483810" r:id="rId7"/>
    <p:sldLayoutId id="2147483815" r:id="rId8"/>
    <p:sldLayoutId id="2147483816" r:id="rId9"/>
    <p:sldLayoutId id="2147483811" r:id="rId10"/>
    <p:sldLayoutId id="2147483812" r:id="rId11"/>
    <p:sldLayoutId id="2147483817" r:id="rId12"/>
    <p:sldLayoutId id="214748381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B2C1D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9BBB59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9BBB59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images.teamsugar.com/files/users/10/109609/50_2007/sick-babe.jpg&amp;imgrefurl=http://www.lilsugar.com/876757&amp;h=332&amp;w=550&amp;sz=38&amp;hl=en&amp;start=18&amp;sig2=DH3DXAgCBVc6V3FIMLAMTA&amp;um=1&amp;usg=__CJ6lVMBw5OFZUXiOHUiAS_WhxtE=&amp;tbnid=0X6gICbzx9WReM:&amp;tbnh=80&amp;tbnw=133&amp;ei=qPnaSO_MCZmMeo6rsfsO&amp;prev=/images?q=photo+of+oral+rehydration+solution&amp;um=1&amp;hl=en&amp;safe=active&amp;rls=com.microsoft:*:IE-Address&amp;rlz=1I7DKUS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://images.google.com/imgres?imgurl=http://www.escape-co.com/images/oralrehyd2.JPG&amp;imgrefurl=http://www.escape-co.com/FIRST_AID_n_HYGIENE.htm&amp;h=250&amp;w=258&amp;sz=88&amp;hl=en&amp;start=16&amp;sig2=N2_5iSlDSeasUdZmNNJOVA&amp;um=1&amp;usg=__qg_HY6yDP2e4StVlbP_xI4ymFyk=&amp;tbnid=JZZ5rcI1QGbfaM:&amp;tbnh=109&amp;tbnw=112&amp;ei=ivraSP-DKZmMeo6rsfsO&amp;prev=/images?q=photo+of+oral+rehydration+solution+packet&amp;um=1&amp;hl=en&amp;safe=active&amp;rls=com.microsoft:*:IE-Address&amp;rlz=1I7DKUS&amp;sa=G" TargetMode="Externa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wmf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ubtitle 2"/>
          <p:cNvSpPr>
            <a:spLocks noGrp="1"/>
          </p:cNvSpPr>
          <p:nvPr>
            <p:ph type="subTitle" idx="1"/>
          </p:nvPr>
        </p:nvSpPr>
        <p:spPr>
          <a:xfrm>
            <a:off x="2590800" y="3505200"/>
            <a:ext cx="5638800" cy="1828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3200" b="1" dirty="0">
                <a:latin typeface="Calibri" pitchFamily="34" charset="0"/>
              </a:rPr>
              <a:t>Jennifer I Chapman, MD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pitchFamily="34" charset="0"/>
              </a:rPr>
              <a:t>Global Child Health Elective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pitchFamily="34" charset="0"/>
              </a:rPr>
              <a:t>October 12, 2015</a:t>
            </a:r>
          </a:p>
        </p:txBody>
      </p:sp>
      <p:sp>
        <p:nvSpPr>
          <p:cNvPr id="8195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524000"/>
          </a:xfrm>
        </p:spPr>
        <p:txBody>
          <a:bodyPr/>
          <a:lstStyle/>
          <a:p>
            <a:pPr eaLnBrk="1" hangingPunct="1"/>
            <a:r>
              <a:rPr sz="4400" smtClean="0">
                <a:latin typeface="Calibri" pitchFamily="34" charset="0"/>
                <a:ea typeface="ＭＳ Ｐゴシック" pitchFamily="34" charset="-128"/>
              </a:rPr>
              <a:t>Diarrhea and Dehydration</a:t>
            </a:r>
            <a:r>
              <a:rPr smtClean="0">
                <a:latin typeface="Calibri" pitchFamily="34" charset="0"/>
                <a:ea typeface="ＭＳ Ｐゴシック" pitchFamily="34" charset="-128"/>
              </a:rPr>
              <a:t/>
            </a:r>
            <a:br>
              <a:rPr smtClean="0">
                <a:latin typeface="Calibri" pitchFamily="34" charset="0"/>
                <a:ea typeface="ＭＳ Ｐゴシック" pitchFamily="34" charset="-128"/>
              </a:rPr>
            </a:br>
            <a:endParaRPr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8196" name="Picture 11" descr="cover_pp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25775"/>
            <a:ext cx="266700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9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auses of under-five child mortal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610600" cy="645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9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372475" cy="685800"/>
          </a:xfrm>
        </p:spPr>
        <p:txBody>
          <a:bodyPr/>
          <a:lstStyle/>
          <a:p>
            <a:pPr eaLnBrk="1" hangingPunct="1"/>
            <a:r>
              <a:rPr lang="en-US" sz="3200" b="1" smtClean="0">
                <a:latin typeface="Calibri" pitchFamily="34" charset="0"/>
              </a:rPr>
              <a:t>Malnutrition as underpinning cause of mortality</a:t>
            </a:r>
            <a:endParaRPr lang="en-US" sz="3200" b="1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7411" name="Picture 2" descr="Major causes of death in neonates and children aged 28 days to 5 year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9600" y="9144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2819400" y="4667250"/>
            <a:ext cx="41814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Undernutrition</a:t>
            </a: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3409950" y="1838325"/>
            <a:ext cx="27527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5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Diarrhea </a:t>
            </a:r>
          </a:p>
        </p:txBody>
      </p:sp>
      <p:sp>
        <p:nvSpPr>
          <p:cNvPr id="18436" name="AutoShape 7"/>
          <p:cNvSpPr>
            <a:spLocks noChangeArrowheads="1"/>
          </p:cNvSpPr>
          <p:nvPr/>
        </p:nvSpPr>
        <p:spPr bwMode="auto">
          <a:xfrm>
            <a:off x="1371600" y="2076450"/>
            <a:ext cx="1276350" cy="3486150"/>
          </a:xfrm>
          <a:prstGeom prst="curvedRightArrow">
            <a:avLst>
              <a:gd name="adj1" fmla="val 46319"/>
              <a:gd name="adj2" fmla="val 89414"/>
              <a:gd name="adj3" fmla="val 32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AutoShape 8"/>
          <p:cNvSpPr>
            <a:spLocks noChangeArrowheads="1"/>
          </p:cNvSpPr>
          <p:nvPr/>
        </p:nvSpPr>
        <p:spPr bwMode="auto">
          <a:xfrm flipV="1">
            <a:off x="6972300" y="2038350"/>
            <a:ext cx="1343025" cy="3390900"/>
          </a:xfrm>
          <a:prstGeom prst="curvedLeftArrow">
            <a:avLst>
              <a:gd name="adj1" fmla="val 41835"/>
              <a:gd name="adj2" fmla="val 7143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0" y="514350"/>
            <a:ext cx="74390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b="1" kern="0" dirty="0">
                <a:solidFill>
                  <a:schemeClr val="tx2"/>
                </a:solidFill>
                <a:latin typeface="Calibri" pitchFamily="34" charset="0"/>
              </a:rPr>
              <a:t>Poverty is “the single most important determinant of childhood death”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00"/>
            <a:ext cx="7772400" cy="838200"/>
          </a:xfrm>
        </p:spPr>
        <p:txBody>
          <a:bodyPr/>
          <a:lstStyle/>
          <a:p>
            <a:r>
              <a:rPr lang="en-US" sz="2400" b="1" dirty="0" smtClean="0">
                <a:latin typeface="Calibri" pitchFamily="34" charset="0"/>
              </a:rPr>
              <a:t>UNICEF: Committing to Child Survival: A Promise Renewed – </a:t>
            </a:r>
            <a:br>
              <a:rPr lang="en-US" sz="2400" b="1" dirty="0" smtClean="0">
                <a:latin typeface="Calibri" pitchFamily="34" charset="0"/>
              </a:rPr>
            </a:br>
            <a:r>
              <a:rPr lang="en-US" sz="2400" b="1" dirty="0" smtClean="0">
                <a:latin typeface="Calibri" pitchFamily="34" charset="0"/>
              </a:rPr>
              <a:t>Progress Report 2013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111618" name="Picture 2" descr="http://www.childinfo.org/images/U5M_Figure_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9599"/>
            <a:ext cx="8686799" cy="4657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hildinfo.org/images/U5M_Figure_4.png"/>
          <p:cNvPicPr>
            <a:picLocks noChangeAspect="1" noChangeArrowheads="1"/>
          </p:cNvPicPr>
          <p:nvPr/>
        </p:nvPicPr>
        <p:blipFill>
          <a:blip r:embed="rId3" cstate="print"/>
          <a:srcRect l="25905" t="9173" r="27525" b="3058"/>
          <a:stretch>
            <a:fillRect/>
          </a:stretch>
        </p:blipFill>
        <p:spPr bwMode="auto">
          <a:xfrm>
            <a:off x="4648200" y="1295400"/>
            <a:ext cx="4191000" cy="4191000"/>
          </a:xfrm>
          <a:prstGeom prst="rect">
            <a:avLst/>
          </a:prstGeom>
          <a:noFill/>
        </p:spPr>
      </p:pic>
      <p:pic>
        <p:nvPicPr>
          <p:cNvPr id="3" name="Picture 2" descr="Causes of under-five child mortality"/>
          <p:cNvPicPr>
            <a:picLocks noChangeAspect="1" noChangeArrowheads="1"/>
          </p:cNvPicPr>
          <p:nvPr/>
        </p:nvPicPr>
        <p:blipFill>
          <a:blip r:embed="rId4" cstate="print"/>
          <a:srcRect l="14400" t="19200" r="42000" b="27200"/>
          <a:stretch>
            <a:fillRect/>
          </a:stretch>
        </p:blipFill>
        <p:spPr bwMode="auto">
          <a:xfrm>
            <a:off x="0" y="1371600"/>
            <a:ext cx="4538220" cy="418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52600" y="5791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2005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5715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2013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59" name="Picture 9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025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0" descr="palm_crop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63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 descr="Goal 1: Eradicate Extreme Hunger and Pover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63575"/>
            <a:ext cx="7143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 descr="Goal 2: Achieve Universal Primary Educ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" y="1395413"/>
            <a:ext cx="71437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8" descr="Goal 4: Reduce Child Mortalit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3" y="2914650"/>
            <a:ext cx="738187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Goal 6: Combat HIV/AIDS, Malaria and other disease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350" y="4456113"/>
            <a:ext cx="74295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1" descr="Goal 7: Ensure Environmental Sustainabilit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219700"/>
            <a:ext cx="7048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2" descr="Goal 8: Develop a Global Partnership for Developmen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7000" y="5943600"/>
            <a:ext cx="7207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4" descr="Goal 3: Promote Gender Equality and Empower Wome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146300"/>
            <a:ext cx="7143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8" descr="Goal 5: Improve Maternal Health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686175"/>
            <a:ext cx="720725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Title 20"/>
          <p:cNvSpPr>
            <a:spLocks noGrp="1"/>
          </p:cNvSpPr>
          <p:nvPr>
            <p:ph type="title"/>
          </p:nvPr>
        </p:nvSpPr>
        <p:spPr>
          <a:xfrm>
            <a:off x="1066800" y="219075"/>
            <a:ext cx="7667625" cy="790575"/>
          </a:xfrm>
        </p:spPr>
        <p:txBody>
          <a:bodyPr/>
          <a:lstStyle/>
          <a:p>
            <a:r>
              <a:rPr lang="en-US" b="1" smtClean="0">
                <a:latin typeface="Calibri" pitchFamily="34" charset="0"/>
              </a:rPr>
              <a:t>Millennium Development Goals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1190625" y="1295400"/>
            <a:ext cx="7781925" cy="53625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Goal 1:  Eradicate extreme hunger and poverty</a:t>
            </a:r>
          </a:p>
          <a:p>
            <a:pPr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Goal 2:  Achieve universal primary education</a:t>
            </a:r>
          </a:p>
          <a:p>
            <a:pPr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Goal 3:  Promote gender equality/ empower women</a:t>
            </a:r>
          </a:p>
          <a:p>
            <a:pPr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Goal 4:  Reduce child mortality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433456"/>
                </a:solidFill>
                <a:latin typeface="Calibri" pitchFamily="34" charset="0"/>
              </a:rPr>
              <a:t>Target: </a:t>
            </a:r>
            <a:r>
              <a:rPr lang="en-US" dirty="0" smtClean="0">
                <a:solidFill>
                  <a:srgbClr val="433456"/>
                </a:solidFill>
                <a:latin typeface="Calibri" pitchFamily="34" charset="0"/>
              </a:rPr>
              <a:t>Reduce by 2/3, between 1990 and 2015, the under-five mortality rate. (~13million/yr </a:t>
            </a:r>
            <a:r>
              <a:rPr lang="en-US" dirty="0" smtClean="0">
                <a:solidFill>
                  <a:srgbClr val="433456"/>
                </a:solidFill>
                <a:latin typeface="Calibri" pitchFamily="34" charset="0"/>
                <a:sym typeface="Wingdings"/>
              </a:rPr>
              <a:t></a:t>
            </a:r>
            <a:r>
              <a:rPr lang="en-US" dirty="0" smtClean="0">
                <a:solidFill>
                  <a:srgbClr val="433456"/>
                </a:solidFill>
                <a:latin typeface="Calibri" pitchFamily="34" charset="0"/>
              </a:rPr>
              <a:t> ~4m/yr)</a:t>
            </a:r>
          </a:p>
          <a:p>
            <a:pPr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Goal 5:  Improve maternal health</a:t>
            </a:r>
          </a:p>
          <a:p>
            <a:pPr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Goal 6:  Combat HIV/AIDS, malaria, other diseases</a:t>
            </a:r>
          </a:p>
          <a:p>
            <a:pPr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Goal 7:  Ensure environmental sustainability</a:t>
            </a:r>
          </a:p>
          <a:p>
            <a:pPr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Goal 8:  Develop a global partnership for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devlopmt</a:t>
            </a:r>
            <a:endParaRPr lang="en-US" sz="28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391400" cy="1143000"/>
          </a:xfrm>
        </p:spPr>
        <p:txBody>
          <a:bodyPr/>
          <a:lstStyle/>
          <a:p>
            <a:r>
              <a:rPr lang="en-US" b="1" smtClean="0">
                <a:latin typeface="Calibri" pitchFamily="34" charset="0"/>
              </a:rPr>
              <a:t>MDG 1: extreme poverty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057275" y="2295525"/>
            <a:ext cx="7400925" cy="3514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World Bank report:</a:t>
            </a: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Number of people living on $1.25 per day halved between 1990-2010</a:t>
            </a:r>
          </a:p>
          <a:p>
            <a:pPr>
              <a:buFontTx/>
              <a:buNone/>
              <a:defRPr/>
            </a:pPr>
            <a:endParaRPr lang="en-US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>
              <a:buFontTx/>
              <a:buNone/>
              <a:defRPr/>
            </a:pPr>
            <a:endParaRPr lang="en-US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algn="r">
              <a:buFontTx/>
              <a:buNone/>
              <a:defRPr/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Lancet  “This week in medicine,” 379(9819), March 10-16, 2010</a:t>
            </a: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485" name="Picture 9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5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33450"/>
          </a:xfrm>
        </p:spPr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MDG 4: good news/sobering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382000" cy="14668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Factors: better newborn care, vaccines, clean water, better nutrition, prevention and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tx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of childhood diseases</a:t>
            </a:r>
          </a:p>
          <a:p>
            <a:pPr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Improved rates did not meet 2015 goal- 16,000 deaths/day</a:t>
            </a:r>
          </a:p>
        </p:txBody>
      </p:sp>
      <p:sp>
        <p:nvSpPr>
          <p:cNvPr id="4" name="Oval 3"/>
          <p:cNvSpPr/>
          <p:nvPr/>
        </p:nvSpPr>
        <p:spPr>
          <a:xfrm>
            <a:off x="152400" y="1295400"/>
            <a:ext cx="274320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667000" y="2819400"/>
            <a:ext cx="1981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00600" y="3505200"/>
            <a:ext cx="19050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905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12.7m deaths in 1990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3200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7.6m in 2010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3810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6.6m in 2012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934200" y="3810000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34200" y="41148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5.9m in 2014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9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Under-five mortality rate, 1990-2012 and projected 2013-2028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32098" name="Picture 2" descr="http://www.childinfo.org/images/U5M_Figure_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50" y="1447800"/>
            <a:ext cx="8122513" cy="48677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28800" y="6400800"/>
            <a:ext cx="71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UNICEF: Committing to Child Survival: A Promise Renewed – Progress Report 2013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1400" y="6324600"/>
            <a:ext cx="1600200" cy="381000"/>
          </a:xfrm>
        </p:spPr>
        <p:txBody>
          <a:bodyPr/>
          <a:lstStyle/>
          <a:p>
            <a:r>
              <a:rPr lang="en-US" sz="1400" b="1" dirty="0" smtClean="0">
                <a:latin typeface="Calibri" pitchFamily="34" charset="0"/>
              </a:rPr>
              <a:t>Our World in Data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66562" name="Picture 2" descr="child-mortality-1970-2012"/>
          <p:cNvPicPr>
            <a:picLocks noChangeAspect="1" noChangeArrowheads="1"/>
          </p:cNvPicPr>
          <p:nvPr/>
        </p:nvPicPr>
        <p:blipFill>
          <a:blip r:embed="rId3" cstate="print"/>
          <a:srcRect b="6857"/>
          <a:stretch>
            <a:fillRect/>
          </a:stretch>
        </p:blipFill>
        <p:spPr bwMode="auto">
          <a:xfrm>
            <a:off x="762000" y="152400"/>
            <a:ext cx="7099919" cy="61722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76400" y="63246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62/195 countries met goal (</a:t>
            </a:r>
            <a:r>
              <a:rPr lang="en-US" sz="2400" dirty="0" err="1" smtClean="0">
                <a:latin typeface="Calibri" pitchFamily="34" charset="0"/>
              </a:rPr>
              <a:t>Unicef</a:t>
            </a:r>
            <a:r>
              <a:rPr lang="en-US" sz="2400" dirty="0" smtClean="0">
                <a:latin typeface="Calibri" pitchFamily="34" charset="0"/>
              </a:rPr>
              <a:t> 2015)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  <a:ea typeface="ＭＳ Ｐゴシック" pitchFamily="34" charset="-128"/>
              </a:rPr>
              <a:t>Learning Objectives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38862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  <a:ea typeface="ＭＳ Ｐゴシック" pitchFamily="34" charset="-128"/>
              </a:rPr>
              <a:t>Discuss comparative contribution of diarrheal illnesses to global childhood mortality</a:t>
            </a:r>
          </a:p>
          <a:p>
            <a:pPr eaLnBrk="1" hangingPunct="1"/>
            <a:r>
              <a:rPr lang="en-US" smtClean="0">
                <a:latin typeface="Calibri" pitchFamily="34" charset="0"/>
                <a:ea typeface="ＭＳ Ｐゴシック" pitchFamily="34" charset="-128"/>
              </a:rPr>
              <a:t>Formulate a treatment plan for acute dehydration resulting from diarrhea</a:t>
            </a:r>
          </a:p>
          <a:p>
            <a:pPr eaLnBrk="1" hangingPunct="1"/>
            <a:r>
              <a:rPr lang="en-US" smtClean="0">
                <a:latin typeface="Calibri" pitchFamily="34" charset="0"/>
                <a:ea typeface="ＭＳ Ｐゴシック" pitchFamily="34" charset="-128"/>
              </a:rPr>
              <a:t>Identify benefits and disadvantages of various oral rehydration fluids in the treatment of acute dehydration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391400" cy="685800"/>
          </a:xfrm>
        </p:spPr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SDG 2030 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057275" y="990600"/>
            <a:ext cx="7400925" cy="5638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Sustainable Development Goals: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17 goals with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169 proposed targets  with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304 proposed indicators</a:t>
            </a:r>
          </a:p>
          <a:p>
            <a:pPr>
              <a:defRPr/>
            </a:pPr>
            <a:endParaRPr lang="en-US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            SDG 3: ‘Good health and well-being’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“By 2030, end preventable deaths of newborns and children under 5 years of age…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reduce neonatal mortality to 12 /1,000 live births;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Under-5 mortality to 25 /1,000 live births”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U5M in 2015: 51/1000 in Oceania and S Asia; 83 in sub-Saharan countries; 32 in Caucuses</a:t>
            </a:r>
          </a:p>
          <a:p>
            <a:pPr lvl="1">
              <a:defRPr/>
            </a:pPr>
            <a:r>
              <a:rPr lang="en-US" dirty="0" smtClean="0">
                <a:latin typeface="Calibri" pitchFamily="34" charset="0"/>
              </a:rPr>
              <a:t>Translates to goal of U5M of 4.9m /year</a:t>
            </a:r>
            <a:endParaRPr lang="en-US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>
              <a:buFontTx/>
              <a:buNone/>
              <a:defRPr/>
            </a:pPr>
            <a:endParaRPr lang="en-US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485" name="Picture 9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5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2" descr="SDG 3: Good health and well-be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819400"/>
            <a:ext cx="838200" cy="83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990600" y="304800"/>
            <a:ext cx="68103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AU" sz="3600" b="1">
                <a:solidFill>
                  <a:schemeClr val="tx2"/>
                </a:solidFill>
                <a:latin typeface="Calibri" pitchFamily="34" charset="0"/>
              </a:rPr>
              <a:t>Case study: Anis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4800600" y="1295400"/>
            <a:ext cx="39624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en-AU" sz="2000">
                <a:latin typeface="Calibri" pitchFamily="34" charset="0"/>
              </a:rPr>
              <a:t>Anis is a 2 year old presented from health clinic with 4 day history of profuse diarrhea. Vomiting everything for 2 days.</a:t>
            </a:r>
          </a:p>
          <a:p>
            <a:pPr marL="342900" indent="-342900"/>
            <a:r>
              <a:rPr lang="en-AU" sz="2000">
                <a:latin typeface="Calibri" pitchFamily="34" charset="0"/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AU" sz="2000">
                <a:latin typeface="Calibri" pitchFamily="34" charset="0"/>
              </a:rPr>
              <a:t>Lethargic and not able to drink for 1 day.</a:t>
            </a:r>
          </a:p>
        </p:txBody>
      </p:sp>
      <p:pic>
        <p:nvPicPr>
          <p:cNvPr id="25606" name="Picture 8" descr="1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5550" y="1295400"/>
            <a:ext cx="3427413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9" descr="li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30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1" descr="who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066800" y="3048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7653" name="Picture 8" descr="1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35099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2563" y="1143000"/>
            <a:ext cx="320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Line 11"/>
          <p:cNvSpPr>
            <a:spLocks noChangeShapeType="1"/>
          </p:cNvSpPr>
          <p:nvPr/>
        </p:nvSpPr>
        <p:spPr bwMode="auto">
          <a:xfrm>
            <a:off x="2057400" y="3429000"/>
            <a:ext cx="914400" cy="3048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56" name="Picture 13" descr="lin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825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52400" y="3200400"/>
            <a:ext cx="1905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 smtClean="0">
                <a:latin typeface="Calibri" pitchFamily="34" charset="0"/>
              </a:rPr>
              <a:t>Poor skin turgor</a:t>
            </a:r>
            <a:endParaRPr lang="en-A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1066800" y="3048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8677" name="Picture 11" descr="0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175" y="1133475"/>
            <a:ext cx="58674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3" descr="li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775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itle 9"/>
          <p:cNvSpPr>
            <a:spLocks noGrp="1"/>
          </p:cNvSpPr>
          <p:nvPr>
            <p:ph type="title"/>
          </p:nvPr>
        </p:nvSpPr>
        <p:spPr>
          <a:xfrm>
            <a:off x="1400175" y="5705475"/>
            <a:ext cx="4857750" cy="866775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Is Anis in shock?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9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"/>
            <a:ext cx="820102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572000"/>
            <a:ext cx="8199438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JChapman\AppData\Local\Microsoft\Windows\Temporary Internet Files\Content.IE5\VEMPNH8B\MC90033402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57" y="1600200"/>
            <a:ext cx="2363114" cy="37458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JChapman\AppData\Local\Microsoft\Windows\Temporary Internet Files\Content.IE5\VEMPNH8B\MP9004278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" y="-1"/>
            <a:ext cx="914154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9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"/>
            <a:ext cx="820102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572000"/>
            <a:ext cx="8199438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96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085850" y="504825"/>
            <a:ext cx="57531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AU" sz="4000" b="1">
                <a:solidFill>
                  <a:schemeClr val="tx2"/>
                </a:solidFill>
                <a:latin typeface="Calibri" pitchFamily="34" charset="0"/>
              </a:rPr>
              <a:t>Emergency treatment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162050" y="1724025"/>
            <a:ext cx="7010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en-AU" sz="2400" dirty="0">
                <a:latin typeface="Calibri" pitchFamily="34" charset="0"/>
              </a:rPr>
              <a:t>IV fluids should be given when signs of shock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AU" sz="2400" dirty="0">
                <a:latin typeface="Calibri" pitchFamily="34" charset="0"/>
              </a:rPr>
              <a:t>Best fluids: LR or 0.9% NaCl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AU" sz="2400" dirty="0">
                <a:latin typeface="Calibri" pitchFamily="34" charset="0"/>
              </a:rPr>
              <a:t>Start ORS by NGT if there is difficulty getting an IV infusion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AU" sz="2400" b="1" dirty="0">
                <a:latin typeface="Calibri" pitchFamily="34" charset="0"/>
              </a:rPr>
              <a:t>Do not use</a:t>
            </a:r>
            <a:r>
              <a:rPr lang="en-AU" sz="2400" dirty="0">
                <a:latin typeface="Calibri" pitchFamily="34" charset="0"/>
              </a:rPr>
              <a:t> 5% dextrose on its own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AU" sz="2400" dirty="0">
                <a:latin typeface="Calibri" pitchFamily="34" charset="0"/>
              </a:rPr>
              <a:t>20mls/kg fast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AU" sz="2400" dirty="0">
                <a:latin typeface="Calibri" pitchFamily="34" charset="0"/>
              </a:rPr>
              <a:t>In severe malnutrition generally give fluids at a slower rate –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endParaRPr lang="en-AU" sz="2400" dirty="0">
              <a:latin typeface="Calibri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AU" sz="2400" dirty="0">
                <a:latin typeface="Calibri" pitchFamily="34" charset="0"/>
                <a:sym typeface="Wingdings"/>
              </a:rPr>
              <a:t> </a:t>
            </a:r>
            <a:r>
              <a:rPr lang="en-AU" sz="2400" dirty="0">
                <a:latin typeface="Calibri" pitchFamily="34" charset="0"/>
              </a:rPr>
              <a:t>Reassess pulse and capillary refill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endParaRPr lang="en-AU" sz="2400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endParaRPr lang="en-AU" sz="2400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endParaRPr lang="en-AU" sz="2400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  <p:pic>
        <p:nvPicPr>
          <p:cNvPr id="29702" name="Picture 7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825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 descr="palm_crop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9063" y="0"/>
            <a:ext cx="876301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9" descr="who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1066800" y="228600"/>
            <a:ext cx="65627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AU" sz="4000">
                <a:solidFill>
                  <a:srgbClr val="FFF32B"/>
                </a:solidFill>
                <a:latin typeface="Calibri" pitchFamily="34" charset="0"/>
              </a:rPr>
              <a:t>Other options for access</a:t>
            </a:r>
            <a:endParaRPr lang="en-AU" sz="400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9223" name="Picture 7" descr="Intraosseo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419600"/>
            <a:ext cx="3048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1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447800"/>
            <a:ext cx="3048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2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47800"/>
            <a:ext cx="42672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495800" y="4572000"/>
            <a:ext cx="44196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Femoral venous access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114425" y="3429000"/>
            <a:ext cx="298132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Intraosseus using </a:t>
            </a:r>
          </a:p>
          <a:p>
            <a:pPr algn="ctr"/>
            <a:r>
              <a:rPr lang="en-US" dirty="0">
                <a:latin typeface="Calibri" pitchFamily="34" charset="0"/>
              </a:rPr>
              <a:t>spinal needle</a:t>
            </a:r>
          </a:p>
          <a:p>
            <a:r>
              <a:rPr lang="en-US" dirty="0">
                <a:latin typeface="Times New Roman" pitchFamily="18" charset="0"/>
              </a:rPr>
              <a:t> 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4267200" y="5992813"/>
            <a:ext cx="2147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Intraosseus needle</a:t>
            </a:r>
            <a:endParaRPr lang="en-US" sz="2800">
              <a:latin typeface="Calibri" pitchFamily="34" charset="0"/>
            </a:endParaRPr>
          </a:p>
        </p:txBody>
      </p:sp>
      <p:pic>
        <p:nvPicPr>
          <p:cNvPr id="30731" name="Picture 13" descr="lin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740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5" descr="who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utoUpdateAnimBg="0"/>
      <p:bldP spid="9227" grpId="0" autoUpdateAnimBg="0"/>
      <p:bldP spid="922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1066800" y="304800"/>
            <a:ext cx="685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AU" sz="4000" b="1">
                <a:solidFill>
                  <a:schemeClr val="tx2"/>
                </a:solidFill>
                <a:latin typeface="Calibri" pitchFamily="34" charset="0"/>
              </a:rPr>
              <a:t>Fluids in severe dehydration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990600" y="1295400"/>
            <a:ext cx="76771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FontTx/>
              <a:buChar char="•"/>
            </a:pPr>
            <a:r>
              <a:rPr lang="en-AU" sz="2400">
                <a:latin typeface="Calibri" pitchFamily="34" charset="0"/>
              </a:rPr>
              <a:t>In the first 4-6 hours give 100 mls/kg of IV or NG ORS as shown in table below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FontTx/>
              <a:buChar char="•"/>
            </a:pPr>
            <a:r>
              <a:rPr lang="en-AU" sz="2400">
                <a:latin typeface="Calibri" pitchFamily="34" charset="0"/>
              </a:rPr>
              <a:t>Start oral fluids as soon as child can drink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FontTx/>
              <a:buChar char="•"/>
            </a:pPr>
            <a:r>
              <a:rPr lang="en-AU" sz="2400" b="1">
                <a:latin typeface="Calibri" pitchFamily="34" charset="0"/>
              </a:rPr>
              <a:t>Continue feeding</a:t>
            </a:r>
            <a:endParaRPr lang="en-US" sz="2400">
              <a:latin typeface="Calibri" pitchFamily="34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</a:pPr>
            <a:endParaRPr lang="en-US">
              <a:solidFill>
                <a:srgbClr val="FF9933"/>
              </a:solidFill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</a:pPr>
            <a:r>
              <a:rPr lang="en-AU"/>
              <a:t>                                                                                   </a:t>
            </a:r>
            <a:endParaRPr lang="en-AU">
              <a:solidFill>
                <a:srgbClr val="FF9933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AU" sz="3200">
              <a:latin typeface="Times New Roman" pitchFamily="18" charset="0"/>
            </a:endParaRPr>
          </a:p>
        </p:txBody>
      </p:sp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9700" y="3314700"/>
            <a:ext cx="62103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8" descr="li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825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0" descr="who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5562600" cy="944562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  <a:ea typeface="ＭＳ Ｐゴシック" pitchFamily="34" charset="-128"/>
              </a:rPr>
              <a:t>Reflection exercise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752600"/>
            <a:ext cx="8229600" cy="3657600"/>
          </a:xfrm>
        </p:spPr>
        <p:txBody>
          <a:bodyPr/>
          <a:lstStyle/>
          <a:p>
            <a:pPr marL="273050" lvl="1" indent="-273050" eaLnBrk="1" hangingPunct="1">
              <a:lnSpc>
                <a:spcPct val="150000"/>
              </a:lnSpc>
              <a:spcBef>
                <a:spcPts val="575"/>
              </a:spcBef>
              <a:buClr>
                <a:schemeClr val="accent1"/>
              </a:buClr>
            </a:pPr>
            <a:r>
              <a:rPr lang="en-US" dirty="0">
                <a:latin typeface="Calibri" pitchFamily="34" charset="0"/>
                <a:ea typeface="ＭＳ Ｐゴシック" pitchFamily="34" charset="-128"/>
              </a:rPr>
              <a:t>Think of a time you had an acute diarrheal illness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dirty="0">
                <a:latin typeface="Calibri" pitchFamily="34" charset="0"/>
                <a:ea typeface="ＭＳ Ｐゴシック" pitchFamily="34" charset="-128"/>
              </a:rPr>
              <a:t>Jot down the important transmission points related to this infection</a:t>
            </a:r>
          </a:p>
          <a:p>
            <a:pPr lvl="1" eaLnBrk="1" hangingPunct="1">
              <a:lnSpc>
                <a:spcPct val="150000"/>
              </a:lnSpc>
            </a:pPr>
            <a:r>
              <a:rPr lang="en-US" dirty="0">
                <a:latin typeface="Calibri" pitchFamily="34" charset="0"/>
              </a:rPr>
              <a:t>What factors and interventions led to your recovery</a:t>
            </a: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buFont typeface="Wingdings 2" pitchFamily="18" charset="2"/>
              <a:buNone/>
            </a:pPr>
            <a:endParaRPr lang="en-US" sz="1000" dirty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1219200" y="409575"/>
            <a:ext cx="58007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AU" sz="4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Reassessment</a:t>
            </a:r>
            <a:r>
              <a:rPr lang="en-AU" sz="4000" b="1" dirty="0" smtClean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lang="en-AU" sz="4000" b="1" dirty="0">
                <a:solidFill>
                  <a:srgbClr val="1F497D"/>
                </a:solidFill>
                <a:latin typeface="Calibri" pitchFamily="34" charset="0"/>
              </a:rPr>
              <a:t>of Anis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009650" y="2105025"/>
            <a:ext cx="74676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Times New Roman" pitchFamily="18" charset="0"/>
            </a:endParaRPr>
          </a:p>
        </p:txBody>
      </p:sp>
      <p:pic>
        <p:nvPicPr>
          <p:cNvPr id="32774" name="Picture 7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9" descr="who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71575" y="1676400"/>
            <a:ext cx="7515225" cy="4448175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NS bolus 20mls/kg given, followed by 2</a:t>
            </a:r>
            <a:r>
              <a:rPr lang="en-US" sz="2400" baseline="30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nd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bolus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What next?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Reassess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Child more alert and looks to his mother; shows improved skin turgor; CR 2 seconds; P140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What next?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Oral rehydration: how much?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What are discharge criteria?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What are the 4 rules of home treatment: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Give extra fluids (100-200mls/loose stool), give zinc, give food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When to return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p" autoUpdateAnimBg="0"/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295400" y="381000"/>
            <a:ext cx="50006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AU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Further Treatment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1371600" y="1447800"/>
            <a:ext cx="6886575" cy="464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Infection control: hand washing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Continue feeding with oral rehydration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Zinc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Antidiarrheal agents: never necessary and often harmful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Antiemetics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Antibiotic treatment – </a:t>
            </a:r>
            <a:r>
              <a:rPr lang="en-AU" sz="2400" i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rarely necessary</a:t>
            </a: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.  Only for: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SzPct val="50000"/>
              <a:buFont typeface="Wingdings" pitchFamily="2" charset="2"/>
              <a:buChar char="Ø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Dysentery (mostly </a:t>
            </a:r>
            <a:r>
              <a:rPr lang="en-AU" sz="2400" i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Shigella</a:t>
            </a: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)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SzPct val="50000"/>
              <a:buFont typeface="Wingdings" pitchFamily="2" charset="2"/>
              <a:buChar char="Ø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Cholera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SzPct val="50000"/>
              <a:buFont typeface="Wingdings" pitchFamily="2" charset="2"/>
              <a:buChar char="Ø"/>
              <a:defRPr/>
            </a:pP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Severe </a:t>
            </a: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abdominal distension (e.g. gut sepsis)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-- this has been longstanding teaching</a:t>
            </a:r>
          </a:p>
        </p:txBody>
      </p:sp>
      <p:pic>
        <p:nvPicPr>
          <p:cNvPr id="34822" name="Picture 13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5" descr="who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5843" name="Picture 13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59694" y="2057400"/>
            <a:ext cx="6877050" cy="3714750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4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	</a:t>
            </a: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Traveller's diarrhoea: </a:t>
            </a:r>
            <a:b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</a:b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	ETEC, rotavirus, Campylobacter </a:t>
            </a:r>
            <a:r>
              <a:rPr lang="en-AU" sz="240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jejuni</a:t>
            </a: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b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</a:b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Bloody diarrhoea = </a:t>
            </a:r>
            <a:r>
              <a:rPr lang="en-AU" sz="240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dysentary</a:t>
            </a: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: </a:t>
            </a:r>
            <a:b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</a:b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	</a:t>
            </a:r>
            <a:r>
              <a:rPr lang="en-AU" sz="2400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Shigella, </a:t>
            </a:r>
            <a:r>
              <a:rPr lang="en-AU" sz="240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amoebiasis</a:t>
            </a:r>
            <a:r>
              <a:rPr lang="en-AU" sz="2400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</a:t>
            </a: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AU" sz="240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trichuriasis</a:t>
            </a:r>
            <a:r>
              <a:rPr lang="en-AU" sz="2400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</a:b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Cholera</a:t>
            </a:r>
            <a:b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</a:b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Worms: </a:t>
            </a:r>
            <a:r>
              <a:rPr lang="en-AU" sz="240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ascariasis</a:t>
            </a: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whipworm, hookworm</a:t>
            </a:r>
            <a:b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</a:b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Prolonged diarrhoea: </a:t>
            </a:r>
            <a:b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</a:b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	</a:t>
            </a:r>
            <a:r>
              <a:rPr lang="en-AU" sz="240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Giardia</a:t>
            </a: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E </a:t>
            </a:r>
            <a:r>
              <a:rPr lang="en-AU" sz="240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histolytica</a:t>
            </a: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AU" sz="240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Cyclospora</a:t>
            </a: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/Crypto, 	bacterial and viral causes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>
            <a:off x="1152525" y="685800"/>
            <a:ext cx="72913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Calibri" pitchFamily="34" charset="0"/>
              </a:rPr>
              <a:t>Is differential diagnosis of diarrhea different in low resource setting?</a:t>
            </a:r>
            <a:endParaRPr lang="en-US" sz="36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726148" cy="920750"/>
          </a:xfrm>
        </p:spPr>
        <p:txBody>
          <a:bodyPr/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A Quiet Revolution in the Treatment of Childhood Diarrhea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-                                                   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NYT Aug 10, 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066800"/>
            <a:ext cx="7772400" cy="25908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Global Enteric Multicenter Study (Lancet, 2013): 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Top 5: rotavirus, Cryptosporidium, 2 strains </a:t>
            </a:r>
            <a:r>
              <a:rPr lang="en-US" dirty="0" err="1" smtClean="0">
                <a:latin typeface="Calibri" pitchFamily="34" charset="0"/>
              </a:rPr>
              <a:t>Ecoli</a:t>
            </a:r>
            <a:r>
              <a:rPr lang="en-US" dirty="0" smtClean="0">
                <a:latin typeface="Calibri" pitchFamily="34" charset="0"/>
              </a:rPr>
              <a:t>, Shigella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In some places: </a:t>
            </a:r>
            <a:r>
              <a:rPr lang="en-US" dirty="0" err="1" smtClean="0">
                <a:latin typeface="Calibri" pitchFamily="34" charset="0"/>
              </a:rPr>
              <a:t>Aeromonas</a:t>
            </a:r>
            <a:r>
              <a:rPr lang="en-US" dirty="0" smtClean="0">
                <a:latin typeface="Calibri" pitchFamily="34" charset="0"/>
              </a:rPr>
              <a:t>, Campylobacter, </a:t>
            </a:r>
            <a:r>
              <a:rPr lang="en-US" dirty="0" err="1" smtClean="0">
                <a:latin typeface="Calibri" pitchFamily="34" charset="0"/>
              </a:rPr>
              <a:t>Vibrio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cholerae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Botswana study (PIDS, April 2015): 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Lack of blood does not mean not bacterial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7890" name="Picture 2" descr="http://static01.nyt.com/images/2015/08/11/science/11DIARRHEAJP/11DIARRHEAJP-superJumbo-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733800"/>
            <a:ext cx="4038600" cy="2687799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3" descr="li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-1905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71800" y="64770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alibri" pitchFamily="34" charset="0"/>
              </a:rPr>
              <a:t>Abshira</a:t>
            </a:r>
            <a:r>
              <a:rPr lang="en-US" sz="1400" dirty="0" smtClean="0">
                <a:latin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</a:rPr>
              <a:t>Abdukadir</a:t>
            </a:r>
            <a:r>
              <a:rPr lang="en-US" sz="1400" dirty="0" smtClean="0">
                <a:latin typeface="Calibri" pitchFamily="34" charset="0"/>
              </a:rPr>
              <a:t>, a four-year-old girl in Somalia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106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333500" y="314325"/>
            <a:ext cx="5972175" cy="962025"/>
          </a:xfrm>
        </p:spPr>
        <p:txBody>
          <a:bodyPr/>
          <a:lstStyle/>
          <a:p>
            <a:r>
              <a:rPr lang="en-US" b="1" smtClean="0">
                <a:latin typeface="Calibri" pitchFamily="34" charset="0"/>
              </a:rPr>
              <a:t>Antibiotic use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1143000" y="1562100"/>
            <a:ext cx="7762875" cy="4724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Not clear when to use antibiotics: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Admit if severely malnourished or &lt;2mo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Admit if toxic: seizures,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abd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distension, lethargic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Treat if bloody diarrhea?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Sequentially treat for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amoebiasis</a:t>
            </a:r>
            <a:endParaRPr lang="en-US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endParaRPr lang="en-US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Persistent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watery stools: parasitic infection</a:t>
            </a:r>
          </a:p>
          <a:p>
            <a:pPr lvl="1">
              <a:defRPr/>
            </a:pP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Metronidazole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other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nitroimidazoles</a:t>
            </a:r>
            <a:endParaRPr lang="en-US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Single dose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tinidazole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effective against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Giardia</a:t>
            </a:r>
            <a:endParaRPr lang="en-US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6869" name="Picture 8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248525" cy="828675"/>
          </a:xfrm>
        </p:spPr>
        <p:txBody>
          <a:bodyPr/>
          <a:lstStyle/>
          <a:p>
            <a:r>
              <a:rPr lang="en-US" b="1" smtClean="0">
                <a:latin typeface="Calibri" pitchFamily="34" charset="0"/>
              </a:rPr>
              <a:t>Continue feeding: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275" y="1752600"/>
            <a:ext cx="7762875" cy="4772025"/>
          </a:xfrm>
        </p:spPr>
        <p:txBody>
          <a:bodyPr/>
          <a:lstStyle/>
          <a:p>
            <a:pPr>
              <a:defRPr/>
            </a:pPr>
            <a:r>
              <a:rPr lang="en-US" sz="22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Continue to feed as much nutrient-rich food as will be accepted</a:t>
            </a:r>
            <a:endParaRPr lang="en-US" sz="2200" b="1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>
              <a:buFontTx/>
              <a:buNone/>
              <a:defRPr/>
            </a:pP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“Food should never be withheld and the child's usual foods should not be diluted. Breastfeeding should always be continued.…”</a:t>
            </a:r>
          </a:p>
          <a:p>
            <a:pPr>
              <a:buFontTx/>
              <a:buNone/>
              <a:defRPr/>
            </a:pPr>
            <a:endParaRPr lang="en-US" sz="20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marL="342900" lvl="1" indent="-342900">
              <a:buFontTx/>
              <a:buChar char="•"/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Why?</a:t>
            </a: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To prevent malnutrition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To speed the recovery of normal intestinal function, including the ability to digest and absorb various nutrients. </a:t>
            </a:r>
            <a:endParaRPr lang="en-US" sz="1600" i="1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marL="342900" lvl="1" indent="-342900">
              <a:buFontTx/>
              <a:buNone/>
              <a:defRPr/>
            </a:pP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“Children whose food is restricted or diluted lose weight, have diarrhoea of longer duration, and recover intestinal function more slowly.”</a:t>
            </a:r>
          </a:p>
        </p:txBody>
      </p:sp>
      <p:sp>
        <p:nvSpPr>
          <p:cNvPr id="38916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17" name="Picture 8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0" descr="who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8800" y="5800725"/>
            <a:ext cx="7572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876300" y="266700"/>
            <a:ext cx="4962525" cy="933450"/>
          </a:xfrm>
        </p:spPr>
        <p:txBody>
          <a:bodyPr/>
          <a:lstStyle/>
          <a:p>
            <a:r>
              <a:rPr lang="en-US" b="1" smtClean="0">
                <a:latin typeface="Calibri" pitchFamily="34" charset="0"/>
              </a:rPr>
              <a:t>Zinc supplementation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9725"/>
            <a:ext cx="7677150" cy="49911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8 systematic reviews with10 RCTs reviewed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Findings: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duration of diarrhea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sym typeface="Wingdings"/>
              </a:rPr>
              <a:t> by 13-50%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sym typeface="Wingdings"/>
              </a:rPr>
              <a:t>stool output  and more vomiting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sym typeface="Wingdings"/>
              </a:rPr>
              <a:t>admission rate to hospital: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effect over ensuing 2-3 mos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protective for pneumonia 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WHO recommends Zinc: (level A recommendation)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dissolve 1 tablet of zinc into water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10-20mgs per day for 10 days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Barrier: given for 5 days only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lvl="2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ICHRC:  http://www.ichrc.org/</a:t>
            </a:r>
          </a:p>
        </p:txBody>
      </p:sp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9941" name="Picture 13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5" descr="who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0250" y="98425"/>
            <a:ext cx="324485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210300" cy="952500"/>
          </a:xfrm>
        </p:spPr>
        <p:txBody>
          <a:bodyPr/>
          <a:lstStyle/>
          <a:p>
            <a:r>
              <a:rPr lang="en-US" b="1" smtClean="0">
                <a:latin typeface="Calibri" pitchFamily="34" charset="0"/>
              </a:rPr>
              <a:t>Antiemetics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850" y="1504950"/>
            <a:ext cx="7372350" cy="47244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6 cohort studies or RCT and 1 Cochrane review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Ondansetron reduces vomiting &gt; metaclopramide or dexamethasone &gt; placebo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Increased diarrhea seen in treatment groups</a:t>
            </a:r>
          </a:p>
          <a:p>
            <a:pPr>
              <a:defRPr/>
            </a:pPr>
            <a:endParaRPr lang="en-US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The AAP endorses the  CDC’s position by stating that “reliance on pharmacologic agents shifts the therapeutic focus away from appropriate fluid, electrolyte, and nutritional therapy, [and] can result in adverse events.” (2004)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Ondansetron costs $$$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1988" name="Picture 14" descr="palm_crop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3188" y="0"/>
            <a:ext cx="876301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990" name="Picture 13" descr="li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3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5" descr="who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025" y="4572001"/>
            <a:ext cx="7181850" cy="16002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Fluids during diarrheal illnesses:</a:t>
            </a:r>
          </a:p>
          <a:p>
            <a:pPr lvl="1">
              <a:defRPr/>
            </a:pPr>
            <a:r>
              <a:rPr lang="en-US" sz="22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ORS-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"potentially the most important medical advance of this century."  (The Lancet)</a:t>
            </a:r>
          </a:p>
          <a:p>
            <a:pPr>
              <a:buNone/>
              <a:defRPr/>
            </a:pPr>
            <a:endParaRPr lang="en-US" sz="1000" dirty="0" smtClean="0">
              <a:latin typeface="Calibri" pitchFamily="34" charset="0"/>
            </a:endParaRPr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012" name="Picture 8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5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0" descr="who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4" descr="http://rehydrate.org/dd/img1/dd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8913" y="523875"/>
            <a:ext cx="3259137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2" descr="http://tbn0.google.com/images?q=tbn:0X6gICbzx9WReM:http://images.teamsugar.com/files/users/10/109609/50_2007/sick-bab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8600" y="657225"/>
            <a:ext cx="183673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2" descr="http://www.unicef.org/infobycountry/images/ibc_saotome_feedingbo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4375" y="2124075"/>
            <a:ext cx="1428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70485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1066800" y="304800"/>
            <a:ext cx="39719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40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44037" name="Picture 8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30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0" descr="who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itle 9"/>
          <p:cNvSpPr>
            <a:spLocks noGrp="1"/>
          </p:cNvSpPr>
          <p:nvPr>
            <p:ph type="title"/>
          </p:nvPr>
        </p:nvSpPr>
        <p:spPr>
          <a:xfrm>
            <a:off x="1047750" y="323850"/>
            <a:ext cx="6238875" cy="1143000"/>
          </a:xfrm>
        </p:spPr>
        <p:txBody>
          <a:bodyPr/>
          <a:lstStyle/>
          <a:p>
            <a:r>
              <a:rPr lang="en-US" b="1" smtClean="0">
                <a:latin typeface="Calibri" pitchFamily="34" charset="0"/>
              </a:rPr>
              <a:t>Oral Rehydration Solution:</a:t>
            </a:r>
          </a:p>
        </p:txBody>
      </p:sp>
      <p:sp>
        <p:nvSpPr>
          <p:cNvPr id="38921" name="Content Placeholder 10"/>
          <p:cNvSpPr>
            <a:spLocks noGrp="1"/>
          </p:cNvSpPr>
          <p:nvPr>
            <p:ph idx="1"/>
          </p:nvPr>
        </p:nvSpPr>
        <p:spPr>
          <a:xfrm>
            <a:off x="1238250" y="1714500"/>
            <a:ext cx="7600950" cy="4714875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First large-scale trial during Bangladeshi Liberation War (1971):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1 camp of 350,000 people trialed on ORS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3% mortality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2</a:t>
            </a:r>
            <a:r>
              <a:rPr lang="en-US" sz="2000" baseline="30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nd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camp without oral solution had 20-30% mortality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1950s: Na and glucose transported together, with water following passively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Relevant parts of rehydration solutions: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Sodium/Glucose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Osmolarity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Carbohydrate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Citrate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Flavouring </a:t>
            </a:r>
          </a:p>
        </p:txBody>
      </p:sp>
      <p:pic>
        <p:nvPicPr>
          <p:cNvPr id="44041" name="Picture 13" descr="http://tbn0.google.com/images?q=tbn:JZZ5rcI1QGbfaM:http://www.escape-co.com/images/oralrehyd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6650" y="250825"/>
            <a:ext cx="13176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1676400" y="4114800"/>
            <a:ext cx="609600" cy="2286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2362200" y="2590800"/>
            <a:ext cx="1447800" cy="914400"/>
            <a:chOff x="1296" y="3360"/>
            <a:chExt cx="912" cy="576"/>
          </a:xfrm>
        </p:grpSpPr>
        <p:sp>
          <p:nvSpPr>
            <p:cNvPr id="29700" name="Oval 4"/>
            <p:cNvSpPr>
              <a:spLocks noChangeArrowheads="1"/>
            </p:cNvSpPr>
            <p:nvPr/>
          </p:nvSpPr>
          <p:spPr bwMode="auto">
            <a:xfrm>
              <a:off x="1296" y="3360"/>
              <a:ext cx="912" cy="576"/>
            </a:xfrm>
            <a:prstGeom prst="ellipse">
              <a:avLst/>
            </a:prstGeom>
            <a:solidFill>
              <a:srgbClr val="CC99FF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1306" name="Text Box 5"/>
            <p:cNvSpPr txBox="1">
              <a:spLocks noChangeArrowheads="1"/>
            </p:cNvSpPr>
            <p:nvPr/>
          </p:nvSpPr>
          <p:spPr bwMode="auto">
            <a:xfrm>
              <a:off x="1458" y="3503"/>
              <a:ext cx="634" cy="291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latin typeface="Calibri" pitchFamily="34" charset="0"/>
                </a:rPr>
                <a:t>Fields</a:t>
              </a:r>
              <a:endParaRPr lang="en-US" i="1">
                <a:latin typeface="Calibri" pitchFamily="34" charset="0"/>
              </a:endParaRPr>
            </a:p>
          </p:txBody>
        </p:sp>
      </p:grp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3886200" y="3352800"/>
            <a:ext cx="990600" cy="1524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1269" name="Group 7"/>
          <p:cNvGrpSpPr>
            <a:grpSpLocks/>
          </p:cNvGrpSpPr>
          <p:nvPr/>
        </p:nvGrpSpPr>
        <p:grpSpPr bwMode="auto">
          <a:xfrm>
            <a:off x="2362200" y="1524000"/>
            <a:ext cx="1447800" cy="914400"/>
            <a:chOff x="1296" y="1488"/>
            <a:chExt cx="912" cy="576"/>
          </a:xfrm>
        </p:grpSpPr>
        <p:sp>
          <p:nvSpPr>
            <p:cNvPr id="29704" name="Oval 8"/>
            <p:cNvSpPr>
              <a:spLocks noChangeArrowheads="1"/>
            </p:cNvSpPr>
            <p:nvPr/>
          </p:nvSpPr>
          <p:spPr bwMode="auto">
            <a:xfrm>
              <a:off x="1296" y="1488"/>
              <a:ext cx="912" cy="576"/>
            </a:xfrm>
            <a:prstGeom prst="ellipse">
              <a:avLst/>
            </a:prstGeom>
            <a:solidFill>
              <a:srgbClr val="CC99FF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1304" name="Text Box 9"/>
            <p:cNvSpPr txBox="1">
              <a:spLocks noChangeArrowheads="1"/>
            </p:cNvSpPr>
            <p:nvPr/>
          </p:nvSpPr>
          <p:spPr bwMode="auto">
            <a:xfrm>
              <a:off x="1463" y="1631"/>
              <a:ext cx="634" cy="291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latin typeface="Calibri" pitchFamily="34" charset="0"/>
                </a:rPr>
                <a:t>Fluids</a:t>
              </a:r>
              <a:endParaRPr lang="en-US" i="1">
                <a:latin typeface="Calibri" pitchFamily="34" charset="0"/>
              </a:endParaRPr>
            </a:p>
          </p:txBody>
        </p:sp>
      </p:grp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2362200" y="5181600"/>
            <a:ext cx="1447800" cy="914400"/>
            <a:chOff x="1296" y="624"/>
            <a:chExt cx="912" cy="576"/>
          </a:xfrm>
        </p:grpSpPr>
        <p:sp>
          <p:nvSpPr>
            <p:cNvPr id="29707" name="Oval 11"/>
            <p:cNvSpPr>
              <a:spLocks noChangeArrowheads="1"/>
            </p:cNvSpPr>
            <p:nvPr/>
          </p:nvSpPr>
          <p:spPr bwMode="auto">
            <a:xfrm>
              <a:off x="1296" y="624"/>
              <a:ext cx="912" cy="576"/>
            </a:xfrm>
            <a:prstGeom prst="ellipse">
              <a:avLst/>
            </a:prstGeom>
            <a:solidFill>
              <a:srgbClr val="CC99FF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1302" name="Text Box 12"/>
            <p:cNvSpPr txBox="1">
              <a:spLocks noChangeArrowheads="1"/>
            </p:cNvSpPr>
            <p:nvPr/>
          </p:nvSpPr>
          <p:spPr bwMode="auto">
            <a:xfrm>
              <a:off x="1367" y="767"/>
              <a:ext cx="764" cy="291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latin typeface="Calibri" pitchFamily="34" charset="0"/>
                </a:rPr>
                <a:t>Fingers</a:t>
              </a:r>
              <a:endParaRPr lang="en-US" i="1">
                <a:latin typeface="Calibri" pitchFamily="34" charset="0"/>
              </a:endParaRPr>
            </a:p>
          </p:txBody>
        </p:sp>
      </p:grpSp>
      <p:grpSp>
        <p:nvGrpSpPr>
          <p:cNvPr id="11271" name="Group 13"/>
          <p:cNvGrpSpPr>
            <a:grpSpLocks/>
          </p:cNvGrpSpPr>
          <p:nvPr/>
        </p:nvGrpSpPr>
        <p:grpSpPr bwMode="auto">
          <a:xfrm>
            <a:off x="2362200" y="4038600"/>
            <a:ext cx="1447800" cy="914400"/>
            <a:chOff x="1296" y="2496"/>
            <a:chExt cx="912" cy="576"/>
          </a:xfrm>
        </p:grpSpPr>
        <p:sp>
          <p:nvSpPr>
            <p:cNvPr id="29710" name="Oval 14"/>
            <p:cNvSpPr>
              <a:spLocks noChangeArrowheads="1"/>
            </p:cNvSpPr>
            <p:nvPr/>
          </p:nvSpPr>
          <p:spPr bwMode="auto">
            <a:xfrm>
              <a:off x="1296" y="2496"/>
              <a:ext cx="912" cy="576"/>
            </a:xfrm>
            <a:prstGeom prst="ellipse">
              <a:avLst/>
            </a:prstGeom>
            <a:solidFill>
              <a:srgbClr val="CC99FF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1300" name="Text Box 15"/>
            <p:cNvSpPr txBox="1">
              <a:spLocks noChangeArrowheads="1"/>
            </p:cNvSpPr>
            <p:nvPr/>
          </p:nvSpPr>
          <p:spPr bwMode="auto">
            <a:xfrm>
              <a:off x="1501" y="2639"/>
              <a:ext cx="526" cy="291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latin typeface="Calibri" pitchFamily="34" charset="0"/>
                </a:rPr>
                <a:t>Flies</a:t>
              </a:r>
              <a:endParaRPr lang="en-US" i="1">
                <a:latin typeface="Calibri" pitchFamily="34" charset="0"/>
              </a:endParaRPr>
            </a:p>
          </p:txBody>
        </p:sp>
      </p:grpSp>
      <p:grpSp>
        <p:nvGrpSpPr>
          <p:cNvPr id="11272" name="Group 16"/>
          <p:cNvGrpSpPr>
            <a:grpSpLocks/>
          </p:cNvGrpSpPr>
          <p:nvPr/>
        </p:nvGrpSpPr>
        <p:grpSpPr bwMode="auto">
          <a:xfrm>
            <a:off x="228600" y="3352800"/>
            <a:ext cx="1447800" cy="914400"/>
            <a:chOff x="192" y="2016"/>
            <a:chExt cx="912" cy="576"/>
          </a:xfrm>
        </p:grpSpPr>
        <p:sp>
          <p:nvSpPr>
            <p:cNvPr id="29713" name="Oval 17"/>
            <p:cNvSpPr>
              <a:spLocks noChangeArrowheads="1"/>
            </p:cNvSpPr>
            <p:nvPr/>
          </p:nvSpPr>
          <p:spPr bwMode="auto">
            <a:xfrm>
              <a:off x="192" y="2016"/>
              <a:ext cx="912" cy="576"/>
            </a:xfrm>
            <a:prstGeom prst="ellipse">
              <a:avLst/>
            </a:prstGeom>
            <a:solidFill>
              <a:srgbClr val="FFE1C3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1298" name="Text Box 18"/>
            <p:cNvSpPr txBox="1">
              <a:spLocks noChangeArrowheads="1"/>
            </p:cNvSpPr>
            <p:nvPr/>
          </p:nvSpPr>
          <p:spPr bwMode="auto">
            <a:xfrm>
              <a:off x="390" y="2159"/>
              <a:ext cx="55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latin typeface="Calibri" pitchFamily="34" charset="0"/>
                </a:rPr>
                <a:t>Feces</a:t>
              </a:r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1273" name="Group 19"/>
          <p:cNvGrpSpPr>
            <a:grpSpLocks/>
          </p:cNvGrpSpPr>
          <p:nvPr/>
        </p:nvGrpSpPr>
        <p:grpSpPr bwMode="auto">
          <a:xfrm>
            <a:off x="4953000" y="3276600"/>
            <a:ext cx="1447800" cy="914400"/>
            <a:chOff x="2592" y="1968"/>
            <a:chExt cx="912" cy="576"/>
          </a:xfrm>
        </p:grpSpPr>
        <p:sp>
          <p:nvSpPr>
            <p:cNvPr id="29716" name="Oval 20"/>
            <p:cNvSpPr>
              <a:spLocks noChangeArrowheads="1"/>
            </p:cNvSpPr>
            <p:nvPr/>
          </p:nvSpPr>
          <p:spPr bwMode="auto">
            <a:xfrm>
              <a:off x="2592" y="1968"/>
              <a:ext cx="912" cy="576"/>
            </a:xfrm>
            <a:prstGeom prst="ellipse">
              <a:avLst/>
            </a:prstGeom>
            <a:solidFill>
              <a:srgbClr val="CCFFCC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1296" name="Text Box 21"/>
            <p:cNvSpPr txBox="1">
              <a:spLocks noChangeArrowheads="1"/>
            </p:cNvSpPr>
            <p:nvPr/>
          </p:nvSpPr>
          <p:spPr bwMode="auto">
            <a:xfrm>
              <a:off x="2736" y="2112"/>
              <a:ext cx="584" cy="288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solidFill>
                    <a:srgbClr val="996600"/>
                  </a:solidFill>
                  <a:latin typeface="Calibri" pitchFamily="34" charset="0"/>
                </a:rPr>
                <a:t>Food</a:t>
              </a:r>
              <a:endParaRPr lang="en-US">
                <a:solidFill>
                  <a:srgbClr val="FFEEDD"/>
                </a:solidFill>
                <a:latin typeface="Calibri" pitchFamily="34" charset="0"/>
              </a:endParaRPr>
            </a:p>
          </p:txBody>
        </p:sp>
      </p:grpSp>
      <p:grpSp>
        <p:nvGrpSpPr>
          <p:cNvPr id="11274" name="Group 22"/>
          <p:cNvGrpSpPr>
            <a:grpSpLocks/>
          </p:cNvGrpSpPr>
          <p:nvPr/>
        </p:nvGrpSpPr>
        <p:grpSpPr bwMode="auto">
          <a:xfrm>
            <a:off x="7391400" y="3298825"/>
            <a:ext cx="1447800" cy="914400"/>
            <a:chOff x="4128" y="1968"/>
            <a:chExt cx="912" cy="576"/>
          </a:xfrm>
        </p:grpSpPr>
        <p:sp>
          <p:nvSpPr>
            <p:cNvPr id="29719" name="Oval 23"/>
            <p:cNvSpPr>
              <a:spLocks noChangeArrowheads="1"/>
            </p:cNvSpPr>
            <p:nvPr/>
          </p:nvSpPr>
          <p:spPr bwMode="auto">
            <a:xfrm>
              <a:off x="4128" y="1968"/>
              <a:ext cx="912" cy="576"/>
            </a:xfrm>
            <a:prstGeom prst="ellipse">
              <a:avLst/>
            </a:prstGeom>
            <a:solidFill>
              <a:srgbClr val="CCFFFF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61470" name="Text Box 24"/>
            <p:cNvSpPr txBox="1">
              <a:spLocks noChangeArrowheads="1"/>
            </p:cNvSpPr>
            <p:nvPr/>
          </p:nvSpPr>
          <p:spPr bwMode="auto">
            <a:xfrm>
              <a:off x="4248" y="2046"/>
              <a:ext cx="648" cy="407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</a:rPr>
                <a:t>New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</a:rPr>
                <a:t>Host</a:t>
              </a:r>
            </a:p>
          </p:txBody>
        </p:sp>
      </p:grpSp>
      <p:sp>
        <p:nvSpPr>
          <p:cNvPr id="11275" name="Line 25"/>
          <p:cNvSpPr>
            <a:spLocks noChangeShapeType="1"/>
          </p:cNvSpPr>
          <p:nvPr/>
        </p:nvSpPr>
        <p:spPr bwMode="auto">
          <a:xfrm flipV="1">
            <a:off x="1219200" y="2362200"/>
            <a:ext cx="1143000" cy="9906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76" name="Line 26"/>
          <p:cNvSpPr>
            <a:spLocks noChangeShapeType="1"/>
          </p:cNvSpPr>
          <p:nvPr/>
        </p:nvSpPr>
        <p:spPr bwMode="auto">
          <a:xfrm>
            <a:off x="1905000" y="3810000"/>
            <a:ext cx="2895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77" name="Line 27"/>
          <p:cNvSpPr>
            <a:spLocks noChangeShapeType="1"/>
          </p:cNvSpPr>
          <p:nvPr/>
        </p:nvSpPr>
        <p:spPr bwMode="auto">
          <a:xfrm flipV="1">
            <a:off x="1676400" y="3429000"/>
            <a:ext cx="685800" cy="1524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78" name="Line 28"/>
          <p:cNvSpPr>
            <a:spLocks noChangeShapeType="1"/>
          </p:cNvSpPr>
          <p:nvPr/>
        </p:nvSpPr>
        <p:spPr bwMode="auto">
          <a:xfrm>
            <a:off x="1143000" y="4343400"/>
            <a:ext cx="1143000" cy="9906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79" name="Line 29"/>
          <p:cNvSpPr>
            <a:spLocks noChangeShapeType="1"/>
          </p:cNvSpPr>
          <p:nvPr/>
        </p:nvSpPr>
        <p:spPr bwMode="auto">
          <a:xfrm flipV="1">
            <a:off x="3810000" y="4267200"/>
            <a:ext cx="1295400" cy="9144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80" name="Line 30"/>
          <p:cNvSpPr>
            <a:spLocks noChangeShapeType="1"/>
          </p:cNvSpPr>
          <p:nvPr/>
        </p:nvSpPr>
        <p:spPr bwMode="auto">
          <a:xfrm flipV="1">
            <a:off x="3886200" y="4038600"/>
            <a:ext cx="990600" cy="3048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81" name="Line 31"/>
          <p:cNvSpPr>
            <a:spLocks noChangeShapeType="1"/>
          </p:cNvSpPr>
          <p:nvPr/>
        </p:nvSpPr>
        <p:spPr bwMode="auto">
          <a:xfrm>
            <a:off x="3886200" y="2438400"/>
            <a:ext cx="1295400" cy="8382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82" name="Line 32"/>
          <p:cNvSpPr>
            <a:spLocks noChangeShapeType="1"/>
          </p:cNvSpPr>
          <p:nvPr/>
        </p:nvSpPr>
        <p:spPr bwMode="auto">
          <a:xfrm>
            <a:off x="6553200" y="3810000"/>
            <a:ext cx="7620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83" name="Line 33"/>
          <p:cNvSpPr>
            <a:spLocks noChangeShapeType="1"/>
          </p:cNvSpPr>
          <p:nvPr/>
        </p:nvSpPr>
        <p:spPr bwMode="auto">
          <a:xfrm flipV="1">
            <a:off x="3962400" y="4191000"/>
            <a:ext cx="3505200" cy="12954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84" name="Line 34"/>
          <p:cNvSpPr>
            <a:spLocks noChangeShapeType="1"/>
          </p:cNvSpPr>
          <p:nvPr/>
        </p:nvSpPr>
        <p:spPr bwMode="auto">
          <a:xfrm>
            <a:off x="3962400" y="2057400"/>
            <a:ext cx="3505200" cy="11430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85" name="Freeform 35"/>
          <p:cNvSpPr>
            <a:spLocks/>
          </p:cNvSpPr>
          <p:nvPr/>
        </p:nvSpPr>
        <p:spPr bwMode="auto">
          <a:xfrm>
            <a:off x="3886200" y="2895600"/>
            <a:ext cx="3352800" cy="533400"/>
          </a:xfrm>
          <a:custGeom>
            <a:avLst/>
            <a:gdLst>
              <a:gd name="T0" fmla="*/ 0 w 1872"/>
              <a:gd name="T1" fmla="*/ 0 h 528"/>
              <a:gd name="T2" fmla="*/ 2147483647 w 1872"/>
              <a:gd name="T3" fmla="*/ 2147483647 h 528"/>
              <a:gd name="T4" fmla="*/ 2147483647 w 1872"/>
              <a:gd name="T5" fmla="*/ 2147483647 h 528"/>
              <a:gd name="T6" fmla="*/ 0 60000 65536"/>
              <a:gd name="T7" fmla="*/ 0 60000 65536"/>
              <a:gd name="T8" fmla="*/ 0 60000 65536"/>
              <a:gd name="T9" fmla="*/ 0 w 1872"/>
              <a:gd name="T10" fmla="*/ 0 h 528"/>
              <a:gd name="T11" fmla="*/ 1872 w 1872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528">
                <a:moveTo>
                  <a:pt x="0" y="0"/>
                </a:moveTo>
                <a:cubicBezTo>
                  <a:pt x="252" y="4"/>
                  <a:pt x="504" y="8"/>
                  <a:pt x="816" y="96"/>
                </a:cubicBezTo>
                <a:cubicBezTo>
                  <a:pt x="1128" y="184"/>
                  <a:pt x="1500" y="356"/>
                  <a:pt x="1872" y="528"/>
                </a:cubicBezTo>
              </a:path>
            </a:pathLst>
          </a:cu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86" name="Text Box 41"/>
          <p:cNvSpPr txBox="1">
            <a:spLocks noChangeArrowheads="1"/>
          </p:cNvSpPr>
          <p:nvPr/>
        </p:nvSpPr>
        <p:spPr bwMode="auto">
          <a:xfrm>
            <a:off x="6284913" y="6216650"/>
            <a:ext cx="2552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Wagner and Lanois, 1958</a:t>
            </a:r>
          </a:p>
        </p:txBody>
      </p:sp>
      <p:grpSp>
        <p:nvGrpSpPr>
          <p:cNvPr id="11287" name="Group 46"/>
          <p:cNvGrpSpPr>
            <a:grpSpLocks/>
          </p:cNvGrpSpPr>
          <p:nvPr/>
        </p:nvGrpSpPr>
        <p:grpSpPr bwMode="auto">
          <a:xfrm>
            <a:off x="4953000" y="3276600"/>
            <a:ext cx="1447800" cy="914400"/>
            <a:chOff x="2592" y="1968"/>
            <a:chExt cx="912" cy="576"/>
          </a:xfrm>
        </p:grpSpPr>
        <p:sp>
          <p:nvSpPr>
            <p:cNvPr id="29743" name="Oval 47"/>
            <p:cNvSpPr>
              <a:spLocks noChangeArrowheads="1"/>
            </p:cNvSpPr>
            <p:nvPr/>
          </p:nvSpPr>
          <p:spPr bwMode="auto">
            <a:xfrm>
              <a:off x="2592" y="1968"/>
              <a:ext cx="912" cy="576"/>
            </a:xfrm>
            <a:prstGeom prst="ellipse">
              <a:avLst/>
            </a:prstGeom>
            <a:solidFill>
              <a:srgbClr val="CCFFCC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1292" name="Text Box 48"/>
            <p:cNvSpPr txBox="1">
              <a:spLocks noChangeArrowheads="1"/>
            </p:cNvSpPr>
            <p:nvPr/>
          </p:nvSpPr>
          <p:spPr bwMode="auto">
            <a:xfrm>
              <a:off x="2970" y="2131"/>
              <a:ext cx="116" cy="25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en-US">
                <a:solidFill>
                  <a:srgbClr val="FFEEDD"/>
                </a:solidFill>
                <a:latin typeface="Calibri" pitchFamily="34" charset="0"/>
              </a:endParaRPr>
            </a:p>
          </p:txBody>
        </p:sp>
      </p:grpSp>
      <p:sp>
        <p:nvSpPr>
          <p:cNvPr id="11288" name="Text Box 45"/>
          <p:cNvSpPr txBox="1">
            <a:spLocks noChangeArrowheads="1"/>
          </p:cNvSpPr>
          <p:nvPr/>
        </p:nvSpPr>
        <p:spPr bwMode="auto">
          <a:xfrm>
            <a:off x="5162550" y="3514725"/>
            <a:ext cx="1047750" cy="4619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Calibri" pitchFamily="34" charset="0"/>
              </a:rPr>
              <a:t>Food</a:t>
            </a:r>
          </a:p>
        </p:txBody>
      </p:sp>
      <p:sp>
        <p:nvSpPr>
          <p:cNvPr id="11289" name="Text Box 55"/>
          <p:cNvSpPr txBox="1">
            <a:spLocks noChangeArrowheads="1"/>
          </p:cNvSpPr>
          <p:nvPr/>
        </p:nvSpPr>
        <p:spPr bwMode="auto">
          <a:xfrm>
            <a:off x="304800" y="304800"/>
            <a:ext cx="8686800" cy="769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Calibri" pitchFamily="34" charset="0"/>
              </a:rPr>
              <a:t>Fecal-oral transmission: </a:t>
            </a:r>
            <a:r>
              <a:rPr lang="ja-JP" altLang="en-US" sz="4400">
                <a:latin typeface="Calibri" pitchFamily="34" charset="0"/>
              </a:rPr>
              <a:t>‘</a:t>
            </a:r>
            <a:r>
              <a:rPr lang="en-US" altLang="ja-JP" sz="4400">
                <a:latin typeface="Calibri" pitchFamily="34" charset="0"/>
              </a:rPr>
              <a:t>F diagram</a:t>
            </a:r>
            <a:r>
              <a:rPr lang="ja-JP" altLang="en-US" sz="4400">
                <a:latin typeface="Calibri" pitchFamily="34" charset="0"/>
              </a:rPr>
              <a:t>’</a:t>
            </a:r>
            <a:endParaRPr lang="en-US" sz="4400">
              <a:latin typeface="Calibri" pitchFamily="34" charset="0"/>
            </a:endParaRPr>
          </a:p>
        </p:txBody>
      </p:sp>
      <p:sp>
        <p:nvSpPr>
          <p:cNvPr id="11290" name="TextBox 41"/>
          <p:cNvSpPr txBox="1">
            <a:spLocks noChangeArrowheads="1"/>
          </p:cNvSpPr>
          <p:nvPr/>
        </p:nvSpPr>
        <p:spPr bwMode="auto">
          <a:xfrm>
            <a:off x="2438400" y="6096000"/>
            <a:ext cx="1876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200">
                <a:latin typeface="Calibri" pitchFamily="34" charset="0"/>
              </a:rPr>
              <a:t>“</a:t>
            </a:r>
            <a:r>
              <a:rPr lang="en-US" altLang="ja-JP" sz="3200">
                <a:latin typeface="Calibri" pitchFamily="34" charset="0"/>
              </a:rPr>
              <a:t>Feet</a:t>
            </a:r>
            <a:r>
              <a:rPr lang="ja-JP" altLang="en-US" sz="3200">
                <a:latin typeface="Calibri" pitchFamily="34" charset="0"/>
              </a:rPr>
              <a:t>”</a:t>
            </a:r>
            <a:endParaRPr lang="en-US" sz="32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952500" y="200025"/>
            <a:ext cx="7962900" cy="1371600"/>
          </a:xfrm>
        </p:spPr>
        <p:txBody>
          <a:bodyPr/>
          <a:lstStyle/>
          <a:p>
            <a:r>
              <a:rPr lang="en-US" b="1" smtClean="0">
                <a:latin typeface="Calibri" pitchFamily="34" charset="0"/>
              </a:rPr>
              <a:t>UNICEF recommendations Feb 2004; announced March 2006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25" y="6038850"/>
            <a:ext cx="3581400" cy="62865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http://www.who.int/child_adolescent_health/documents/fch_cah_06_1/en/index.html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581400" y="1933575"/>
            <a:ext cx="5400675" cy="32004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Lower Na: 90 to 75mEq/L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Lower glu: 75mmol/L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Lower osmolarity: 311 to 245 mOsm/l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sym typeface="Wingdings"/>
              </a:rPr>
              <a:t> stool output by 25%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sym typeface="Wingdings"/>
              </a:rPr>
              <a:t>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need for IVF by 1/3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sym typeface="Wingdings"/>
              </a:rPr>
              <a:t> vomiting by 30%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sym typeface="Wingdings"/>
              </a:rPr>
              <a:t>transient asymptomatic hypoNa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5062" name="Picture 13" descr="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30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5" descr="who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8625" y="5635625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4" descr="http://www.supply.unicef.dk/catalogue/images/NewOR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6338" y="1906588"/>
            <a:ext cx="2233612" cy="31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/>
          </p:cNvSpPr>
          <p:nvPr/>
        </p:nvSpPr>
        <p:spPr bwMode="auto">
          <a:xfrm>
            <a:off x="5286375" y="581025"/>
            <a:ext cx="14001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AU" sz="800" b="1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AU" sz="800" b="1">
                <a:solidFill>
                  <a:srgbClr val="000000"/>
                </a:solidFill>
                <a:latin typeface="Verdana" pitchFamily="34" charset="0"/>
              </a:rPr>
            </a:br>
            <a:r>
              <a:rPr lang="en-AU" sz="800" b="1">
                <a:solidFill>
                  <a:srgbClr val="000000"/>
                </a:solidFill>
              </a:rPr>
              <a:t> </a:t>
            </a:r>
            <a:r>
              <a:rPr lang="en-AU" sz="800" b="1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AU" sz="800">
                <a:latin typeface="Verdana" pitchFamily="34" charset="0"/>
              </a:rPr>
              <a:t/>
            </a:r>
            <a:br>
              <a:rPr lang="en-AU" sz="800">
                <a:latin typeface="Verdana" pitchFamily="34" charset="0"/>
              </a:rPr>
            </a:br>
            <a:r>
              <a:rPr lang="en-AU" sz="800">
                <a:latin typeface="Verdana" pitchFamily="34" charset="0"/>
              </a:rPr>
              <a:t>  </a:t>
            </a:r>
            <a:r>
              <a:rPr lang="en-AU" sz="15700">
                <a:latin typeface="Verdana" pitchFamily="34" charset="0"/>
              </a:rPr>
              <a:t> </a:t>
            </a:r>
            <a:endParaRPr lang="en-AU" sz="800">
              <a:latin typeface="Verdana" pitchFamily="34" charset="0"/>
            </a:endParaRPr>
          </a:p>
        </p:txBody>
      </p:sp>
      <p:pic>
        <p:nvPicPr>
          <p:cNvPr id="47107" name="Picture 2" descr="ORT - THE DO-IT-YOURSELF VER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3975" y="2543175"/>
            <a:ext cx="3333750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1657350" y="722313"/>
            <a:ext cx="6419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3600" b="1">
                <a:solidFill>
                  <a:schemeClr val="tx2"/>
                </a:solidFill>
                <a:latin typeface="Calibri" pitchFamily="34" charset="0"/>
              </a:rPr>
              <a:t>Do-It-Yourself Version</a:t>
            </a:r>
            <a:endParaRPr lang="en-US" sz="36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7109" name="Rectangle 2"/>
          <p:cNvSpPr>
            <a:spLocks noChangeArrowheads="1"/>
          </p:cNvSpPr>
          <p:nvPr/>
        </p:nvSpPr>
        <p:spPr bwMode="auto">
          <a:xfrm>
            <a:off x="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110" name="Picture 13" descr="li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5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8" descr="http://ec.europa.eu/research/headlines/images2/cholera_rehydra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4150" y="1924050"/>
            <a:ext cx="355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80">
            <a:alpha val="819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sbccimplementationkits.org/demandrmnch/wp-content/uploads/2014/04/11.-zinc-ors-job-aid-fro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2400"/>
            <a:ext cx="91440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438400"/>
            <a:ext cx="4038600" cy="1143000"/>
          </a:xfrm>
        </p:spPr>
        <p:txBody>
          <a:bodyPr/>
          <a:lstStyle/>
          <a:p>
            <a:r>
              <a:rPr lang="en-US" dirty="0" smtClean="0"/>
              <a:t>Taste test…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60000"/>
            <a:lumOff val="4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7"/>
          <p:cNvSpPr>
            <a:spLocks noGrp="1"/>
          </p:cNvSpPr>
          <p:nvPr>
            <p:ph type="title"/>
          </p:nvPr>
        </p:nvSpPr>
        <p:spPr>
          <a:xfrm>
            <a:off x="1371600" y="381000"/>
            <a:ext cx="6734175" cy="9906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Comparison of oral fluids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</p:nvPr>
        </p:nvGraphicFramePr>
        <p:xfrm>
          <a:off x="762000" y="1752600"/>
          <a:ext cx="7886700" cy="3581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3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73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773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73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773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58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-CHO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glu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mOsm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8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dextrose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D2 (20g/L)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8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Pedialyte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dextrose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D2.5 (25g/L)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4602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Gatorade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sucrose, fructose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255g/L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88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PepsiCola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fructose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700g/L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6121" name="Picture 10" descr="who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152400"/>
            <a:ext cx="878840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DBDE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93" t="39692" r="20741" b="14259"/>
          <a:stretch/>
        </p:blipFill>
        <p:spPr bwMode="auto">
          <a:xfrm>
            <a:off x="0" y="-442"/>
            <a:ext cx="9144000" cy="541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5715000"/>
            <a:ext cx="7239000" cy="838200"/>
          </a:xfrm>
        </p:spPr>
        <p:txBody>
          <a:bodyPr/>
          <a:lstStyle/>
          <a:p>
            <a:r>
              <a:rPr lang="en-US" sz="2400" b="1" dirty="0" smtClean="0">
                <a:latin typeface="Calibri" pitchFamily="34" charset="0"/>
              </a:rPr>
              <a:t>Global Action Plan for the Prevention and Control of Pneumonia and Diarrhoea</a:t>
            </a:r>
            <a:r>
              <a:rPr lang="en-US" sz="2400" dirty="0" smtClean="0">
                <a:latin typeface="Calibri" pitchFamily="34" charset="0"/>
              </a:rPr>
              <a:t>-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</a:rPr>
              <a:t>WHO, UNICEF April 2013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575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We have discussed-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7620000" cy="3505200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Improvement in Under-5 Mortality Rate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Contribution to U5MR from diarrhea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Methods to treat and reduce diarrheal mortality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Integrated plan of management to address this problem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5638800" cy="960438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In your clinic…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752600"/>
            <a:ext cx="7772400" cy="3886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3yo girl with profuse watery diarrhea (+) rotavirus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Tired, interactive, sips ginger-alert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P125, brisk CR, soft ND abdomen</a:t>
            </a: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à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Wingdings"/>
              </a:rPr>
              <a:t> Fluid treatment plan between now and tomorrow</a:t>
            </a:r>
          </a:p>
          <a:p>
            <a:pPr>
              <a:buFont typeface="Wingdings" pitchFamily="2" charset="2"/>
              <a:buChar char="à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Wingdings"/>
              </a:rPr>
              <a:t> Other recommendations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AutoShape 6"/>
          <p:cNvSpPr>
            <a:spLocks noChangeArrowheads="1"/>
          </p:cNvSpPr>
          <p:nvPr/>
        </p:nvSpPr>
        <p:spPr bwMode="auto">
          <a:xfrm>
            <a:off x="2819400" y="1981200"/>
            <a:ext cx="685800" cy="869950"/>
          </a:xfrm>
          <a:prstGeom prst="rightArrow">
            <a:avLst>
              <a:gd name="adj1" fmla="val 42130"/>
              <a:gd name="adj2" fmla="val 25000"/>
            </a:avLst>
          </a:prstGeom>
          <a:solidFill>
            <a:schemeClr val="tx2">
              <a:lumMod val="75000"/>
            </a:schemeClr>
          </a:solidFill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23622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8" descr="Kitchen%20Trapichitos%20Little%20Boy%20and%20Fo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143000"/>
            <a:ext cx="1836738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7" name="AutoShape 9"/>
          <p:cNvSpPr>
            <a:spLocks noChangeArrowheads="1"/>
          </p:cNvSpPr>
          <p:nvPr/>
        </p:nvSpPr>
        <p:spPr bwMode="auto">
          <a:xfrm>
            <a:off x="5486400" y="2057400"/>
            <a:ext cx="685800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2">
              <a:lumMod val="50000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3498" name="Picture 10" descr="Drinking wa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828800"/>
            <a:ext cx="25812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9" name="AutoShape 11"/>
          <p:cNvSpPr>
            <a:spLocks noChangeArrowheads="1"/>
          </p:cNvSpPr>
          <p:nvPr/>
        </p:nvSpPr>
        <p:spPr bwMode="auto">
          <a:xfrm rot="-8543313">
            <a:off x="3010915" y="4698275"/>
            <a:ext cx="775795" cy="73366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2">
              <a:lumMod val="50000"/>
            </a:schemeClr>
          </a:solidFill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350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4648200"/>
            <a:ext cx="2220913" cy="19399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3501" name="AutoShape 13"/>
          <p:cNvSpPr>
            <a:spLocks noChangeArrowheads="1"/>
          </p:cNvSpPr>
          <p:nvPr/>
        </p:nvSpPr>
        <p:spPr bwMode="auto">
          <a:xfrm rot="7704652">
            <a:off x="6615113" y="3795713"/>
            <a:ext cx="685800" cy="685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2">
              <a:lumMod val="50000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1562100" y="295275"/>
            <a:ext cx="5543550" cy="769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chemeClr val="tx2"/>
                </a:solidFill>
                <a:latin typeface="Calibri" pitchFamily="34" charset="0"/>
              </a:rPr>
              <a:t>Cycle of wellness</a:t>
            </a:r>
          </a:p>
        </p:txBody>
      </p:sp>
      <p:pic>
        <p:nvPicPr>
          <p:cNvPr id="50187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733800"/>
            <a:ext cx="236220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 animBg="1"/>
      <p:bldP spid="63497" grpId="0" animBg="1"/>
      <p:bldP spid="63499" grpId="0" animBg="1"/>
      <p:bldP spid="63501" grpId="0" animBg="1"/>
      <p:bldP spid="635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1676400" y="4114800"/>
            <a:ext cx="609600" cy="2286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2362200" y="2590800"/>
            <a:ext cx="1447800" cy="914400"/>
            <a:chOff x="1296" y="3360"/>
            <a:chExt cx="912" cy="576"/>
          </a:xfrm>
        </p:grpSpPr>
        <p:sp>
          <p:nvSpPr>
            <p:cNvPr id="2" name="Oval 4"/>
            <p:cNvSpPr>
              <a:spLocks noChangeArrowheads="1"/>
            </p:cNvSpPr>
            <p:nvPr/>
          </p:nvSpPr>
          <p:spPr bwMode="auto">
            <a:xfrm>
              <a:off x="1296" y="3360"/>
              <a:ext cx="912" cy="576"/>
            </a:xfrm>
            <a:prstGeom prst="ellipse">
              <a:avLst/>
            </a:prstGeom>
            <a:solidFill>
              <a:srgbClr val="CC99FF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2335" name="Text Box 5"/>
            <p:cNvSpPr txBox="1">
              <a:spLocks noChangeArrowheads="1"/>
            </p:cNvSpPr>
            <p:nvPr/>
          </p:nvSpPr>
          <p:spPr bwMode="auto">
            <a:xfrm>
              <a:off x="1458" y="3503"/>
              <a:ext cx="634" cy="291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latin typeface="Calibri" pitchFamily="34" charset="0"/>
                </a:rPr>
                <a:t>Fields</a:t>
              </a:r>
              <a:endParaRPr lang="en-US" i="1">
                <a:latin typeface="Calibri" pitchFamily="34" charset="0"/>
              </a:endParaRPr>
            </a:p>
          </p:txBody>
        </p:sp>
      </p:grpSp>
      <p:sp>
        <p:nvSpPr>
          <p:cNvPr id="12292" name="Line 6"/>
          <p:cNvSpPr>
            <a:spLocks noChangeShapeType="1"/>
          </p:cNvSpPr>
          <p:nvPr/>
        </p:nvSpPr>
        <p:spPr bwMode="auto">
          <a:xfrm>
            <a:off x="3886200" y="3352800"/>
            <a:ext cx="990600" cy="1524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2293" name="Group 7"/>
          <p:cNvGrpSpPr>
            <a:grpSpLocks/>
          </p:cNvGrpSpPr>
          <p:nvPr/>
        </p:nvGrpSpPr>
        <p:grpSpPr bwMode="auto">
          <a:xfrm>
            <a:off x="2362200" y="1524000"/>
            <a:ext cx="1447800" cy="914400"/>
            <a:chOff x="1296" y="1488"/>
            <a:chExt cx="912" cy="576"/>
          </a:xfrm>
        </p:grpSpPr>
        <p:sp>
          <p:nvSpPr>
            <p:cNvPr id="3" name="Oval 8"/>
            <p:cNvSpPr>
              <a:spLocks noChangeArrowheads="1"/>
            </p:cNvSpPr>
            <p:nvPr/>
          </p:nvSpPr>
          <p:spPr bwMode="auto">
            <a:xfrm>
              <a:off x="1296" y="1488"/>
              <a:ext cx="912" cy="576"/>
            </a:xfrm>
            <a:prstGeom prst="ellipse">
              <a:avLst/>
            </a:prstGeom>
            <a:solidFill>
              <a:srgbClr val="CC99FF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2333" name="Text Box 9"/>
            <p:cNvSpPr txBox="1">
              <a:spLocks noChangeArrowheads="1"/>
            </p:cNvSpPr>
            <p:nvPr/>
          </p:nvSpPr>
          <p:spPr bwMode="auto">
            <a:xfrm>
              <a:off x="1463" y="1631"/>
              <a:ext cx="634" cy="291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latin typeface="Calibri" pitchFamily="34" charset="0"/>
                </a:rPr>
                <a:t>Fluids</a:t>
              </a:r>
              <a:endParaRPr lang="en-US" i="1">
                <a:latin typeface="Calibri" pitchFamily="34" charset="0"/>
              </a:endParaRPr>
            </a:p>
          </p:txBody>
        </p:sp>
      </p:grpSp>
      <p:grpSp>
        <p:nvGrpSpPr>
          <p:cNvPr id="12294" name="Group 10"/>
          <p:cNvGrpSpPr>
            <a:grpSpLocks/>
          </p:cNvGrpSpPr>
          <p:nvPr/>
        </p:nvGrpSpPr>
        <p:grpSpPr bwMode="auto">
          <a:xfrm>
            <a:off x="2362200" y="5181600"/>
            <a:ext cx="1447800" cy="914400"/>
            <a:chOff x="1296" y="624"/>
            <a:chExt cx="912" cy="576"/>
          </a:xfrm>
        </p:grpSpPr>
        <p:sp>
          <p:nvSpPr>
            <p:cNvPr id="4" name="Oval 11"/>
            <p:cNvSpPr>
              <a:spLocks noChangeArrowheads="1"/>
            </p:cNvSpPr>
            <p:nvPr/>
          </p:nvSpPr>
          <p:spPr bwMode="auto">
            <a:xfrm>
              <a:off x="1296" y="624"/>
              <a:ext cx="912" cy="576"/>
            </a:xfrm>
            <a:prstGeom prst="ellipse">
              <a:avLst/>
            </a:prstGeom>
            <a:solidFill>
              <a:srgbClr val="CC99FF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2331" name="Text Box 12"/>
            <p:cNvSpPr txBox="1">
              <a:spLocks noChangeArrowheads="1"/>
            </p:cNvSpPr>
            <p:nvPr/>
          </p:nvSpPr>
          <p:spPr bwMode="auto">
            <a:xfrm>
              <a:off x="1367" y="767"/>
              <a:ext cx="764" cy="291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latin typeface="Calibri" pitchFamily="34" charset="0"/>
                </a:rPr>
                <a:t>Fingers</a:t>
              </a:r>
              <a:endParaRPr lang="en-US" i="1">
                <a:latin typeface="Calibri" pitchFamily="34" charset="0"/>
              </a:endParaRPr>
            </a:p>
          </p:txBody>
        </p:sp>
      </p:grpSp>
      <p:grpSp>
        <p:nvGrpSpPr>
          <p:cNvPr id="12295" name="Group 13"/>
          <p:cNvGrpSpPr>
            <a:grpSpLocks/>
          </p:cNvGrpSpPr>
          <p:nvPr/>
        </p:nvGrpSpPr>
        <p:grpSpPr bwMode="auto">
          <a:xfrm>
            <a:off x="2362200" y="4038600"/>
            <a:ext cx="1447800" cy="914400"/>
            <a:chOff x="1296" y="2496"/>
            <a:chExt cx="912" cy="576"/>
          </a:xfrm>
        </p:grpSpPr>
        <p:sp>
          <p:nvSpPr>
            <p:cNvPr id="5" name="Oval 14"/>
            <p:cNvSpPr>
              <a:spLocks noChangeArrowheads="1"/>
            </p:cNvSpPr>
            <p:nvPr/>
          </p:nvSpPr>
          <p:spPr bwMode="auto">
            <a:xfrm>
              <a:off x="1296" y="2496"/>
              <a:ext cx="912" cy="576"/>
            </a:xfrm>
            <a:prstGeom prst="ellipse">
              <a:avLst/>
            </a:prstGeom>
            <a:solidFill>
              <a:srgbClr val="CC99FF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2329" name="Text Box 15"/>
            <p:cNvSpPr txBox="1">
              <a:spLocks noChangeArrowheads="1"/>
            </p:cNvSpPr>
            <p:nvPr/>
          </p:nvSpPr>
          <p:spPr bwMode="auto">
            <a:xfrm>
              <a:off x="1501" y="2639"/>
              <a:ext cx="526" cy="291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latin typeface="Calibri" pitchFamily="34" charset="0"/>
                </a:rPr>
                <a:t>Flies</a:t>
              </a:r>
              <a:endParaRPr lang="en-US" i="1">
                <a:latin typeface="Calibri" pitchFamily="34" charset="0"/>
              </a:endParaRPr>
            </a:p>
          </p:txBody>
        </p:sp>
      </p:grpSp>
      <p:grpSp>
        <p:nvGrpSpPr>
          <p:cNvPr id="12296" name="Group 16"/>
          <p:cNvGrpSpPr>
            <a:grpSpLocks/>
          </p:cNvGrpSpPr>
          <p:nvPr/>
        </p:nvGrpSpPr>
        <p:grpSpPr bwMode="auto">
          <a:xfrm>
            <a:off x="228600" y="3352800"/>
            <a:ext cx="1447800" cy="914400"/>
            <a:chOff x="192" y="2016"/>
            <a:chExt cx="912" cy="576"/>
          </a:xfrm>
        </p:grpSpPr>
        <p:sp>
          <p:nvSpPr>
            <p:cNvPr id="6" name="Oval 17"/>
            <p:cNvSpPr>
              <a:spLocks noChangeArrowheads="1"/>
            </p:cNvSpPr>
            <p:nvPr/>
          </p:nvSpPr>
          <p:spPr bwMode="auto">
            <a:xfrm>
              <a:off x="192" y="2016"/>
              <a:ext cx="912" cy="576"/>
            </a:xfrm>
            <a:prstGeom prst="ellipse">
              <a:avLst/>
            </a:prstGeom>
            <a:solidFill>
              <a:srgbClr val="FFE1C3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2327" name="Text Box 18"/>
            <p:cNvSpPr txBox="1">
              <a:spLocks noChangeArrowheads="1"/>
            </p:cNvSpPr>
            <p:nvPr/>
          </p:nvSpPr>
          <p:spPr bwMode="auto">
            <a:xfrm>
              <a:off x="336" y="2160"/>
              <a:ext cx="6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solidFill>
                    <a:srgbClr val="996600"/>
                  </a:solidFill>
                  <a:latin typeface="Calibri" pitchFamily="34" charset="0"/>
                </a:rPr>
                <a:t>Feces</a:t>
              </a:r>
              <a:endParaRPr lang="en-US">
                <a:solidFill>
                  <a:srgbClr val="FFEEDD"/>
                </a:solidFill>
                <a:latin typeface="Calibri" pitchFamily="34" charset="0"/>
              </a:endParaRPr>
            </a:p>
          </p:txBody>
        </p:sp>
      </p:grpSp>
      <p:grpSp>
        <p:nvGrpSpPr>
          <p:cNvPr id="12297" name="Group 19"/>
          <p:cNvGrpSpPr>
            <a:grpSpLocks/>
          </p:cNvGrpSpPr>
          <p:nvPr/>
        </p:nvGrpSpPr>
        <p:grpSpPr bwMode="auto">
          <a:xfrm>
            <a:off x="4953000" y="3276600"/>
            <a:ext cx="1447800" cy="914400"/>
            <a:chOff x="2592" y="1968"/>
            <a:chExt cx="912" cy="576"/>
          </a:xfrm>
        </p:grpSpPr>
        <p:sp>
          <p:nvSpPr>
            <p:cNvPr id="7" name="Oval 20"/>
            <p:cNvSpPr>
              <a:spLocks noChangeArrowheads="1"/>
            </p:cNvSpPr>
            <p:nvPr/>
          </p:nvSpPr>
          <p:spPr bwMode="auto">
            <a:xfrm>
              <a:off x="2592" y="1968"/>
              <a:ext cx="912" cy="576"/>
            </a:xfrm>
            <a:prstGeom prst="ellipse">
              <a:avLst/>
            </a:prstGeom>
            <a:solidFill>
              <a:srgbClr val="CCFFCC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2325" name="Text Box 21"/>
            <p:cNvSpPr txBox="1">
              <a:spLocks noChangeArrowheads="1"/>
            </p:cNvSpPr>
            <p:nvPr/>
          </p:nvSpPr>
          <p:spPr bwMode="auto">
            <a:xfrm>
              <a:off x="2736" y="2112"/>
              <a:ext cx="584" cy="288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solidFill>
                    <a:srgbClr val="996600"/>
                  </a:solidFill>
                  <a:latin typeface="Calibri" pitchFamily="34" charset="0"/>
                </a:rPr>
                <a:t>Food</a:t>
              </a:r>
              <a:endParaRPr lang="en-US">
                <a:solidFill>
                  <a:srgbClr val="FFEEDD"/>
                </a:solidFill>
                <a:latin typeface="Calibri" pitchFamily="34" charset="0"/>
              </a:endParaRPr>
            </a:p>
          </p:txBody>
        </p:sp>
      </p:grpSp>
      <p:grpSp>
        <p:nvGrpSpPr>
          <p:cNvPr id="12298" name="Group 22"/>
          <p:cNvGrpSpPr>
            <a:grpSpLocks/>
          </p:cNvGrpSpPr>
          <p:nvPr/>
        </p:nvGrpSpPr>
        <p:grpSpPr bwMode="auto">
          <a:xfrm>
            <a:off x="7391400" y="3298825"/>
            <a:ext cx="1447800" cy="914400"/>
            <a:chOff x="4128" y="1968"/>
            <a:chExt cx="912" cy="576"/>
          </a:xfrm>
        </p:grpSpPr>
        <p:sp>
          <p:nvSpPr>
            <p:cNvPr id="8" name="Oval 23"/>
            <p:cNvSpPr>
              <a:spLocks noChangeArrowheads="1"/>
            </p:cNvSpPr>
            <p:nvPr/>
          </p:nvSpPr>
          <p:spPr bwMode="auto">
            <a:xfrm>
              <a:off x="4128" y="1968"/>
              <a:ext cx="912" cy="576"/>
            </a:xfrm>
            <a:prstGeom prst="ellipse">
              <a:avLst/>
            </a:prstGeom>
            <a:solidFill>
              <a:srgbClr val="CCFFFF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2323" name="Text Box 24"/>
            <p:cNvSpPr txBox="1">
              <a:spLocks noChangeArrowheads="1"/>
            </p:cNvSpPr>
            <p:nvPr/>
          </p:nvSpPr>
          <p:spPr bwMode="auto">
            <a:xfrm>
              <a:off x="4248" y="2027"/>
              <a:ext cx="648" cy="44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>
                  <a:solidFill>
                    <a:srgbClr val="996600"/>
                  </a:solidFill>
                  <a:latin typeface="Calibri" pitchFamily="34" charset="0"/>
                </a:rPr>
                <a:t>New</a:t>
              </a:r>
            </a:p>
            <a:p>
              <a:pPr algn="ctr"/>
              <a:r>
                <a:rPr lang="en-US">
                  <a:solidFill>
                    <a:srgbClr val="996600"/>
                  </a:solidFill>
                  <a:latin typeface="Calibri" pitchFamily="34" charset="0"/>
                </a:rPr>
                <a:t>Host</a:t>
              </a:r>
              <a:endParaRPr lang="en-US">
                <a:solidFill>
                  <a:srgbClr val="FFEEDD"/>
                </a:solidFill>
                <a:latin typeface="Calibri" pitchFamily="34" charset="0"/>
              </a:endParaRPr>
            </a:p>
          </p:txBody>
        </p:sp>
      </p:grpSp>
      <p:sp>
        <p:nvSpPr>
          <p:cNvPr id="12299" name="Line 25"/>
          <p:cNvSpPr>
            <a:spLocks noChangeShapeType="1"/>
          </p:cNvSpPr>
          <p:nvPr/>
        </p:nvSpPr>
        <p:spPr bwMode="auto">
          <a:xfrm flipV="1">
            <a:off x="1219200" y="2362200"/>
            <a:ext cx="1143000" cy="9906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0" name="Line 26"/>
          <p:cNvSpPr>
            <a:spLocks noChangeShapeType="1"/>
          </p:cNvSpPr>
          <p:nvPr/>
        </p:nvSpPr>
        <p:spPr bwMode="auto">
          <a:xfrm>
            <a:off x="1905000" y="3810000"/>
            <a:ext cx="28956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1" name="Line 27"/>
          <p:cNvSpPr>
            <a:spLocks noChangeShapeType="1"/>
          </p:cNvSpPr>
          <p:nvPr/>
        </p:nvSpPr>
        <p:spPr bwMode="auto">
          <a:xfrm flipV="1">
            <a:off x="1676400" y="3429000"/>
            <a:ext cx="685800" cy="1524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2" name="Line 28"/>
          <p:cNvSpPr>
            <a:spLocks noChangeShapeType="1"/>
          </p:cNvSpPr>
          <p:nvPr/>
        </p:nvSpPr>
        <p:spPr bwMode="auto">
          <a:xfrm>
            <a:off x="1143000" y="4343400"/>
            <a:ext cx="1143000" cy="9906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3" name="Line 29"/>
          <p:cNvSpPr>
            <a:spLocks noChangeShapeType="1"/>
          </p:cNvSpPr>
          <p:nvPr/>
        </p:nvSpPr>
        <p:spPr bwMode="auto">
          <a:xfrm flipV="1">
            <a:off x="3810000" y="4267200"/>
            <a:ext cx="1295400" cy="9144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4" name="Line 30"/>
          <p:cNvSpPr>
            <a:spLocks noChangeShapeType="1"/>
          </p:cNvSpPr>
          <p:nvPr/>
        </p:nvSpPr>
        <p:spPr bwMode="auto">
          <a:xfrm flipV="1">
            <a:off x="3886200" y="4038600"/>
            <a:ext cx="990600" cy="3048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5" name="Line 31"/>
          <p:cNvSpPr>
            <a:spLocks noChangeShapeType="1"/>
          </p:cNvSpPr>
          <p:nvPr/>
        </p:nvSpPr>
        <p:spPr bwMode="auto">
          <a:xfrm>
            <a:off x="3886200" y="2438400"/>
            <a:ext cx="1295400" cy="8382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6" name="Line 32"/>
          <p:cNvSpPr>
            <a:spLocks noChangeShapeType="1"/>
          </p:cNvSpPr>
          <p:nvPr/>
        </p:nvSpPr>
        <p:spPr bwMode="auto">
          <a:xfrm>
            <a:off x="6553200" y="3810000"/>
            <a:ext cx="7620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7" name="Line 33"/>
          <p:cNvSpPr>
            <a:spLocks noChangeShapeType="1"/>
          </p:cNvSpPr>
          <p:nvPr/>
        </p:nvSpPr>
        <p:spPr bwMode="auto">
          <a:xfrm flipV="1">
            <a:off x="3962400" y="4191000"/>
            <a:ext cx="3505200" cy="12954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8" name="Line 34"/>
          <p:cNvSpPr>
            <a:spLocks noChangeShapeType="1"/>
          </p:cNvSpPr>
          <p:nvPr/>
        </p:nvSpPr>
        <p:spPr bwMode="auto">
          <a:xfrm>
            <a:off x="3962400" y="2057400"/>
            <a:ext cx="3505200" cy="114300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9" name="Freeform 35"/>
          <p:cNvSpPr>
            <a:spLocks/>
          </p:cNvSpPr>
          <p:nvPr/>
        </p:nvSpPr>
        <p:spPr bwMode="auto">
          <a:xfrm>
            <a:off x="3886200" y="2895600"/>
            <a:ext cx="3352800" cy="533400"/>
          </a:xfrm>
          <a:custGeom>
            <a:avLst/>
            <a:gdLst>
              <a:gd name="T0" fmla="*/ 0 w 1872"/>
              <a:gd name="T1" fmla="*/ 0 h 528"/>
              <a:gd name="T2" fmla="*/ 2147483647 w 1872"/>
              <a:gd name="T3" fmla="*/ 2147483647 h 528"/>
              <a:gd name="T4" fmla="*/ 2147483647 w 1872"/>
              <a:gd name="T5" fmla="*/ 2147483647 h 528"/>
              <a:gd name="T6" fmla="*/ 0 60000 65536"/>
              <a:gd name="T7" fmla="*/ 0 60000 65536"/>
              <a:gd name="T8" fmla="*/ 0 60000 65536"/>
              <a:gd name="T9" fmla="*/ 0 w 1872"/>
              <a:gd name="T10" fmla="*/ 0 h 528"/>
              <a:gd name="T11" fmla="*/ 1872 w 1872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528">
                <a:moveTo>
                  <a:pt x="0" y="0"/>
                </a:moveTo>
                <a:cubicBezTo>
                  <a:pt x="252" y="4"/>
                  <a:pt x="504" y="8"/>
                  <a:pt x="816" y="96"/>
                </a:cubicBezTo>
                <a:cubicBezTo>
                  <a:pt x="1128" y="184"/>
                  <a:pt x="1500" y="356"/>
                  <a:pt x="1872" y="528"/>
                </a:cubicBezTo>
              </a:path>
            </a:pathLst>
          </a:cu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10" name="Text Box 41"/>
          <p:cNvSpPr txBox="1">
            <a:spLocks noChangeArrowheads="1"/>
          </p:cNvSpPr>
          <p:nvPr/>
        </p:nvSpPr>
        <p:spPr bwMode="auto">
          <a:xfrm>
            <a:off x="6284913" y="6216650"/>
            <a:ext cx="2552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Wagner and Lanois, 1958</a:t>
            </a:r>
          </a:p>
        </p:txBody>
      </p:sp>
      <p:grpSp>
        <p:nvGrpSpPr>
          <p:cNvPr id="12311" name="Group 46"/>
          <p:cNvGrpSpPr>
            <a:grpSpLocks/>
          </p:cNvGrpSpPr>
          <p:nvPr/>
        </p:nvGrpSpPr>
        <p:grpSpPr bwMode="auto">
          <a:xfrm>
            <a:off x="4953000" y="3276600"/>
            <a:ext cx="1447800" cy="914400"/>
            <a:chOff x="2592" y="1968"/>
            <a:chExt cx="912" cy="576"/>
          </a:xfrm>
        </p:grpSpPr>
        <p:sp>
          <p:nvSpPr>
            <p:cNvPr id="29743" name="Oval 47"/>
            <p:cNvSpPr>
              <a:spLocks noChangeArrowheads="1"/>
            </p:cNvSpPr>
            <p:nvPr/>
          </p:nvSpPr>
          <p:spPr bwMode="auto">
            <a:xfrm>
              <a:off x="2592" y="1968"/>
              <a:ext cx="912" cy="576"/>
            </a:xfrm>
            <a:prstGeom prst="ellipse">
              <a:avLst/>
            </a:prstGeom>
            <a:solidFill>
              <a:srgbClr val="CCFFCC"/>
            </a:solidFill>
            <a:ln w="38100">
              <a:noFill/>
              <a:round/>
              <a:headEnd/>
              <a:tailEnd/>
            </a:ln>
            <a:effectLst>
              <a:outerShdw blurRad="63500" dist="107763" dir="2700000" algn="ctr" rotWithShape="0">
                <a:srgbClr val="99660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charset="0"/>
                <a:ea typeface="+mn-ea"/>
              </a:endParaRPr>
            </a:p>
          </p:txBody>
        </p:sp>
        <p:sp>
          <p:nvSpPr>
            <p:cNvPr id="12321" name="Text Box 48"/>
            <p:cNvSpPr txBox="1">
              <a:spLocks noChangeArrowheads="1"/>
            </p:cNvSpPr>
            <p:nvPr/>
          </p:nvSpPr>
          <p:spPr bwMode="auto">
            <a:xfrm>
              <a:off x="2970" y="2131"/>
              <a:ext cx="116" cy="25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en-US">
                <a:solidFill>
                  <a:srgbClr val="FFEEDD"/>
                </a:solidFill>
                <a:latin typeface="Calibri" pitchFamily="34" charset="0"/>
              </a:endParaRPr>
            </a:p>
          </p:txBody>
        </p:sp>
      </p:grpSp>
      <p:sp>
        <p:nvSpPr>
          <p:cNvPr id="12312" name="Text Box 45"/>
          <p:cNvSpPr txBox="1">
            <a:spLocks noChangeArrowheads="1"/>
          </p:cNvSpPr>
          <p:nvPr/>
        </p:nvSpPr>
        <p:spPr bwMode="auto">
          <a:xfrm>
            <a:off x="5162550" y="3514725"/>
            <a:ext cx="1047750" cy="4619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Calibri" pitchFamily="34" charset="0"/>
              </a:rPr>
              <a:t>Food</a:t>
            </a:r>
          </a:p>
        </p:txBody>
      </p:sp>
      <p:sp>
        <p:nvSpPr>
          <p:cNvPr id="12313" name="Text Box 55"/>
          <p:cNvSpPr txBox="1">
            <a:spLocks noChangeArrowheads="1"/>
          </p:cNvSpPr>
          <p:nvPr/>
        </p:nvSpPr>
        <p:spPr bwMode="auto">
          <a:xfrm>
            <a:off x="381000" y="304800"/>
            <a:ext cx="7915275" cy="708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Calibri" pitchFamily="34" charset="0"/>
              </a:rPr>
              <a:t>Fecal-oral transmission: </a:t>
            </a:r>
            <a:r>
              <a:rPr lang="ja-JP" altLang="en-US" sz="4000">
                <a:latin typeface="Calibri" pitchFamily="34" charset="0"/>
              </a:rPr>
              <a:t>‘</a:t>
            </a:r>
            <a:r>
              <a:rPr lang="en-US" altLang="ja-JP" sz="4000">
                <a:latin typeface="Calibri" pitchFamily="34" charset="0"/>
              </a:rPr>
              <a:t>F diagram</a:t>
            </a:r>
            <a:r>
              <a:rPr lang="ja-JP" altLang="en-US" sz="4000">
                <a:latin typeface="Calibri" pitchFamily="34" charset="0"/>
              </a:rPr>
              <a:t>’</a:t>
            </a:r>
            <a:endParaRPr lang="en-US" sz="4000">
              <a:latin typeface="Calibri" pitchFamily="34" charset="0"/>
            </a:endParaRPr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>
            <a:off x="4324350" y="4429125"/>
            <a:ext cx="600075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15" name="Rectangle 42"/>
          <p:cNvSpPr>
            <a:spLocks noChangeArrowheads="1"/>
          </p:cNvSpPr>
          <p:nvPr/>
        </p:nvSpPr>
        <p:spPr bwMode="auto">
          <a:xfrm>
            <a:off x="4318000" y="5553075"/>
            <a:ext cx="2730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HANDWASHING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2316" name="Line 40"/>
          <p:cNvSpPr>
            <a:spLocks noChangeShapeType="1"/>
          </p:cNvSpPr>
          <p:nvPr/>
        </p:nvSpPr>
        <p:spPr bwMode="auto">
          <a:xfrm flipH="1">
            <a:off x="4038600" y="2057400"/>
            <a:ext cx="1143000" cy="685800"/>
          </a:xfrm>
          <a:prstGeom prst="line">
            <a:avLst/>
          </a:prstGeom>
          <a:noFill/>
          <a:ln w="6985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1981200" y="2209800"/>
            <a:ext cx="0" cy="2438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12318" name="Rectangle 45"/>
          <p:cNvSpPr>
            <a:spLocks noChangeArrowheads="1"/>
          </p:cNvSpPr>
          <p:nvPr/>
        </p:nvSpPr>
        <p:spPr bwMode="auto">
          <a:xfrm>
            <a:off x="4625996" y="1538720"/>
            <a:ext cx="23860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WATER QUALITY</a:t>
            </a:r>
          </a:p>
        </p:txBody>
      </p:sp>
      <p:sp>
        <p:nvSpPr>
          <p:cNvPr id="12319" name="Rectangle 46"/>
          <p:cNvSpPr>
            <a:spLocks noChangeArrowheads="1"/>
          </p:cNvSpPr>
          <p:nvPr/>
        </p:nvSpPr>
        <p:spPr bwMode="auto">
          <a:xfrm>
            <a:off x="222486" y="1925782"/>
            <a:ext cx="1862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SANITATION</a:t>
            </a:r>
          </a:p>
        </p:txBody>
      </p:sp>
      <p:sp>
        <p:nvSpPr>
          <p:cNvPr id="49" name="Line 43"/>
          <p:cNvSpPr>
            <a:spLocks noChangeShapeType="1"/>
          </p:cNvSpPr>
          <p:nvPr/>
        </p:nvSpPr>
        <p:spPr bwMode="auto">
          <a:xfrm>
            <a:off x="6679206" y="3460750"/>
            <a:ext cx="46602" cy="69099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  <p:bldP spid="4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657600" cy="5029200"/>
          </a:xfrm>
          <a:ln w="28575" cmpd="sng">
            <a:solidFill>
              <a:schemeClr val="accent1">
                <a:alpha val="35000"/>
              </a:schemeClr>
            </a:solidFill>
          </a:ln>
        </p:spPr>
        <p:txBody>
          <a:bodyPr/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1. Sierra Leone	182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2. Angola		164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3. Chad		150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4. Somalia		147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5. D R C		146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6. C A R		129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7. Guinea-Bissau	129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8. Mali		128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9. Nigeria		124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10. Niger		114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5029200"/>
          </a:xfrm>
          <a:noFill/>
          <a:ln w="28575" cmpd="sng">
            <a:solidFill>
              <a:schemeClr val="accent1">
                <a:alpha val="74000"/>
              </a:schemeClr>
            </a:solidFill>
          </a:ln>
        </p:spPr>
        <p:txBody>
          <a:bodyPr/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1. India	   1,414,227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2. Nigeria	      826,604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3. Pakistan	      408,805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4. D R C	      391,229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5. China	      258,250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6. Ethiopia	      204,926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7. Indonesia	      151,605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8. Angola	      148,006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9. Bangladesh      126,835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10. Kenya              108,097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4572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Under-5 Mortality Rate (2012)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457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Under-5 Deaths (2012)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647825" y="5934075"/>
            <a:ext cx="6515100" cy="647700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Calibri" pitchFamily="34" charset="0"/>
                <a:ea typeface="ＭＳ Ｐゴシック" pitchFamily="34" charset="-128"/>
              </a:rPr>
              <a:t>Dec 7, 2008 in Harare</a:t>
            </a:r>
          </a:p>
        </p:txBody>
      </p:sp>
      <p:pic>
        <p:nvPicPr>
          <p:cNvPr id="13315" name="Picture 2" descr="chlra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01663"/>
            <a:ext cx="7964488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09575" y="276225"/>
            <a:ext cx="8458200" cy="733425"/>
          </a:xfrm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Milot, Haiti: cholera treatment unit</a:t>
            </a:r>
          </a:p>
        </p:txBody>
      </p:sp>
      <p:pic>
        <p:nvPicPr>
          <p:cNvPr id="14339" name="Picture 3" descr="C:\Users\Jennifer\Desktop\cholera c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14425"/>
            <a:ext cx="7408863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362700" cy="1190625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Calibri" pitchFamily="34" charset="0"/>
              </a:rPr>
              <a:t>What Kills More Children Each Year? </a:t>
            </a:r>
            <a:r>
              <a:rPr lang="en-US" sz="280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sz="2800" smtClean="0">
                <a:solidFill>
                  <a:srgbClr val="FFFF00"/>
                </a:solidFill>
                <a:latin typeface="Calibri" pitchFamily="34" charset="0"/>
              </a:rPr>
            </a:br>
            <a:endParaRPr lang="en-US" sz="2800" smtClean="0">
              <a:solidFill>
                <a:srgbClr val="FFFF00"/>
              </a:solidFill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00100" y="1743075"/>
            <a:ext cx="3095625" cy="4343400"/>
          </a:xfrm>
        </p:spPr>
        <p:txBody>
          <a:bodyPr/>
          <a:lstStyle/>
          <a:p>
            <a:pPr marL="457200" indent="-457200" eaLnBrk="1" hangingPunct="1">
              <a:buFontTx/>
              <a:buNone/>
              <a:defRPr/>
            </a:pPr>
            <a:endParaRPr lang="en-US" sz="2800" dirty="0" smtClean="0">
              <a:latin typeface="Calibri" charset="0"/>
            </a:endParaRPr>
          </a:p>
          <a:p>
            <a:pPr marL="419100" indent="-304800" eaLnBrk="1" hangingPunct="1">
              <a:buFontTx/>
              <a:buAutoNum type="alphaLcParenR"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Pneumonia</a:t>
            </a:r>
          </a:p>
          <a:p>
            <a:pPr marL="419100" indent="-304800" eaLnBrk="1" hangingPunct="1">
              <a:buFontTx/>
              <a:buAutoNum type="alphaLcParenR"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Malaria</a:t>
            </a:r>
          </a:p>
          <a:p>
            <a:pPr marL="419100" indent="-304800" eaLnBrk="1" hangingPunct="1">
              <a:buFontTx/>
              <a:buAutoNum type="alphaLcParenR"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Undernutrition </a:t>
            </a:r>
          </a:p>
          <a:p>
            <a:pPr marL="419100" indent="-304800" eaLnBrk="1" hangingPunct="1">
              <a:buFontTx/>
              <a:buAutoNum type="alphaLcParenR"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Diarrhea</a:t>
            </a:r>
          </a:p>
          <a:p>
            <a:pPr marL="419100" indent="-304800" eaLnBrk="1" hangingPunct="1">
              <a:buFontTx/>
              <a:buAutoNum type="alphaLcParenR"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HIV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/AIDS</a:t>
            </a:r>
          </a:p>
        </p:txBody>
      </p:sp>
      <p:pic>
        <p:nvPicPr>
          <p:cNvPr id="15364" name="Content Placeholder 7" descr="Trip Jay Graham 18-21 Nov 0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8651" t="8948" r="14407" b="7368"/>
          <a:stretch>
            <a:fillRect/>
          </a:stretch>
        </p:blipFill>
        <p:spPr>
          <a:xfrm>
            <a:off x="3700463" y="1724025"/>
            <a:ext cx="5476875" cy="5133975"/>
          </a:xfrm>
        </p:spPr>
      </p:pic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366" name="Picture 7" descr="li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0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362700" cy="1190625"/>
          </a:xfrm>
        </p:spPr>
        <p:txBody>
          <a:bodyPr/>
          <a:lstStyle/>
          <a:p>
            <a:pPr eaLnBrk="1" hangingPunct="1"/>
            <a:r>
              <a:rPr lang="en-US" sz="3000" smtClean="0">
                <a:latin typeface="Calibri" pitchFamily="34" charset="0"/>
              </a:rPr>
              <a:t>What Kills More Children Each Year? </a:t>
            </a:r>
            <a:r>
              <a:rPr lang="en-US" sz="280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sz="2800" smtClean="0">
                <a:solidFill>
                  <a:srgbClr val="FFFF00"/>
                </a:solidFill>
                <a:latin typeface="Calibri" pitchFamily="34" charset="0"/>
              </a:rPr>
            </a:br>
            <a:endParaRPr lang="en-US" sz="2800" smtClean="0">
              <a:solidFill>
                <a:srgbClr val="FFFF00"/>
              </a:solidFill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00100" y="1743075"/>
            <a:ext cx="3095625" cy="4343400"/>
          </a:xfrm>
        </p:spPr>
        <p:txBody>
          <a:bodyPr/>
          <a:lstStyle/>
          <a:p>
            <a:pPr marL="457200" indent="-457200" eaLnBrk="1" hangingPunct="1">
              <a:buFontTx/>
              <a:buNone/>
              <a:defRPr/>
            </a:pPr>
            <a:endParaRPr lang="en-US" sz="2800" dirty="0" smtClean="0">
              <a:latin typeface="Calibri" charset="0"/>
            </a:endParaRPr>
          </a:p>
          <a:p>
            <a:pPr marL="419100" indent="-304800" eaLnBrk="1" hangingPunct="1">
              <a:buFontTx/>
              <a:buAutoNum type="alphaLcParenR"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Pneumonia</a:t>
            </a:r>
          </a:p>
          <a:p>
            <a:pPr marL="419100" indent="-304800" eaLnBrk="1" hangingPunct="1">
              <a:buFontTx/>
              <a:buAutoNum type="alphaLcParenR"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Malaria</a:t>
            </a:r>
          </a:p>
          <a:p>
            <a:pPr marL="419100" indent="-304800" eaLnBrk="1" hangingPunct="1">
              <a:buFontTx/>
              <a:buAutoNum type="alphaLcParenR"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Undernutrition </a:t>
            </a:r>
          </a:p>
          <a:p>
            <a:pPr marL="419100" indent="-304800" eaLnBrk="1" hangingPunct="1">
              <a:buFontTx/>
              <a:buAutoNum type="alphaLcParenR"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Diarrhea</a:t>
            </a:r>
          </a:p>
          <a:p>
            <a:pPr marL="419100" indent="-304800" eaLnBrk="1" hangingPunct="1">
              <a:buFontTx/>
              <a:buAutoNum type="alphaLcParenR"/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HIV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/AIDS</a:t>
            </a:r>
          </a:p>
        </p:txBody>
      </p:sp>
      <p:pic>
        <p:nvPicPr>
          <p:cNvPr id="15364" name="Content Placeholder 7" descr="Trip Jay Graham 18-21 Nov 0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8651" t="8948" r="14407" b="7368"/>
          <a:stretch>
            <a:fillRect/>
          </a:stretch>
        </p:blipFill>
        <p:spPr>
          <a:xfrm>
            <a:off x="3700463" y="1724025"/>
            <a:ext cx="5476875" cy="5133975"/>
          </a:xfrm>
        </p:spPr>
      </p:pic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366" name="Picture 7" descr="li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0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119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8022</TotalTime>
  <Words>1514</Words>
  <Application>Microsoft Office PowerPoint</Application>
  <PresentationFormat>On-screen Show (4:3)</PresentationFormat>
  <Paragraphs>334</Paragraphs>
  <Slides>50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Equity</vt:lpstr>
      <vt:lpstr>Diarrhea and Dehydration </vt:lpstr>
      <vt:lpstr>Learning Objectives</vt:lpstr>
      <vt:lpstr>Reflection exercise</vt:lpstr>
      <vt:lpstr>Slide 4</vt:lpstr>
      <vt:lpstr>Slide 5</vt:lpstr>
      <vt:lpstr>Dec 7, 2008 in Harare</vt:lpstr>
      <vt:lpstr>Milot, Haiti: cholera treatment unit</vt:lpstr>
      <vt:lpstr>What Kills More Children Each Year?  </vt:lpstr>
      <vt:lpstr>What Kills More Children Each Year?  </vt:lpstr>
      <vt:lpstr>Slide 10</vt:lpstr>
      <vt:lpstr>Malnutrition as underpinning cause of mortality</vt:lpstr>
      <vt:lpstr>Slide 12</vt:lpstr>
      <vt:lpstr>UNICEF: Committing to Child Survival: A Promise Renewed –  Progress Report 2013</vt:lpstr>
      <vt:lpstr>Slide 14</vt:lpstr>
      <vt:lpstr>Millennium Development Goals</vt:lpstr>
      <vt:lpstr>MDG 1: extreme poverty</vt:lpstr>
      <vt:lpstr>MDG 4: good news/sobering news</vt:lpstr>
      <vt:lpstr>Under-five mortality rate, 1990-2012 and projected 2013-2028</vt:lpstr>
      <vt:lpstr>Our World in Data</vt:lpstr>
      <vt:lpstr>SDG 2030 </vt:lpstr>
      <vt:lpstr>Slide 21</vt:lpstr>
      <vt:lpstr>Slide 22</vt:lpstr>
      <vt:lpstr>Is Anis in shock?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 Traveller's diarrhoea:   ETEC, rotavirus, Campylobacter jejuni  Bloody diarrhoea = dysentary:   Shigella, amoebiasis, trichuriasis  Cholera Worms: ascariasis, whipworm, hookworm Prolonged diarrhoea:   Giardia, E histolytica, Cyclospora/Crypto,  bacterial and viral causes</vt:lpstr>
      <vt:lpstr>A Quiet Revolution in the Treatment of Childhood Diarrhea-                                                    NYT Aug 10,  2015</vt:lpstr>
      <vt:lpstr>Antibiotic use</vt:lpstr>
      <vt:lpstr>Continue feeding:</vt:lpstr>
      <vt:lpstr>Zinc supplementation</vt:lpstr>
      <vt:lpstr>Antiemetics</vt:lpstr>
      <vt:lpstr>Slide 38</vt:lpstr>
      <vt:lpstr>Oral Rehydration Solution:</vt:lpstr>
      <vt:lpstr>UNICEF recommendations Feb 2004; announced March 2006</vt:lpstr>
      <vt:lpstr>Slide 41</vt:lpstr>
      <vt:lpstr>Slide 42</vt:lpstr>
      <vt:lpstr>Taste test…</vt:lpstr>
      <vt:lpstr>Comparison of oral fluids</vt:lpstr>
      <vt:lpstr>Slide 45</vt:lpstr>
      <vt:lpstr>Global Action Plan for the Prevention and Control of Pneumonia and Diarrhoea- WHO, UNICEF April 2013</vt:lpstr>
      <vt:lpstr>We have discussed-</vt:lpstr>
      <vt:lpstr>In your clinic…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Diarrhea and Dehydration:</dc:title>
  <dc:creator>Jennifer</dc:creator>
  <cp:lastModifiedBy>Jennifer</cp:lastModifiedBy>
  <cp:revision>79</cp:revision>
  <dcterms:created xsi:type="dcterms:W3CDTF">2012-08-17T12:46:10Z</dcterms:created>
  <dcterms:modified xsi:type="dcterms:W3CDTF">2015-10-12T15:18:55Z</dcterms:modified>
</cp:coreProperties>
</file>