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720" r:id="rId2"/>
    <p:sldMasterId id="2147484096" r:id="rId3"/>
  </p:sldMasterIdLst>
  <p:notesMasterIdLst>
    <p:notesMasterId r:id="rId53"/>
  </p:notesMasterIdLst>
  <p:sldIdLst>
    <p:sldId id="256" r:id="rId4"/>
    <p:sldId id="258" r:id="rId5"/>
    <p:sldId id="266" r:id="rId6"/>
    <p:sldId id="259" r:id="rId7"/>
    <p:sldId id="300" r:id="rId8"/>
    <p:sldId id="257" r:id="rId9"/>
    <p:sldId id="297" r:id="rId10"/>
    <p:sldId id="341" r:id="rId11"/>
    <p:sldId id="281" r:id="rId12"/>
    <p:sldId id="267" r:id="rId13"/>
    <p:sldId id="347" r:id="rId14"/>
    <p:sldId id="353" r:id="rId15"/>
    <p:sldId id="261" r:id="rId16"/>
    <p:sldId id="348" r:id="rId17"/>
    <p:sldId id="283" r:id="rId18"/>
    <p:sldId id="346" r:id="rId19"/>
    <p:sldId id="295" r:id="rId20"/>
    <p:sldId id="294" r:id="rId21"/>
    <p:sldId id="290" r:id="rId22"/>
    <p:sldId id="291" r:id="rId23"/>
    <p:sldId id="284" r:id="rId24"/>
    <p:sldId id="286" r:id="rId25"/>
    <p:sldId id="285" r:id="rId26"/>
    <p:sldId id="296" r:id="rId27"/>
    <p:sldId id="352" r:id="rId28"/>
    <p:sldId id="302" r:id="rId29"/>
    <p:sldId id="344" r:id="rId30"/>
    <p:sldId id="299" r:id="rId31"/>
    <p:sldId id="304" r:id="rId32"/>
    <p:sldId id="338" r:id="rId33"/>
    <p:sldId id="339" r:id="rId34"/>
    <p:sldId id="309" r:id="rId35"/>
    <p:sldId id="306" r:id="rId36"/>
    <p:sldId id="311" r:id="rId37"/>
    <p:sldId id="314" r:id="rId38"/>
    <p:sldId id="315" r:id="rId39"/>
    <p:sldId id="316" r:id="rId40"/>
    <p:sldId id="317" r:id="rId41"/>
    <p:sldId id="318" r:id="rId42"/>
    <p:sldId id="320" r:id="rId43"/>
    <p:sldId id="333" r:id="rId44"/>
    <p:sldId id="326" r:id="rId45"/>
    <p:sldId id="323" r:id="rId46"/>
    <p:sldId id="324" r:id="rId47"/>
    <p:sldId id="330" r:id="rId48"/>
    <p:sldId id="332" r:id="rId49"/>
    <p:sldId id="329" r:id="rId50"/>
    <p:sldId id="319" r:id="rId51"/>
    <p:sldId id="334" r:id="rId52"/>
  </p:sldIdLst>
  <p:sldSz cx="9144000" cy="6858000" type="screen4x3"/>
  <p:notesSz cx="7315200" cy="9601200"/>
  <p:embeddedFontLst>
    <p:embeddedFont>
      <p:font typeface="Wingdings 2" panose="05020102010507070707" pitchFamily="18" charset="2"/>
      <p:regular r:id="rId54"/>
    </p:embeddedFont>
    <p:embeddedFont>
      <p:font typeface="Wingdings 3" panose="05040102010807070707" pitchFamily="18" charset="2"/>
      <p:regular r:id="rId55"/>
    </p:embeddedFont>
    <p:embeddedFont>
      <p:font typeface="Lucida Sans Unicode" panose="020B0602030504020204" pitchFamily="34" charset="0"/>
      <p:regular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  <p:embeddedFont>
      <p:font typeface="Tahoma" panose="020B0604030504040204" pitchFamily="34" charset="0"/>
      <p:regular r:id="rId61"/>
      <p:bold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MS PGothic" panose="020B0604020202020204" charset="-128"/>
      <p:regular r:id="rId6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8" autoAdjust="0"/>
    <p:restoredTop sz="78388" autoAdjust="0"/>
  </p:normalViewPr>
  <p:slideViewPr>
    <p:cSldViewPr>
      <p:cViewPr varScale="1">
        <p:scale>
          <a:sx n="56" d="100"/>
          <a:sy n="56" d="100"/>
        </p:scale>
        <p:origin x="129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442"/>
    </p:cViewPr>
  </p:sorterViewPr>
  <p:notesViewPr>
    <p:cSldViewPr>
      <p:cViewPr varScale="1">
        <p:scale>
          <a:sx n="38" d="100"/>
          <a:sy n="38" d="100"/>
        </p:scale>
        <p:origin x="-2376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56E1DD9D-0E33-4BA2-ACE9-F80DA66466AB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D3AC1557-2DEB-4BAD-BAA3-0FE0AB7D7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66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Discuss the differential diagnosis of breathing difficulty in developing countries</a:t>
            </a:r>
          </a:p>
          <a:p>
            <a:r>
              <a:rPr lang="en-US" smtClean="0"/>
              <a:t>How to using tests sparingly and what information is critical in hx and PE</a:t>
            </a:r>
          </a:p>
          <a:p>
            <a:r>
              <a:rPr lang="en-US" smtClean="0"/>
              <a:t>Understand WHO algorithms as agreed-upon pathways to manage illness but also as teaching tools for other parts of the health care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11B94F-4F48-4F51-B7A6-23961A2894D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/>
              <a:t>Intergrated</a:t>
            </a:r>
            <a:r>
              <a:rPr lang="en-US" dirty="0" smtClean="0"/>
              <a:t> GAPPD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41F5B9-0328-419A-BE63-8B5338B6A5D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64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Many challenges to seeking care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How to make it clear to both parents &amp; local providers who is sick?  Who needs treatment?  Who needs IV antibiotics, oxygen and hospitalization?</a:t>
            </a: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8FBF56-9CA2-46D6-98B8-907C27A19C6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8720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Cherian T, John TJ, Simoes E, Steinhoff MC, John M. Evaluation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of simple clinical signs for the diagnosis of acute lower respiratory</a:t>
            </a:r>
          </a:p>
          <a:p>
            <a:pPr eaLnBrk="1" hangingPunct="1">
              <a:spcBef>
                <a:spcPct val="0"/>
              </a:spcBef>
            </a:pPr>
            <a:r>
              <a:rPr lang="fr-FR" smtClean="0"/>
              <a:t>tract infection. </a:t>
            </a:r>
            <a:r>
              <a:rPr lang="fr-FR" i="1" smtClean="0"/>
              <a:t>Lancet </a:t>
            </a:r>
            <a:r>
              <a:rPr lang="fr-FR" smtClean="0"/>
              <a:t>1988; </a:t>
            </a:r>
            <a:r>
              <a:rPr lang="fr-FR" b="1" smtClean="0"/>
              <a:t>16</a:t>
            </a:r>
            <a:r>
              <a:rPr lang="fr-FR" smtClean="0"/>
              <a:t>:125–8.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Usen S, Weber M, Mulholland K, Jaffar S, Oparaugo A, Omosigho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C, Adegbola R, Greenwood B. Clinical predictors of hypoxaemia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in Gambian children with acute lower respiratory tract infection: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prospective cohort study. </a:t>
            </a:r>
            <a:r>
              <a:rPr lang="en-US" i="1" smtClean="0"/>
              <a:t>Brit Med J </a:t>
            </a:r>
            <a:r>
              <a:rPr lang="en-US" smtClean="0"/>
              <a:t>1999; </a:t>
            </a:r>
            <a:r>
              <a:rPr lang="en-US" b="1" smtClean="0"/>
              <a:t>318</a:t>
            </a:r>
            <a:r>
              <a:rPr lang="en-US" smtClean="0"/>
              <a:t>:86–91.</a:t>
            </a:r>
            <a:endParaRPr lang="fr-FR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771C42-8BB8-47C7-8B0A-D879EE1AA54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3335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Sazawal, et al, Lancet Infectious Diseases, 2003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Not randomized, not blinded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174F7A2-2877-4AB2-95E7-6558AE5C9C3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12146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390 children in Brazil diagnosed with LRI</a:t>
            </a:r>
          </a:p>
          <a:p>
            <a:pPr lvl="1"/>
            <a:r>
              <a:rPr lang="en-US" smtClean="0"/>
              <a:t>Pneumonia, bronchiolitis, bronchitis, or wheezing</a:t>
            </a:r>
          </a:p>
          <a:p>
            <a:pPr lvl="1"/>
            <a:r>
              <a:rPr lang="en-US" smtClean="0"/>
              <a:t>Cardoso 2010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8AD831-44AC-49E1-8A0F-33179AE7AF5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64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IMCI 2005 update and pocketbook 2012 update</a:t>
            </a:r>
          </a:p>
          <a:p>
            <a:r>
              <a:rPr lang="en-US" smtClean="0"/>
              <a:t>873 children in Pakistan with non-severe PNA </a:t>
            </a:r>
          </a:p>
          <a:p>
            <a:pPr lvl="1"/>
            <a:r>
              <a:rPr lang="en-US" smtClean="0"/>
              <a:t>Randomized to amox x 3 days or placebo</a:t>
            </a:r>
          </a:p>
          <a:p>
            <a:pPr lvl="1"/>
            <a:r>
              <a:rPr lang="en-US" smtClean="0"/>
              <a:t>No difference in rates of “treatment” failure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95EAF9-5FA2-4FE2-B836-1A564141E89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33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Evidence for the pocket guide</a:t>
            </a:r>
          </a:p>
        </p:txBody>
      </p:sp>
      <p:sp>
        <p:nvSpPr>
          <p:cNvPr id="1167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B4CA13-D432-4BEC-BF14-91E1C503ACE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8990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Penicillin V not effective against Hib but benzyl pcn IV/IM better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Under 2mo – admit, benzyl pcn &amp; gent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If staph suspected (based on xray or no improvement) – cloxacillin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Increased cotrimaxazole for PCP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Switch to ceftriaxone if possible for HIV+ child not improving</a:t>
            </a:r>
          </a:p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C1F907-27D1-41AE-8561-EA07889AC55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11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cs typeface="Arial" charset="0"/>
              </a:rPr>
              <a:t>Addo-Yobo, et al.  Oral amoxicillin versus injectable penicillin for severe pneumonia in children aged 3 to 39 months:  A Randomized Multcentre Equivalency Study. 2004.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B4542E-D350-4313-8538-A6FFC14DE1D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79122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What would you like to know about this patient?</a:t>
            </a: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F8A188-4B84-44AF-97AF-90314FEB86B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26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What would you like to know about this patient?</a:t>
            </a:r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3E1ACF-93A5-4B9C-ADE6-FF173613150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045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What would you like to know about this patient?</a:t>
            </a: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9D1916-E4BC-40CC-9882-173A7A31CB20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65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http://www.unicef.org/immunization/index_measles.html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http://www.cdc.gov/mmwr/preview/mmwrhtml/mm5748a3.htm?s_cid=mm5748a3_e</a:t>
            </a:r>
          </a:p>
          <a:p>
            <a:pPr eaLnBrk="1" hangingPunct="1">
              <a:spcBef>
                <a:spcPct val="0"/>
              </a:spcBef>
            </a:pPr>
            <a:r>
              <a:rPr lang="en-US" sz="3300" smtClean="0"/>
              <a:t>Virus causes immune compromise, vitamin A deficiency</a:t>
            </a:r>
          </a:p>
          <a:p>
            <a:pPr eaLnBrk="1" hangingPunct="1">
              <a:spcBef>
                <a:spcPct val="0"/>
              </a:spcBef>
            </a:pPr>
            <a:r>
              <a:rPr lang="en-US" sz="3300" smtClean="0"/>
              <a:t>Epithelial damage especially conjunctivae, lungs, GI tract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3300" smtClean="0"/>
              <a:t>Pneumonia from measles virus or secondary infection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http://www.who.int/mediacentre/factsheets/fs286/en/index.html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Pocket Guide Evidence Book</a:t>
            </a:r>
          </a:p>
          <a:p>
            <a:pPr lvl="1" eaLnBrk="1" hangingPunct="1">
              <a:spcBef>
                <a:spcPct val="0"/>
              </a:spcBef>
            </a:pPr>
            <a:endParaRPr lang="en-US" sz="3300" smtClean="0"/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0854E-53A6-40CE-95CC-DB30FBB7AF5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11244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Pocket Guide Evidence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Late complications: </a:t>
            </a:r>
            <a:r>
              <a:rPr lang="en-US" dirty="0" err="1" smtClean="0"/>
              <a:t>postinfectious</a:t>
            </a:r>
            <a:r>
              <a:rPr lang="en-US" dirty="0" smtClean="0"/>
              <a:t> </a:t>
            </a:r>
            <a:r>
              <a:rPr lang="en-US" dirty="0" err="1" smtClean="0"/>
              <a:t>demylenating</a:t>
            </a:r>
            <a:r>
              <a:rPr lang="en-US" dirty="0" smtClean="0"/>
              <a:t> disease, </a:t>
            </a:r>
            <a:r>
              <a:rPr lang="en-US" cap="all" dirty="0" err="1" smtClean="0"/>
              <a:t>Subacute</a:t>
            </a:r>
            <a:r>
              <a:rPr lang="en-US" cap="all" dirty="0" smtClean="0"/>
              <a:t> </a:t>
            </a:r>
            <a:r>
              <a:rPr lang="en-US" cap="all" dirty="0" err="1" smtClean="0"/>
              <a:t>sclerosing</a:t>
            </a:r>
            <a:r>
              <a:rPr lang="en-US" cap="all" dirty="0" smtClean="0"/>
              <a:t> </a:t>
            </a:r>
            <a:r>
              <a:rPr lang="en-US" cap="all" dirty="0" err="1" smtClean="0"/>
              <a:t>panencephalitis</a:t>
            </a:r>
            <a:r>
              <a:rPr lang="en-US" cap="all" dirty="0" smtClean="0"/>
              <a:t> (SSPE)</a:t>
            </a:r>
            <a:endParaRPr lang="en-US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F9E088-FF81-499C-94B2-1AE6282BA98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50994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Image:  www.dermis.net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http://www.cdc.gov/vaccines/pubs/pinkbook/meas.html</a:t>
            </a: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89A57C-2543-4799-BC68-BDD122D8BAA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41764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Image:  www.who.int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http://www.cdc.gov/vaccines/pubs/pinkbook/meas.html</a:t>
            </a: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AE9E95-3E34-4F2E-9C69-386C42295A1A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30178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Shoulder:  www.dermis.net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Girl:  www.dermatlas.org</a:t>
            </a:r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2C703-517D-4584-B408-DF8AB5DD091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4960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Pocket Guide</a:t>
            </a:r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166AD-E4EF-4AF2-BCC8-5A50F5082B7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3015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Hussey GD, Klein M. A randomized, controlled trial of vitamin A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in children with severe measles. </a:t>
            </a:r>
            <a:r>
              <a:rPr lang="en-US" i="1" smtClean="0"/>
              <a:t>N Engl J Med </a:t>
            </a:r>
            <a:r>
              <a:rPr lang="en-US" smtClean="0"/>
              <a:t>1990; </a:t>
            </a:r>
            <a:r>
              <a:rPr lang="en-US" b="1" smtClean="0"/>
              <a:t>323</a:t>
            </a:r>
            <a:r>
              <a:rPr lang="en-US" smtClean="0"/>
              <a:t>:160–4.</a:t>
            </a: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A83A80-7045-4E66-AA2A-5BA84DD8A87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0498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15% of children unvaccinated against pertussis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6F7137-D6FA-43C7-BEEA-C7004751CEF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20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http://www.who.int/mediacentre/factsheets/fs178/en/index.html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 smtClean="0"/>
              <a:t>Major causes of death in neonates and children under five globally – 2008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 smtClean="0"/>
              <a:t>World Health Statistics 2011, WHO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 smtClean="0"/>
              <a:t>Global, regional, and national causes of child mortality in 2008: a systematic analysis.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 smtClean="0"/>
              <a:t>GAPP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 smtClean="0"/>
              <a:t>2014 fact</a:t>
            </a:r>
            <a:r>
              <a:rPr lang="en-US" b="1" baseline="0" dirty="0" smtClean="0"/>
              <a:t> sheet – 15%</a:t>
            </a:r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C50CA4-A6E0-4585-AB1E-07F840470154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74301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PNA, Forgotten Killer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99F138-AB82-4E6D-979E-9B39D8F37A1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03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Incidence of pneumonia, Forgotten Killer</a:t>
            </a:r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14AC56-21DE-48B4-B616-CD8DB4AB51B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19189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UNICEF PNA Forgotten Killer</a:t>
            </a: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843DD1-6DA7-4730-A31F-D42354357F7B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4477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D0446E-88BC-49E5-A06E-428196AE3508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GB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9828" y="4562237"/>
            <a:ext cx="5855547" cy="431887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smtClean="0"/>
          </a:p>
        </p:txBody>
      </p:sp>
    </p:spTree>
    <p:extLst>
      <p:ext uri="{BB962C8B-B14F-4D97-AF65-F5344CB8AC3E}">
        <p14:creationId xmlns:p14="http://schemas.microsoft.com/office/powerpoint/2010/main" val="561602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http://www.who.int/mediacentre/factsheets/fs178/en/index.html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Estimates PNA forgotten killer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78%, 30% - WHO 2013 pna page and fact sheet</a:t>
            </a: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85372" indent="-30206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208265" indent="-24165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91571" indent="-24165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174878" indent="-24165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658184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141490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624796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4108102" indent="-24165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C5462B-91CB-4C67-AD56-0F02F11D8DE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69512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7F97C64-951D-4A13-993E-29918396C85B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4045DE-2D0B-4DE1-A488-6738928BCA3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1402E86-1A4D-4CD4-BA2C-E00BBC80990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5E4139-290B-434D-A9B2-385CC114248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D887A3-395B-4F8D-9234-BEC3295186D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EAF599-7897-418C-891B-DDC6139A7B9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024AF0F-CA77-4EC7-BC56-50B4AF22369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39D1C3E-F15B-4CD6-84D1-35AB74B978E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2CBE3F-500E-4DEC-B708-4993AB5F987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E18802D-71E2-4CAE-B98B-614B56286D5C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06145C6-3A29-4676-99FE-31C16DFA0B0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0686C04-EEEE-4CA8-A1E5-FF853166E44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BF7294-B256-4E82-8C72-F0A1C2AB922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265FC09-88B8-47CC-8116-FF19207278B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00885F-B88E-439B-A9C6-6ACD3F0E4E2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cs typeface="Arial" pitchFamily="34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/>
              <a:gdLst>
                <a:gd name="T0" fmla="*/ 0 w 5760"/>
                <a:gd name="T1" fmla="*/ 0 h 528"/>
                <a:gd name="T2" fmla="*/ 9108557 w 5760"/>
                <a:gd name="T3" fmla="*/ 0 h 528"/>
                <a:gd name="T4" fmla="*/ 9108557 w 5760"/>
                <a:gd name="T5" fmla="*/ 838200 h 528"/>
                <a:gd name="T6" fmla="*/ 75905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A18026D-B38B-47CC-911F-7BE1C8334781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35B947AE-86D1-4B29-BEFF-A3D47B25EA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4F126-EBBC-468E-9AEC-11ADEB0FEED1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21592-0A53-457B-A36E-EA23C260E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F423FE-4865-49C6-928C-FC022089A6E4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3C73C1D-C86B-428C-8DA6-66431BA2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895E9-BDDA-4101-AA83-85E3DD4242DE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AFCA5-41DF-4C8F-B1A8-9C54D7A97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BB583-D488-4A3C-AE2E-3E77560FC59A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37E0F-5228-4C4E-B402-FA2FD1BA2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D2F37-C7DC-4DCF-A0DC-7A965A9A97BE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AD404-F65F-4BD5-9FF1-586DD1E76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B99BB-8F8D-43A8-9093-3B8FBEFE1AD2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38AF0-C0C8-4B2E-A3B8-196FB70CD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F8126C-E734-48C8-83D7-356E6C8A1AA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72118-34C9-46F1-93B1-56314F1D03AB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6F9F1-C70D-4909-A7CE-1EC28B784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651B4AA-89C8-414C-A371-B88945FDD78F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5EBD76DE-B2B6-4836-9B02-7246DAE98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7FE82-F5DD-4525-90B5-5CE4BD4316E1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920C2-68CF-428D-99B2-2C16F9BA6E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6CAF2-9994-461B-BD3E-A3E686528FEC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435C7-71B7-427B-8E47-F65881F6E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B0FBA4-095B-4FFD-B983-F280AE43278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A11F954-6879-4172-8407-29ED776ED0C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00946B-C217-41C5-9A45-51CE39D47A8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D72681-D240-491D-A623-6BC711BE6630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AC70CF-8C2E-4FF9-9A2F-4D5E19715FA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7D0769-4099-4277-9499-7B1F2BE73CD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aseline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aseline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aseline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8BA3D1-8926-43A3-866E-3AAFA451291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aseline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aseline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aseline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3D1E3F-AA9C-4F6F-B2CC-C595F260A1C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5123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60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cs typeface="Arial" pitchFamily="34" charset="0"/>
              </a:defRPr>
            </a:lvl1pPr>
            <a:extLst/>
          </a:lstStyle>
          <a:p>
            <a:pPr>
              <a:defRPr/>
            </a:pPr>
            <a:fld id="{FEA44D48-2BE5-41E0-A6BD-5947CC793A75}" type="datetimeFigureOut">
              <a:rPr lang="en-US"/>
              <a:pPr>
                <a:defRPr/>
              </a:pPr>
              <a:t>10/15/2015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  <a:cs typeface="Arial" pitchFamily="34" charset="0"/>
              </a:defRPr>
            </a:lvl1pPr>
            <a:extLst/>
          </a:lstStyle>
          <a:p>
            <a:pPr>
              <a:defRPr/>
            </a:pPr>
            <a:fld id="{0FA723D6-EAAD-4C10-A25E-AFE90C695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29" r:id="rId2"/>
    <p:sldLayoutId id="2147484153" r:id="rId3"/>
    <p:sldLayoutId id="2147484128" r:id="rId4"/>
    <p:sldLayoutId id="2147484127" r:id="rId5"/>
    <p:sldLayoutId id="2147484126" r:id="rId6"/>
    <p:sldLayoutId id="2147484125" r:id="rId7"/>
    <p:sldLayoutId id="2147484124" r:id="rId8"/>
    <p:sldLayoutId id="2147484154" r:id="rId9"/>
    <p:sldLayoutId id="2147484123" r:id="rId10"/>
    <p:sldLayoutId id="21474841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2.wmf"/><Relationship Id="rId4" Type="http://schemas.openxmlformats.org/officeDocument/2006/relationships/notesSlide" Target="../notesSlides/notesSlide2.xml"/><Relationship Id="rId9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Kristen\Documents\International%20Curriculum\ETAT\Pocketbook%20Course\p_slides\original\c_pne_1.mpg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video" Target="file:///C:\Users\Kristen\Documents\International%20Curriculum\ETAT\Pocketbook%20Course\p_slides\original\c_pne_1.mpg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7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162.129.70.33/images/measles_3_011025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/>
              <a:t>Acute Lower Respiratory Infection</a:t>
            </a:r>
          </a:p>
        </p:txBody>
      </p:sp>
      <p:sp>
        <p:nvSpPr>
          <p:cNvPr id="38914" name="Subtitle 2"/>
          <p:cNvSpPr>
            <a:spLocks noGrp="1"/>
          </p:cNvSpPr>
          <p:nvPr>
            <p:ph type="subTitle" idx="1"/>
          </p:nvPr>
        </p:nvSpPr>
        <p:spPr>
          <a:xfrm>
            <a:off x="685800" y="3611563"/>
            <a:ext cx="7772400" cy="1200150"/>
          </a:xfrm>
        </p:spPr>
        <p:txBody>
          <a:bodyPr/>
          <a:lstStyle/>
          <a:p>
            <a:pPr marR="0" eaLnBrk="1" hangingPunct="1">
              <a:lnSpc>
                <a:spcPct val="80000"/>
              </a:lnSpc>
            </a:pPr>
            <a:endParaRPr lang="en-US" sz="2500" smtClean="0"/>
          </a:p>
          <a:p>
            <a:pPr marR="0" eaLnBrk="1" hangingPunct="1">
              <a:lnSpc>
                <a:spcPct val="80000"/>
              </a:lnSpc>
            </a:pPr>
            <a:r>
              <a:rPr lang="en-US" sz="2500" smtClean="0"/>
              <a:t>Global Child Health Elective</a:t>
            </a:r>
          </a:p>
          <a:p>
            <a:pPr marR="0" eaLnBrk="1" hangingPunct="1">
              <a:lnSpc>
                <a:spcPct val="80000"/>
              </a:lnSpc>
            </a:pPr>
            <a:r>
              <a:rPr lang="en-US" sz="2500" smtClean="0"/>
              <a:t>Kristen Breslin, MD MPH</a:t>
            </a:r>
          </a:p>
          <a:p>
            <a:pPr marR="0" eaLnBrk="1" hangingPunct="1">
              <a:lnSpc>
                <a:spcPct val="80000"/>
              </a:lnSpc>
            </a:pPr>
            <a:r>
              <a:rPr lang="en-US" sz="2500" smtClean="0"/>
              <a:t>October, 2013</a:t>
            </a:r>
          </a:p>
          <a:p>
            <a:pPr marR="0" eaLnBrk="1" hangingPunct="1">
              <a:lnSpc>
                <a:spcPct val="80000"/>
              </a:lnSpc>
            </a:pPr>
            <a:endParaRPr lang="en-US" sz="2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3" y="1476375"/>
            <a:ext cx="9058275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838200" y="4800600"/>
            <a:ext cx="990600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819400" y="4557713"/>
            <a:ext cx="1676400" cy="10810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5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5963" y="5638800"/>
            <a:ext cx="117633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Kristen\Documents\International Curriculum\ETAT\Pictures\diarrhea dehydrat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2163" y="5381625"/>
            <a:ext cx="83820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4" descr="https://encrypted-tbn2.gstatic.com/images?q=tbn:ANd9GcQRKjxt4pFRN-ou23Y76lVlLxvHQyF_C55ZFWUoOxU7EK8rICL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5963" y="5441950"/>
            <a:ext cx="1176337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990600"/>
            <a:ext cx="86106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4" descr="Publication cover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5700" y="4810125"/>
            <a:ext cx="142875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4"/>
          <p:cNvGrpSpPr>
            <a:grpSpLocks/>
          </p:cNvGrpSpPr>
          <p:nvPr/>
        </p:nvGrpSpPr>
        <p:grpSpPr bwMode="auto">
          <a:xfrm>
            <a:off x="0" y="928688"/>
            <a:ext cx="9144000" cy="504825"/>
            <a:chOff x="0" y="1344"/>
            <a:chExt cx="5760" cy="432"/>
          </a:xfrm>
        </p:grpSpPr>
        <p:sp>
          <p:nvSpPr>
            <p:cNvPr id="6170" name="Rectangle 5"/>
            <p:cNvSpPr>
              <a:spLocks noChangeArrowheads="1"/>
            </p:cNvSpPr>
            <p:nvPr/>
          </p:nvSpPr>
          <p:spPr bwMode="auto">
            <a:xfrm>
              <a:off x="4454" y="1344"/>
              <a:ext cx="260" cy="432"/>
            </a:xfrm>
            <a:prstGeom prst="rect">
              <a:avLst/>
            </a:prstGeom>
            <a:solidFill>
              <a:srgbClr val="0091B5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latin typeface="Shaker 2 Lancet Regular" pitchFamily="50" charset="0"/>
                <a:ea typeface="MS PGothic" pitchFamily="34" charset="-128"/>
              </a:endParaRPr>
            </a:p>
          </p:txBody>
        </p:sp>
        <p:sp>
          <p:nvSpPr>
            <p:cNvPr id="6171" name="Rectangle 6"/>
            <p:cNvSpPr>
              <a:spLocks noChangeArrowheads="1"/>
            </p:cNvSpPr>
            <p:nvPr/>
          </p:nvSpPr>
          <p:spPr bwMode="auto">
            <a:xfrm>
              <a:off x="4714" y="1344"/>
              <a:ext cx="262" cy="432"/>
            </a:xfrm>
            <a:prstGeom prst="rect">
              <a:avLst/>
            </a:prstGeom>
            <a:solidFill>
              <a:srgbClr val="A2193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latin typeface="Shaker 2 Lancet Regular" pitchFamily="50" charset="0"/>
                <a:ea typeface="MS PGothic" pitchFamily="34" charset="-128"/>
              </a:endParaRPr>
            </a:p>
          </p:txBody>
        </p:sp>
        <p:sp>
          <p:nvSpPr>
            <p:cNvPr id="6172" name="Rectangle 7"/>
            <p:cNvSpPr>
              <a:spLocks noChangeArrowheads="1"/>
            </p:cNvSpPr>
            <p:nvPr/>
          </p:nvSpPr>
          <p:spPr bwMode="auto">
            <a:xfrm>
              <a:off x="4976" y="1344"/>
              <a:ext cx="262" cy="432"/>
            </a:xfrm>
            <a:prstGeom prst="rect">
              <a:avLst/>
            </a:prstGeom>
            <a:solidFill>
              <a:srgbClr val="02653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latin typeface="Shaker 2 Lancet Regular" pitchFamily="50" charset="0"/>
                <a:ea typeface="MS PGothic" pitchFamily="34" charset="-128"/>
              </a:endParaRPr>
            </a:p>
          </p:txBody>
        </p:sp>
        <p:sp>
          <p:nvSpPr>
            <p:cNvPr id="6173" name="Rectangle 8"/>
            <p:cNvSpPr>
              <a:spLocks noChangeArrowheads="1"/>
            </p:cNvSpPr>
            <p:nvPr/>
          </p:nvSpPr>
          <p:spPr bwMode="auto">
            <a:xfrm>
              <a:off x="5238" y="1344"/>
              <a:ext cx="261" cy="432"/>
            </a:xfrm>
            <a:prstGeom prst="rect">
              <a:avLst/>
            </a:prstGeom>
            <a:solidFill>
              <a:srgbClr val="73196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latin typeface="Shaker 2 Lancet Regular" pitchFamily="50" charset="0"/>
                <a:ea typeface="MS PGothic" pitchFamily="34" charset="-128"/>
              </a:endParaRPr>
            </a:p>
          </p:txBody>
        </p:sp>
        <p:sp>
          <p:nvSpPr>
            <p:cNvPr id="6174" name="Rectangle 9"/>
            <p:cNvSpPr>
              <a:spLocks noChangeArrowheads="1"/>
            </p:cNvSpPr>
            <p:nvPr/>
          </p:nvSpPr>
          <p:spPr bwMode="auto">
            <a:xfrm>
              <a:off x="5499" y="1344"/>
              <a:ext cx="261" cy="432"/>
            </a:xfrm>
            <a:prstGeom prst="rect">
              <a:avLst/>
            </a:prstGeom>
            <a:solidFill>
              <a:srgbClr val="465D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latin typeface="Shaker 2 Lancet Regular" pitchFamily="50" charset="0"/>
                <a:ea typeface="MS PGothic" pitchFamily="34" charset="-128"/>
              </a:endParaRPr>
            </a:p>
          </p:txBody>
        </p:sp>
        <p:sp>
          <p:nvSpPr>
            <p:cNvPr id="6175" name="Rectangle 10"/>
            <p:cNvSpPr>
              <a:spLocks noChangeArrowheads="1"/>
            </p:cNvSpPr>
            <p:nvPr/>
          </p:nvSpPr>
          <p:spPr bwMode="auto">
            <a:xfrm>
              <a:off x="0" y="1344"/>
              <a:ext cx="4464" cy="432"/>
            </a:xfrm>
            <a:prstGeom prst="rect">
              <a:avLst/>
            </a:prstGeom>
            <a:solidFill>
              <a:srgbClr val="1B488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latin typeface="Shaker 2 Lancet Regular" pitchFamily="50" charset="0"/>
                <a:ea typeface="MS PGothic" pitchFamily="34" charset="-128"/>
              </a:endParaRPr>
            </a:p>
          </p:txBody>
        </p:sp>
      </p:grpSp>
      <p:pic>
        <p:nvPicPr>
          <p:cNvPr id="6147" name="Picture 9" descr="Lancet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533400"/>
            <a:ext cx="1752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10"/>
          <p:cNvSpPr>
            <a:spLocks noChangeArrowheads="1"/>
          </p:cNvSpPr>
          <p:nvPr/>
        </p:nvSpPr>
        <p:spPr bwMode="auto">
          <a:xfrm>
            <a:off x="8610600" y="0"/>
            <a:ext cx="179388" cy="727075"/>
          </a:xfrm>
          <a:prstGeom prst="rect">
            <a:avLst/>
          </a:prstGeom>
          <a:solidFill>
            <a:srgbClr val="1B488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149" name="Rectangle 15"/>
          <p:cNvSpPr>
            <a:spLocks noChangeArrowheads="1"/>
          </p:cNvSpPr>
          <p:nvPr/>
        </p:nvSpPr>
        <p:spPr bwMode="auto">
          <a:xfrm>
            <a:off x="250825" y="549275"/>
            <a:ext cx="85693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6" name="Rectangle 16"/>
          <p:cNvSpPr>
            <a:spLocks noGrp="1" noChangeArrowheads="1"/>
          </p:cNvSpPr>
          <p:nvPr>
            <p:ph type="subTitle" idx="1"/>
          </p:nvPr>
        </p:nvSpPr>
        <p:spPr>
          <a:xfrm>
            <a:off x="357188" y="285750"/>
            <a:ext cx="8135937" cy="571500"/>
          </a:xfrm>
        </p:spPr>
        <p:txBody>
          <a:bodyPr/>
          <a:lstStyle/>
          <a:p>
            <a:pPr algn="l" eaLnBrk="1" hangingPunct="1"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Conceptual Framework</a:t>
            </a:r>
          </a:p>
        </p:txBody>
      </p:sp>
      <p:sp>
        <p:nvSpPr>
          <p:cNvPr id="39" name="AutoShape 25"/>
          <p:cNvSpPr>
            <a:spLocks noChangeArrowheads="1"/>
          </p:cNvSpPr>
          <p:nvPr/>
        </p:nvSpPr>
        <p:spPr bwMode="auto">
          <a:xfrm>
            <a:off x="3429000" y="1571625"/>
            <a:ext cx="2214563" cy="1289050"/>
          </a:xfrm>
          <a:prstGeom prst="downArrow">
            <a:avLst>
              <a:gd name="adj1" fmla="val 50000"/>
              <a:gd name="adj2" fmla="val 22819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 algn="ctr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1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en-US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900" b="1" dirty="0">
                <a:latin typeface="+mn-lt"/>
                <a:ea typeface="Calibri" pitchFamily="34" charset="0"/>
                <a:cs typeface="Times New Roman" pitchFamily="18" charset="0"/>
              </a:rPr>
              <a:t>INCREASED SUSCEPTIBILITY</a:t>
            </a:r>
            <a:endParaRPr lang="en-US" sz="900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0" name="AutoShape 25"/>
          <p:cNvSpPr>
            <a:spLocks noChangeArrowheads="1"/>
          </p:cNvSpPr>
          <p:nvPr/>
        </p:nvSpPr>
        <p:spPr bwMode="auto">
          <a:xfrm>
            <a:off x="3500438" y="3071813"/>
            <a:ext cx="2143125" cy="1289050"/>
          </a:xfrm>
          <a:prstGeom prst="downArrow">
            <a:avLst>
              <a:gd name="adj1" fmla="val 50000"/>
              <a:gd name="adj2" fmla="val 22819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 algn="ctr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1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en-US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000" b="1" dirty="0">
                <a:latin typeface="+mn-lt"/>
                <a:ea typeface="Calibri" pitchFamily="34" charset="0"/>
                <a:cs typeface="Times New Roman" pitchFamily="18" charset="0"/>
              </a:rPr>
              <a:t>EXPOSURE</a:t>
            </a:r>
            <a:endParaRPr lang="en-US" sz="1000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1" name="AutoShape 25"/>
          <p:cNvSpPr>
            <a:spLocks noChangeArrowheads="1"/>
          </p:cNvSpPr>
          <p:nvPr/>
        </p:nvSpPr>
        <p:spPr bwMode="auto">
          <a:xfrm>
            <a:off x="3500438" y="4500563"/>
            <a:ext cx="2143125" cy="1289050"/>
          </a:xfrm>
          <a:prstGeom prst="downArrow">
            <a:avLst>
              <a:gd name="adj1" fmla="val 50000"/>
              <a:gd name="adj2" fmla="val 22819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 algn="ctr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100" b="1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en-US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000" b="1" dirty="0">
                <a:latin typeface="+mn-lt"/>
                <a:ea typeface="Calibri" pitchFamily="34" charset="0"/>
                <a:cs typeface="Times New Roman" pitchFamily="18" charset="0"/>
              </a:rPr>
              <a:t>PNEUMONIA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000" b="1" dirty="0">
                <a:latin typeface="+mn-lt"/>
                <a:ea typeface="Calibri" pitchFamily="34" charset="0"/>
                <a:cs typeface="Times New Roman" pitchFamily="18" charset="0"/>
              </a:rPr>
              <a:t>DIARRHOEA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en-US" sz="1000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2" name="Text Box 13"/>
          <p:cNvSpPr txBox="1">
            <a:spLocks noChangeArrowheads="1"/>
          </p:cNvSpPr>
          <p:nvPr/>
        </p:nvSpPr>
        <p:spPr bwMode="auto">
          <a:xfrm>
            <a:off x="1285875" y="1678259"/>
            <a:ext cx="1928813" cy="642938"/>
          </a:xfrm>
          <a:prstGeom prst="rect">
            <a:avLst/>
          </a:prstGeom>
          <a:solidFill>
            <a:srgbClr val="E5DFEC"/>
          </a:solidFill>
          <a:ln w="12700">
            <a:solidFill>
              <a:srgbClr val="7F7F7F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000" b="1" dirty="0">
                <a:latin typeface="+mn-lt"/>
                <a:ea typeface="Calibri" pitchFamily="34" charset="0"/>
                <a:cs typeface="Times New Roman" pitchFamily="18" charset="0"/>
              </a:rPr>
              <a:t>ENVIRONMENTAL</a:t>
            </a:r>
            <a:endParaRPr lang="en-US" sz="1000" dirty="0">
              <a:latin typeface="+mn-lt"/>
              <a:ea typeface="Calibri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en-US" sz="1000" dirty="0">
                <a:latin typeface="+mn-lt"/>
                <a:ea typeface="Calibri" pitchFamily="34" charset="0"/>
                <a:cs typeface="Times New Roman" pitchFamily="18" charset="0"/>
              </a:rPr>
              <a:t>WASH*,  reduce overcrowding and Household air Pollution</a:t>
            </a:r>
          </a:p>
          <a:p>
            <a:pPr>
              <a:defRPr/>
            </a:pPr>
            <a:r>
              <a:rPr lang="en-US" sz="9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en-US" sz="1100" dirty="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43" name="AutoShape 16"/>
          <p:cNvCxnSpPr>
            <a:cxnSpLocks noChangeShapeType="1"/>
          </p:cNvCxnSpPr>
          <p:nvPr/>
        </p:nvCxnSpPr>
        <p:spPr bwMode="auto">
          <a:xfrm flipV="1">
            <a:off x="3214688" y="2071688"/>
            <a:ext cx="428625" cy="9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1285875" y="2428875"/>
            <a:ext cx="1928813" cy="857250"/>
          </a:xfrm>
          <a:prstGeom prst="rect">
            <a:avLst/>
          </a:prstGeom>
          <a:solidFill>
            <a:srgbClr val="E5DFEC"/>
          </a:solidFill>
          <a:ln w="12700">
            <a:solidFill>
              <a:srgbClr val="7F7F7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defRPr/>
            </a:pPr>
            <a:r>
              <a:rPr lang="en-US" sz="1000" b="1" dirty="0">
                <a:latin typeface="+mn-lt"/>
                <a:ea typeface="Calibri" pitchFamily="34" charset="0"/>
                <a:cs typeface="Times New Roman" pitchFamily="18" charset="0"/>
              </a:rPr>
              <a:t>NUTRITION</a:t>
            </a:r>
          </a:p>
          <a:p>
            <a:pPr>
              <a:lnSpc>
                <a:spcPct val="115000"/>
              </a:lnSpc>
              <a:defRPr/>
            </a:pPr>
            <a:r>
              <a:rPr lang="en-US" sz="1000" dirty="0">
                <a:latin typeface="+mn-lt"/>
                <a:ea typeface="Calibri" pitchFamily="34" charset="0"/>
                <a:cs typeface="Times New Roman" pitchFamily="18" charset="0"/>
              </a:rPr>
              <a:t>Breast feeding promotion,</a:t>
            </a:r>
          </a:p>
          <a:p>
            <a:pPr>
              <a:lnSpc>
                <a:spcPct val="115000"/>
              </a:lnSpc>
              <a:defRPr/>
            </a:pPr>
            <a:r>
              <a:rPr lang="en-US" sz="1000" dirty="0">
                <a:latin typeface="+mn-lt"/>
                <a:ea typeface="Calibri" pitchFamily="34" charset="0"/>
                <a:cs typeface="Times New Roman" pitchFamily="18" charset="0"/>
              </a:rPr>
              <a:t>Preventive vitamin A or zinc supplementation*</a:t>
            </a: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1285875" y="3375025"/>
            <a:ext cx="1928813" cy="985838"/>
          </a:xfrm>
          <a:prstGeom prst="rect">
            <a:avLst/>
          </a:prstGeom>
          <a:solidFill>
            <a:srgbClr val="E5DFEC"/>
          </a:solidFill>
          <a:ln w="12700">
            <a:solidFill>
              <a:srgbClr val="7F7F7F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  <a:defRPr/>
            </a:pPr>
            <a:r>
              <a:rPr lang="en-US" sz="1000" b="1" dirty="0">
                <a:latin typeface="+mn-lt"/>
                <a:ea typeface="Calibri" pitchFamily="34" charset="0"/>
                <a:cs typeface="Times New Roman" pitchFamily="18" charset="0"/>
              </a:rPr>
              <a:t>VACCINES </a:t>
            </a:r>
          </a:p>
          <a:p>
            <a:pPr>
              <a:lnSpc>
                <a:spcPct val="115000"/>
              </a:lnSpc>
              <a:defRPr/>
            </a:pPr>
            <a:r>
              <a:rPr lang="en-US" sz="1000" dirty="0">
                <a:latin typeface="+mn-lt"/>
                <a:ea typeface="Calibri" pitchFamily="34" charset="0"/>
                <a:cs typeface="Times New Roman" pitchFamily="18" charset="0"/>
              </a:rPr>
              <a:t>Measles, </a:t>
            </a:r>
            <a:r>
              <a:rPr lang="en-US" sz="1000" dirty="0" err="1">
                <a:latin typeface="+mn-lt"/>
                <a:ea typeface="Calibri" pitchFamily="34" charset="0"/>
                <a:cs typeface="Times New Roman" pitchFamily="18" charset="0"/>
              </a:rPr>
              <a:t>haemophilus</a:t>
            </a:r>
            <a:r>
              <a:rPr lang="en-US" sz="1000" dirty="0"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000" dirty="0" err="1">
                <a:latin typeface="+mn-lt"/>
                <a:ea typeface="Calibri" pitchFamily="34" charset="0"/>
                <a:cs typeface="Times New Roman" pitchFamily="18" charset="0"/>
              </a:rPr>
              <a:t>Influenzae</a:t>
            </a:r>
            <a:r>
              <a:rPr lang="en-US" sz="1000" dirty="0">
                <a:latin typeface="+mn-lt"/>
                <a:ea typeface="Calibri" pitchFamily="34" charset="0"/>
                <a:cs typeface="Times New Roman" pitchFamily="18" charset="0"/>
              </a:rPr>
              <a:t> type B, Pneumococcal infection, </a:t>
            </a:r>
            <a:r>
              <a:rPr lang="en-US" sz="1000" dirty="0" smtClean="0">
                <a:latin typeface="+mn-lt"/>
                <a:ea typeface="Calibri" pitchFamily="34" charset="0"/>
                <a:cs typeface="Times New Roman" pitchFamily="18" charset="0"/>
              </a:rPr>
              <a:t>Rotavirus, cholera </a:t>
            </a:r>
            <a:endParaRPr lang="en-US" sz="1000" dirty="0">
              <a:latin typeface="+mn-lt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8" name="Text Box 22"/>
          <p:cNvSpPr txBox="1">
            <a:spLocks noChangeArrowheads="1"/>
          </p:cNvSpPr>
          <p:nvPr/>
        </p:nvSpPr>
        <p:spPr bwMode="auto">
          <a:xfrm>
            <a:off x="1285875" y="4429125"/>
            <a:ext cx="1928813" cy="1571625"/>
          </a:xfrm>
          <a:prstGeom prst="rect">
            <a:avLst/>
          </a:prstGeom>
          <a:solidFill>
            <a:srgbClr val="E5B8B7"/>
          </a:solidFill>
          <a:ln w="12700" algn="ctr">
            <a:solidFill>
              <a:srgbClr val="943634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15000"/>
              </a:lnSpc>
              <a:defRPr/>
            </a:pPr>
            <a:r>
              <a:rPr lang="en-US" sz="1000" b="1" dirty="0">
                <a:latin typeface="+mn-lt"/>
                <a:ea typeface="Calibri" pitchFamily="34" charset="0"/>
                <a:cs typeface="Times New Roman" pitchFamily="18" charset="0"/>
              </a:rPr>
              <a:t>TREATMENT</a:t>
            </a:r>
          </a:p>
          <a:p>
            <a:pPr>
              <a:lnSpc>
                <a:spcPct val="115000"/>
              </a:lnSpc>
              <a:defRPr/>
            </a:pPr>
            <a:r>
              <a:rPr lang="en-US" sz="1000" dirty="0">
                <a:latin typeface="+mn-lt"/>
                <a:ea typeface="Calibri" pitchFamily="34" charset="0"/>
                <a:cs typeface="Times New Roman" pitchFamily="18" charset="0"/>
              </a:rPr>
              <a:t>Oral rehydration solution, </a:t>
            </a:r>
          </a:p>
          <a:p>
            <a:pPr>
              <a:lnSpc>
                <a:spcPct val="115000"/>
              </a:lnSpc>
              <a:defRPr/>
            </a:pPr>
            <a:r>
              <a:rPr lang="en-US" sz="1000" dirty="0">
                <a:latin typeface="+mn-lt"/>
                <a:ea typeface="Calibri" pitchFamily="34" charset="0"/>
                <a:cs typeface="Times New Roman" pitchFamily="18" charset="0"/>
              </a:rPr>
              <a:t>continued feeding after diarrhoea, zinc for diarrhoea treatment, probiotic use, </a:t>
            </a:r>
          </a:p>
          <a:p>
            <a:pPr>
              <a:lnSpc>
                <a:spcPct val="115000"/>
              </a:lnSpc>
              <a:defRPr/>
            </a:pPr>
            <a:r>
              <a:rPr lang="en-US" sz="1000" dirty="0">
                <a:latin typeface="+mn-lt"/>
                <a:ea typeface="Calibri" pitchFamily="34" charset="0"/>
                <a:cs typeface="Times New Roman" pitchFamily="18" charset="0"/>
              </a:rPr>
              <a:t>antibiotics and oxygen therapy for pneumonia, antibiotics for dysentery</a:t>
            </a:r>
          </a:p>
        </p:txBody>
      </p:sp>
      <p:cxnSp>
        <p:nvCxnSpPr>
          <p:cNvPr id="49" name="AutoShape 17"/>
          <p:cNvCxnSpPr>
            <a:cxnSpLocks noChangeShapeType="1"/>
            <a:stCxn id="44" idx="3"/>
          </p:cNvCxnSpPr>
          <p:nvPr/>
        </p:nvCxnSpPr>
        <p:spPr bwMode="auto">
          <a:xfrm>
            <a:off x="3214688" y="2857500"/>
            <a:ext cx="500062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0" name="AutoShape 18"/>
          <p:cNvCxnSpPr>
            <a:cxnSpLocks noChangeShapeType="1"/>
            <a:stCxn id="45" idx="3"/>
          </p:cNvCxnSpPr>
          <p:nvPr/>
        </p:nvCxnSpPr>
        <p:spPr bwMode="auto">
          <a:xfrm flipV="1">
            <a:off x="3214688" y="3803650"/>
            <a:ext cx="581025" cy="6429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1" name="AutoShape 18"/>
          <p:cNvCxnSpPr>
            <a:cxnSpLocks noChangeShapeType="1"/>
          </p:cNvCxnSpPr>
          <p:nvPr/>
        </p:nvCxnSpPr>
        <p:spPr bwMode="auto">
          <a:xfrm>
            <a:off x="3205163" y="5299075"/>
            <a:ext cx="5810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6215063" y="2000250"/>
            <a:ext cx="2071687" cy="3143250"/>
          </a:xfrm>
          <a:prstGeom prst="rect">
            <a:avLst/>
          </a:prstGeom>
          <a:solidFill>
            <a:srgbClr val="F2F2F2"/>
          </a:solidFill>
          <a:ln w="28575">
            <a:solidFill>
              <a:srgbClr val="A5A5A5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sz="1000" b="1">
                <a:ea typeface="Calibri" pitchFamily="34" charset="0"/>
                <a:cs typeface="Times New Roman" pitchFamily="18" charset="0"/>
              </a:rPr>
              <a:t>DELIVERY PLATFORMS</a:t>
            </a:r>
            <a:endParaRPr lang="en-US" sz="11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>
                <a:ea typeface="Calibri" pitchFamily="34" charset="0"/>
                <a:cs typeface="Times New Roman" pitchFamily="18" charset="0"/>
              </a:rPr>
              <a:t>Community based health &amp; behavior change promotion </a:t>
            </a:r>
          </a:p>
          <a:p>
            <a:pPr>
              <a:lnSpc>
                <a:spcPct val="115000"/>
              </a:lnSpc>
            </a:pPr>
            <a:endParaRPr lang="en-US" sz="11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>
                <a:ea typeface="Calibri" pitchFamily="34" charset="0"/>
                <a:cs typeface="Times New Roman" pitchFamily="18" charset="0"/>
              </a:rPr>
              <a:t> </a:t>
            </a:r>
            <a:endParaRPr lang="en-US" sz="11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>
                <a:ea typeface="Calibri" pitchFamily="34" charset="0"/>
                <a:cs typeface="Times New Roman" pitchFamily="18" charset="0"/>
              </a:rPr>
              <a:t>Financial Incentives to promote care seeking </a:t>
            </a:r>
          </a:p>
          <a:p>
            <a:pPr>
              <a:lnSpc>
                <a:spcPct val="115000"/>
              </a:lnSpc>
            </a:pPr>
            <a:endParaRPr lang="en-US" sz="11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>
                <a:ea typeface="Calibri" pitchFamily="34" charset="0"/>
                <a:cs typeface="Times New Roman" pitchFamily="18" charset="0"/>
              </a:rPr>
              <a:t> </a:t>
            </a:r>
            <a:endParaRPr lang="en-US" sz="11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>
                <a:ea typeface="Calibri" pitchFamily="34" charset="0"/>
                <a:cs typeface="Times New Roman" pitchFamily="18" charset="0"/>
              </a:rPr>
              <a:t>Integrated Community Case Management</a:t>
            </a:r>
          </a:p>
          <a:p>
            <a:pPr>
              <a:lnSpc>
                <a:spcPct val="115000"/>
              </a:lnSpc>
            </a:pPr>
            <a:endParaRPr lang="en-US" sz="11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>
                <a:ea typeface="Calibri" pitchFamily="34" charset="0"/>
                <a:cs typeface="Times New Roman" pitchFamily="18" charset="0"/>
              </a:rPr>
              <a:t> </a:t>
            </a:r>
            <a:endParaRPr lang="en-US" sz="11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>
                <a:ea typeface="Calibri" pitchFamily="34" charset="0"/>
                <a:cs typeface="Times New Roman" pitchFamily="18" charset="0"/>
              </a:rPr>
              <a:t> </a:t>
            </a:r>
            <a:endParaRPr lang="en-US" sz="11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>
                <a:ea typeface="Calibri" pitchFamily="34" charset="0"/>
                <a:cs typeface="Times New Roman" pitchFamily="18" charset="0"/>
              </a:rPr>
              <a:t>Facility Based IMCI</a:t>
            </a:r>
            <a:endParaRPr lang="en-US" sz="1100">
              <a:ea typeface="Calibri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1000">
                <a:ea typeface="Calibri" pitchFamily="34" charset="0"/>
                <a:cs typeface="Times New Roman" pitchFamily="18" charset="0"/>
              </a:rPr>
              <a:t> </a:t>
            </a:r>
            <a:endParaRPr lang="en-US" sz="1100"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53" name="AutoShape 29"/>
          <p:cNvCxnSpPr>
            <a:cxnSpLocks noChangeShapeType="1"/>
          </p:cNvCxnSpPr>
          <p:nvPr/>
        </p:nvCxnSpPr>
        <p:spPr bwMode="auto">
          <a:xfrm rot="10800000" flipV="1">
            <a:off x="5643563" y="2081213"/>
            <a:ext cx="5715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4" name="AutoShape 30"/>
          <p:cNvCxnSpPr>
            <a:cxnSpLocks noChangeShapeType="1"/>
          </p:cNvCxnSpPr>
          <p:nvPr/>
        </p:nvCxnSpPr>
        <p:spPr bwMode="auto">
          <a:xfrm rot="10800000" flipV="1">
            <a:off x="5670550" y="2500313"/>
            <a:ext cx="525463" cy="3571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5" name="AutoShape 31"/>
          <p:cNvCxnSpPr>
            <a:cxnSpLocks noChangeShapeType="1"/>
          </p:cNvCxnSpPr>
          <p:nvPr/>
        </p:nvCxnSpPr>
        <p:spPr bwMode="auto">
          <a:xfrm flipH="1">
            <a:off x="5572125" y="3143250"/>
            <a:ext cx="623888" cy="13573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56" name="AutoShape 37"/>
          <p:cNvCxnSpPr>
            <a:cxnSpLocks noChangeShapeType="1"/>
          </p:cNvCxnSpPr>
          <p:nvPr/>
        </p:nvCxnSpPr>
        <p:spPr bwMode="auto">
          <a:xfrm flipH="1">
            <a:off x="5732463" y="4868863"/>
            <a:ext cx="482600" cy="19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57" name="Oval 7"/>
          <p:cNvSpPr>
            <a:spLocks noChangeArrowheads="1"/>
          </p:cNvSpPr>
          <p:nvPr/>
        </p:nvSpPr>
        <p:spPr bwMode="auto">
          <a:xfrm>
            <a:off x="2246313" y="6072188"/>
            <a:ext cx="1539875" cy="44608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100" b="1">
                <a:latin typeface="Arial" pitchFamily="34" charset="0"/>
                <a:ea typeface="Calibri" pitchFamily="34" charset="0"/>
                <a:cs typeface="Times New Roman" pitchFamily="18" charset="0"/>
              </a:rPr>
              <a:t>SURVIVAL</a:t>
            </a:r>
            <a:endParaRPr lang="en-US" sz="110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8" name="AutoShape 26"/>
          <p:cNvSpPr>
            <a:spLocks noChangeArrowheads="1"/>
          </p:cNvSpPr>
          <p:nvPr/>
        </p:nvSpPr>
        <p:spPr bwMode="auto">
          <a:xfrm>
            <a:off x="3975100" y="6002338"/>
            <a:ext cx="1597025" cy="525462"/>
          </a:xfrm>
          <a:prstGeom prst="leftRightArrow">
            <a:avLst>
              <a:gd name="adj1" fmla="val 50000"/>
              <a:gd name="adj2" fmla="val 56418"/>
            </a:avLst>
          </a:prstGeom>
          <a:gradFill rotWithShape="0"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  <a:ln w="12700" algn="ctr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  <a:cs typeface="+mn-cs"/>
            </a:endParaRPr>
          </a:p>
        </p:txBody>
      </p:sp>
      <p:sp>
        <p:nvSpPr>
          <p:cNvPr id="59" name="Oval 6"/>
          <p:cNvSpPr>
            <a:spLocks noChangeArrowheads="1"/>
          </p:cNvSpPr>
          <p:nvPr/>
        </p:nvSpPr>
        <p:spPr bwMode="auto">
          <a:xfrm>
            <a:off x="5732463" y="6069013"/>
            <a:ext cx="1755775" cy="388937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D99594"/>
              </a:gs>
              <a:gs pos="50000">
                <a:srgbClr val="F2DBDB"/>
              </a:gs>
              <a:gs pos="100000">
                <a:srgbClr val="D99594"/>
              </a:gs>
            </a:gsLst>
            <a:lin ang="18900000" scaled="1"/>
          </a:gradFill>
          <a:ln w="12700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100" b="1">
                <a:latin typeface="Arial" pitchFamily="34" charset="0"/>
                <a:ea typeface="Calibri" pitchFamily="34" charset="0"/>
                <a:cs typeface="Times New Roman" pitchFamily="18" charset="0"/>
              </a:rPr>
              <a:t>DEATH</a:t>
            </a:r>
            <a:endParaRPr lang="en-US" sz="1100"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1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8" grpId="0" animBg="1"/>
      <p:bldP spid="52" grpId="0" animBg="1"/>
      <p:bldP spid="57" grpId="0" animBg="1"/>
      <p:bldP spid="58" grpId="0" animBg="1"/>
      <p:bldP spid="58" grpId="1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4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Case management (IMCI)</a:t>
            </a:r>
          </a:p>
          <a:p>
            <a:pPr lvl="1" eaLnBrk="1" hangingPunct="1"/>
            <a:r>
              <a:rPr lang="en-US" smtClean="0"/>
              <a:t>Recognize the child is sick</a:t>
            </a:r>
          </a:p>
          <a:p>
            <a:pPr lvl="1" eaLnBrk="1" hangingPunct="1"/>
            <a:r>
              <a:rPr lang="en-US" smtClean="0"/>
              <a:t>Seek appropriate care</a:t>
            </a:r>
          </a:p>
          <a:p>
            <a:pPr lvl="1" eaLnBrk="1" hangingPunct="1"/>
            <a:r>
              <a:rPr lang="en-US" smtClean="0"/>
              <a:t>Treat appropriately with antibiotics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60-80% of children with suspected PNA are taken to a healthcare provider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30% of children with PNA get antibiotics</a:t>
            </a:r>
          </a:p>
        </p:txBody>
      </p:sp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Case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825" y="609600"/>
            <a:ext cx="88963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C:\Users\Kristen\Pictures\Haiti09\Picture 0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68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 descr="C:\Users\Kristen\Pictures\Haiti09\Picture 1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89600" y="1524000"/>
            <a:ext cx="3200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Users\Kristen\Pictures\Haiti09\Picture 1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3883025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Children with cough OR difficult breathing</a:t>
            </a:r>
          </a:p>
          <a:p>
            <a:pPr lvl="1"/>
            <a:r>
              <a:rPr lang="en-US" smtClean="0"/>
              <a:t>Fewer than 25% of children with cough have difficult breathing</a:t>
            </a:r>
          </a:p>
          <a:p>
            <a:pPr lvl="1"/>
            <a:r>
              <a:rPr lang="en-US" smtClean="0"/>
              <a:t>Many causes of difficult breathing may not have cough</a:t>
            </a:r>
          </a:p>
          <a:p>
            <a:pPr lvl="1"/>
            <a:r>
              <a:rPr lang="en-US" smtClean="0"/>
              <a:t>Using either/or does create more false positives</a:t>
            </a:r>
          </a:p>
          <a:p>
            <a:pPr lvl="1"/>
            <a:endParaRPr lang="en-US" smtClean="0"/>
          </a:p>
          <a:p>
            <a:r>
              <a:rPr lang="en-US" smtClean="0"/>
              <a:t>Important signs for pneumonia</a:t>
            </a:r>
          </a:p>
          <a:p>
            <a:pPr lvl="1"/>
            <a:r>
              <a:rPr lang="en-US" smtClean="0"/>
              <a:t>Fast breathing</a:t>
            </a:r>
          </a:p>
          <a:p>
            <a:pPr lvl="1"/>
            <a:r>
              <a:rPr lang="en-US" smtClean="0"/>
              <a:t>Lower chest wall indrawing</a:t>
            </a:r>
          </a:p>
          <a:p>
            <a:endParaRPr 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Case Detection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Count for one minute, quiet &amp; alert child</a:t>
            </a:r>
          </a:p>
          <a:p>
            <a:pPr eaLnBrk="1" hangingPunct="1"/>
            <a:r>
              <a:rPr lang="en-US" smtClean="0"/>
              <a:t>Do not wait for fever to subside</a:t>
            </a:r>
          </a:p>
        </p:txBody>
      </p:sp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Fast Breathing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063" y="3624263"/>
            <a:ext cx="641985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 rIns="81279"/>
          <a:lstStyle/>
          <a:p>
            <a:pPr eaLnBrk="1" hangingPunct="1">
              <a:buFont typeface="Arial" charset="0"/>
              <a:buNone/>
            </a:pPr>
            <a:r>
              <a:rPr lang="en-US" smtClean="0"/>
              <a:t>For children presenting with cough or difficulty breathing in developing countries:</a:t>
            </a:r>
          </a:p>
          <a:p>
            <a:pPr eaLnBrk="1" hangingPunct="1"/>
            <a:r>
              <a:rPr lang="en-US" smtClean="0"/>
              <a:t>Discuss differential diagnosis</a:t>
            </a:r>
          </a:p>
          <a:p>
            <a:pPr eaLnBrk="1" hangingPunct="1"/>
            <a:r>
              <a:rPr lang="en-US" smtClean="0"/>
              <a:t>Assess patient in low-resource setting</a:t>
            </a:r>
          </a:p>
          <a:p>
            <a:pPr lvl="1" eaLnBrk="1" hangingPunct="1"/>
            <a:r>
              <a:rPr lang="en-US" smtClean="0"/>
              <a:t>Key aspects of history &amp; physical</a:t>
            </a:r>
          </a:p>
          <a:p>
            <a:pPr eaLnBrk="1" hangingPunct="1"/>
            <a:r>
              <a:rPr lang="en-US" smtClean="0"/>
              <a:t>Understand WHO algorithms in low-resource settings</a:t>
            </a:r>
          </a:p>
        </p:txBody>
      </p:sp>
      <p:sp>
        <p:nvSpPr>
          <p:cNvPr id="67586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81279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Objectives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Chest indrawing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981200"/>
            <a:ext cx="657225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IMCI, Age 2 mo – 5 years</a:t>
            </a:r>
          </a:p>
        </p:txBody>
      </p:sp>
      <p:pic>
        <p:nvPicPr>
          <p:cNvPr id="7373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" y="1752600"/>
            <a:ext cx="9082088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"/>
            <a:ext cx="9129713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Treatment Recommendations</a:t>
            </a: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75" y="1447800"/>
            <a:ext cx="779462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Urgently refer children with cough OR difficulty breathing AND</a:t>
            </a:r>
          </a:p>
          <a:p>
            <a:pPr lvl="1" eaLnBrk="1" hangingPunct="1"/>
            <a:r>
              <a:rPr lang="en-US" smtClean="0"/>
              <a:t>Lower chest wall indrawing OR</a:t>
            </a:r>
          </a:p>
          <a:p>
            <a:pPr lvl="1" eaLnBrk="1" hangingPunct="1"/>
            <a:r>
              <a:rPr lang="en-US" smtClean="0"/>
              <a:t>Stridor when calm OR</a:t>
            </a:r>
          </a:p>
          <a:p>
            <a:pPr lvl="1" eaLnBrk="1" hangingPunct="1"/>
            <a:r>
              <a:rPr lang="en-US" smtClean="0"/>
              <a:t>Any general danger sign</a:t>
            </a:r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  <a:p>
            <a:pPr lvl="1" eaLnBrk="1" hangingPunct="1"/>
            <a:endParaRPr lang="en-US" smtClean="0"/>
          </a:p>
        </p:txBody>
      </p:sp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IMCI Urgent Referral Criteria</a:t>
            </a:r>
          </a:p>
        </p:txBody>
      </p:sp>
      <p:pic>
        <p:nvPicPr>
          <p:cNvPr id="77827" name="Picture 2" descr="C:\Users\Kristen\Pictures\RoatanAug09\Talk\ry%3D40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733800"/>
            <a:ext cx="3429000" cy="24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989388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Treatment Recommendations</a:t>
            </a:r>
            <a:endParaRPr lang="en-US" dirty="0"/>
          </a:p>
        </p:txBody>
      </p:sp>
      <p:pic>
        <p:nvPicPr>
          <p:cNvPr id="105474" name="Picture 2" descr="http://ichrc.org/sites/default/files/Table%207%20severity%20of%20pneumo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43000"/>
            <a:ext cx="4245428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40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/>
          <a:lstStyle/>
          <a:p>
            <a:pPr eaLnBrk="1" hangingPunct="1"/>
            <a:r>
              <a:rPr lang="en-US" smtClean="0"/>
              <a:t>Meta-analysis of 7 case management studies</a:t>
            </a:r>
          </a:p>
          <a:p>
            <a:pPr lvl="1" eaLnBrk="1" hangingPunct="1"/>
            <a:r>
              <a:rPr lang="en-US" smtClean="0"/>
              <a:t>Children 0-4</a:t>
            </a:r>
          </a:p>
          <a:p>
            <a:pPr lvl="1" eaLnBrk="1" hangingPunct="1"/>
            <a:r>
              <a:rPr lang="en-US" smtClean="0"/>
              <a:t>36% decrease PNA mortality</a:t>
            </a:r>
          </a:p>
          <a:p>
            <a:pPr lvl="1" eaLnBrk="1" hangingPunct="1"/>
            <a:r>
              <a:rPr lang="en-US" smtClean="0"/>
              <a:t>24% decrease overall mortality</a:t>
            </a:r>
          </a:p>
          <a:p>
            <a:pPr eaLnBrk="1" hangingPunct="1"/>
            <a:endParaRPr lang="en-US" smtClean="0"/>
          </a:p>
        </p:txBody>
      </p:sp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EBM:  Case Management</a:t>
            </a:r>
          </a:p>
        </p:txBody>
      </p:sp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1628775"/>
            <a:ext cx="29337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TextBox 1"/>
          <p:cNvSpPr txBox="1">
            <a:spLocks noChangeArrowheads="1"/>
          </p:cNvSpPr>
          <p:nvPr/>
        </p:nvSpPr>
        <p:spPr bwMode="auto">
          <a:xfrm>
            <a:off x="6049963" y="5867400"/>
            <a:ext cx="2568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/>
              <a:t>Sazawal, Lancet Inf Dis, 2003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Case Detection among children with LRI</a:t>
            </a:r>
          </a:p>
          <a:p>
            <a:pPr lvl="1" eaLnBrk="1" hangingPunct="1"/>
            <a:endParaRPr lang="en-US" smtClean="0"/>
          </a:p>
          <a:p>
            <a:endParaRPr 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Case Detection</a:t>
            </a:r>
            <a:endParaRPr lang="en-US" dirty="0"/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" y="1981200"/>
            <a:ext cx="8172450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675" y="3594100"/>
            <a:ext cx="813435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85800" y="3276600"/>
            <a:ext cx="7620000" cy="298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pPr eaLnBrk="1" hangingPunct="1"/>
            <a:r>
              <a:rPr lang="en-US" sz="2400" smtClean="0"/>
              <a:t>2005:  If wheeze is present with rapid breathing or chest indrawing, may give up to 3 cycles of bronchodilator before classifying as pneumonia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2012:  If wheeze is present, but no chest indrawing or danger signs, and no fever &gt;38C, no antibiotics</a:t>
            </a:r>
          </a:p>
        </p:txBody>
      </p:sp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Wheezing</a:t>
            </a:r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7900" y="1905000"/>
            <a:ext cx="26098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Causes of severe pneumonia</a:t>
            </a:r>
          </a:p>
          <a:p>
            <a:pPr lvl="1" eaLnBrk="1" hangingPunct="1">
              <a:defRPr/>
            </a:pPr>
            <a:r>
              <a:rPr lang="en-US" dirty="0" smtClean="0"/>
              <a:t>Strep </a:t>
            </a:r>
            <a:r>
              <a:rPr lang="en-US" dirty="0" err="1" smtClean="0"/>
              <a:t>pneumoniae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err="1" smtClean="0"/>
              <a:t>Hemophilus</a:t>
            </a:r>
            <a:r>
              <a:rPr lang="en-US" dirty="0" smtClean="0"/>
              <a:t> </a:t>
            </a:r>
            <a:r>
              <a:rPr lang="en-US" dirty="0" err="1" smtClean="0"/>
              <a:t>influenzae</a:t>
            </a: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Staph </a:t>
            </a:r>
            <a:r>
              <a:rPr lang="en-US" dirty="0" err="1" smtClean="0"/>
              <a:t>aureus</a:t>
            </a:r>
            <a:r>
              <a:rPr lang="en-US" dirty="0" smtClean="0"/>
              <a:t> </a:t>
            </a:r>
          </a:p>
          <a:p>
            <a:pPr lvl="1" eaLnBrk="1" hangingPunct="1">
              <a:defRPr/>
            </a:pPr>
            <a:r>
              <a:rPr lang="en-US" dirty="0" smtClean="0"/>
              <a:t>Under 2months, wider range of organisms</a:t>
            </a:r>
          </a:p>
          <a:p>
            <a:pPr marL="392113" lvl="1" indent="0" eaLnBrk="1" hangingPunct="1">
              <a:buFont typeface="Verdana" pitchFamily="34" charset="0"/>
              <a:buNone/>
              <a:defRPr/>
            </a:pPr>
            <a:r>
              <a:rPr lang="en-US" dirty="0" smtClean="0"/>
              <a:t>S. </a:t>
            </a:r>
            <a:r>
              <a:rPr lang="en-US" dirty="0" err="1" smtClean="0"/>
              <a:t>aureus</a:t>
            </a:r>
            <a:r>
              <a:rPr lang="en-US" dirty="0" smtClean="0"/>
              <a:t>, E. Coli, </a:t>
            </a:r>
            <a:r>
              <a:rPr lang="en-US" dirty="0" err="1" smtClean="0"/>
              <a:t>Klebsiella</a:t>
            </a:r>
            <a:r>
              <a:rPr lang="en-US" dirty="0" smtClean="0"/>
              <a:t> &amp; other gram negative rods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Viral 25%</a:t>
            </a:r>
          </a:p>
          <a:p>
            <a:pPr lvl="1" eaLnBrk="1" hangingPunct="1">
              <a:defRPr/>
            </a:pPr>
            <a:r>
              <a:rPr lang="en-US" dirty="0" smtClean="0"/>
              <a:t>RSV most common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Epidemiology</a:t>
            </a:r>
          </a:p>
        </p:txBody>
      </p:sp>
      <p:pic>
        <p:nvPicPr>
          <p:cNvPr id="87043" name="Picture 2" descr="C:\Users\Kristen\Pictures\RoatanAug09\Talk\Aug09 1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0588" y="4743450"/>
            <a:ext cx="227647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986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1066800" y="3048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sz="3600">
                <a:solidFill>
                  <a:srgbClr val="FFF32B"/>
                </a:solidFill>
                <a:latin typeface="Arial" charset="0"/>
              </a:rPr>
              <a:t>Case Study: Health Center</a:t>
            </a:r>
            <a:endParaRPr lang="en-AU" sz="3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1988" name="Rectangle 6"/>
          <p:cNvSpPr>
            <a:spLocks noChangeArrowheads="1"/>
          </p:cNvSpPr>
          <p:nvPr/>
        </p:nvSpPr>
        <p:spPr bwMode="auto">
          <a:xfrm>
            <a:off x="990600" y="12954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AU" sz="2400">
                <a:solidFill>
                  <a:srgbClr val="FFFF00"/>
                </a:solidFill>
                <a:latin typeface="Times New Roman" pitchFamily="18" charset="0"/>
              </a:rPr>
              <a:t>16mo with 5 days cough and fever, unable to feed x 1 day</a:t>
            </a:r>
          </a:p>
        </p:txBody>
      </p:sp>
      <p:pic>
        <p:nvPicPr>
          <p:cNvPr id="41989" name="Picture 9" descr="C:\Documents and Settings\Rachele\My Documents\who cdrom\clean up\clean up\other\images\lin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4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0" descr="C:\Documents and Settings\Rachele\My Documents\who cdrom\images 2\pp image 2\palm_crop4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3188" y="0"/>
            <a:ext cx="876301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11" descr="C:\Documents and Settings\Rachele\My Documents\RCH\who cdrom\images 2\who logo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12"/>
          <p:cNvSpPr txBox="1">
            <a:spLocks noChangeArrowheads="1"/>
          </p:cNvSpPr>
          <p:nvPr/>
        </p:nvSpPr>
        <p:spPr bwMode="auto">
          <a:xfrm>
            <a:off x="7223125" y="2044700"/>
            <a:ext cx="1763713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AU" sz="2000" baseline="-25000">
              <a:solidFill>
                <a:srgbClr val="FFFFFF"/>
              </a:solidFill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AU" sz="2000" baseline="-250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rcRect l="75" t="-2" b="17284"/>
          <a:stretch>
            <a:fillRect/>
          </a:stretch>
        </p:blipFill>
        <p:spPr bwMode="auto">
          <a:xfrm>
            <a:off x="2590800" y="2514600"/>
            <a:ext cx="419735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5" name="Rectangle 6"/>
          <p:cNvSpPr>
            <a:spLocks noChangeArrowheads="1"/>
          </p:cNvSpPr>
          <p:nvPr/>
        </p:nvSpPr>
        <p:spPr bwMode="auto">
          <a:xfrm>
            <a:off x="990600" y="12954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AU" sz="2400">
                <a:solidFill>
                  <a:srgbClr val="FFFF00"/>
                </a:solidFill>
                <a:latin typeface="Times New Roman" pitchFamily="18" charset="0"/>
              </a:rPr>
              <a:t>16mo with 5 days cough and fever, unable to feed x 1 day</a:t>
            </a:r>
          </a:p>
        </p:txBody>
      </p:sp>
      <p:graphicFrame>
        <p:nvGraphicFramePr>
          <p:cNvPr id="4199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721685"/>
              </p:ext>
            </p:extLst>
          </p:nvPr>
        </p:nvGraphicFramePr>
        <p:xfrm>
          <a:off x="2362200" y="2133600"/>
          <a:ext cx="609600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1" name="Packager Shell Object" showAsIcon="1" r:id="rId9" imgW="1867320" imgH="1053360" progId="Package">
                  <p:embed/>
                </p:oleObj>
              </mc:Choice>
              <mc:Fallback>
                <p:oleObj name="Packager Shell Object" showAsIcon="1" r:id="rId9" imgW="1867320" imgH="1053360" progId="Package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133600"/>
                        <a:ext cx="609600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Font typeface="Wingdings 3" pitchFamily="18" charset="2"/>
              <a:buNone/>
              <a:defRPr/>
            </a:pPr>
            <a:r>
              <a:rPr lang="en-US" dirty="0" smtClean="0"/>
              <a:t>Severe Pneumonia</a:t>
            </a:r>
          </a:p>
          <a:p>
            <a:pPr>
              <a:defRPr/>
            </a:pPr>
            <a:r>
              <a:rPr lang="en-US" dirty="0" smtClean="0"/>
              <a:t>First line</a:t>
            </a:r>
          </a:p>
          <a:p>
            <a:pPr lvl="1">
              <a:defRPr/>
            </a:pPr>
            <a:r>
              <a:rPr lang="en-US" dirty="0" smtClean="0"/>
              <a:t>Ampicillin 50 mg/kg or benzyl penicillin 50,000 units/kg IV/IM q 6 hours x 5 days AND</a:t>
            </a:r>
          </a:p>
          <a:p>
            <a:pPr lvl="1">
              <a:defRPr/>
            </a:pPr>
            <a:r>
              <a:rPr lang="en-US" dirty="0" smtClean="0"/>
              <a:t>Gentamicin 7.5 mg/kg IV/IM x 5days</a:t>
            </a:r>
          </a:p>
          <a:p>
            <a:pPr>
              <a:defRPr/>
            </a:pPr>
            <a:r>
              <a:rPr lang="en-US" dirty="0" smtClean="0"/>
              <a:t>Second line</a:t>
            </a:r>
          </a:p>
          <a:p>
            <a:pPr lvl="1">
              <a:defRPr/>
            </a:pPr>
            <a:r>
              <a:rPr lang="en-US" dirty="0" smtClean="0"/>
              <a:t>Ceftriaxone 50 mg/kg daily</a:t>
            </a:r>
          </a:p>
          <a:p>
            <a:pPr lvl="1">
              <a:defRPr/>
            </a:pPr>
            <a:r>
              <a:rPr lang="en-US" dirty="0" err="1" smtClean="0"/>
              <a:t>Cloxacillin</a:t>
            </a:r>
            <a:r>
              <a:rPr lang="en-US" dirty="0" smtClean="0"/>
              <a:t> and Gentamicin if no improvement and Staph suspected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Empiric Treatment (age 2-59mo)</a:t>
            </a:r>
            <a:endParaRPr lang="en-US" dirty="0"/>
          </a:p>
        </p:txBody>
      </p:sp>
      <p:sp>
        <p:nvSpPr>
          <p:cNvPr id="89091" name="Rectangle 36"/>
          <p:cNvSpPr>
            <a:spLocks/>
          </p:cNvSpPr>
          <p:nvPr/>
        </p:nvSpPr>
        <p:spPr bwMode="auto">
          <a:xfrm>
            <a:off x="158750" y="5327650"/>
            <a:ext cx="89154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2400">
                <a:latin typeface="Arial" charset="0"/>
              </a:rPr>
              <a:t>Other considerations:    cloxacillin 50mg/kg q6</a:t>
            </a:r>
          </a:p>
          <a:p>
            <a:pPr marL="2782888" lvl="4"/>
            <a:r>
              <a:rPr lang="en-US" sz="2400">
                <a:latin typeface="Arial" charset="0"/>
              </a:rPr>
              <a:t>      erythromycin 30-60mg/kg q6</a:t>
            </a:r>
          </a:p>
          <a:p>
            <a:pPr marL="2782888" lvl="4"/>
            <a:r>
              <a:rPr lang="en-US" sz="2400">
                <a:latin typeface="Arial" charset="0"/>
              </a:rPr>
              <a:t>      co-trimoxazole 20mg/kg/d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481138"/>
            <a:ext cx="8534400" cy="4525962"/>
          </a:xfrm>
        </p:spPr>
        <p:txBody>
          <a:bodyPr/>
          <a:lstStyle/>
          <a:p>
            <a:pPr marL="109537" indent="0">
              <a:buFont typeface="Wingdings 3" pitchFamily="18" charset="2"/>
              <a:buNone/>
              <a:defRPr/>
            </a:pPr>
            <a:r>
              <a:rPr lang="en-US" dirty="0" smtClean="0"/>
              <a:t>Pneumonia</a:t>
            </a:r>
          </a:p>
          <a:p>
            <a:pPr>
              <a:defRPr/>
            </a:pPr>
            <a:r>
              <a:rPr lang="en-US" dirty="0" smtClean="0"/>
              <a:t>Current recommendations:</a:t>
            </a:r>
          </a:p>
          <a:p>
            <a:pPr lvl="1">
              <a:defRPr/>
            </a:pPr>
            <a:r>
              <a:rPr lang="en-US" dirty="0" smtClean="0"/>
              <a:t>Amoxicillin divided bid x </a:t>
            </a:r>
            <a:r>
              <a:rPr lang="en-US" dirty="0"/>
              <a:t>3</a:t>
            </a:r>
            <a:r>
              <a:rPr lang="en-US" dirty="0" smtClean="0"/>
              <a:t> days</a:t>
            </a:r>
          </a:p>
          <a:p>
            <a:pPr lvl="1">
              <a:defRPr/>
            </a:pPr>
            <a:r>
              <a:rPr lang="en-US" dirty="0" smtClean="0"/>
              <a:t>Amoxicillin divided bid x 5 days if high HIV prevalence</a:t>
            </a:r>
          </a:p>
          <a:p>
            <a:pPr lvl="1">
              <a:defRPr/>
            </a:pPr>
            <a:r>
              <a:rPr lang="en-US" dirty="0" smtClean="0"/>
              <a:t>At least 40 mg/kg/day</a:t>
            </a:r>
          </a:p>
          <a:p>
            <a:pPr lvl="1">
              <a:defRPr/>
            </a:pPr>
            <a:r>
              <a:rPr lang="en-US" dirty="0" smtClean="0"/>
              <a:t>Best evidence for 80-90 mg/kg/day</a:t>
            </a:r>
          </a:p>
          <a:p>
            <a:pPr>
              <a:defRPr/>
            </a:pPr>
            <a:r>
              <a:rPr lang="en-US" dirty="0" smtClean="0"/>
              <a:t>IMCI IV/IM options:</a:t>
            </a:r>
          </a:p>
          <a:p>
            <a:pPr lvl="1" eaLnBrk="1" hangingPunct="1">
              <a:defRPr/>
            </a:pPr>
            <a:r>
              <a:rPr lang="en-US" dirty="0" smtClean="0"/>
              <a:t>Benzyl Penicillin 50,000u/kg q6 x3 d, </a:t>
            </a:r>
            <a:r>
              <a:rPr lang="en-US" dirty="0" err="1" smtClean="0"/>
              <a:t>amox</a:t>
            </a:r>
            <a:r>
              <a:rPr lang="en-US" dirty="0" smtClean="0"/>
              <a:t> x 2d</a:t>
            </a:r>
          </a:p>
          <a:p>
            <a:pPr lvl="1" eaLnBrk="1" hangingPunct="1">
              <a:defRPr/>
            </a:pPr>
            <a:r>
              <a:rPr lang="en-US" dirty="0" smtClean="0"/>
              <a:t>Ceftriaxone 50 mg/kg/day</a:t>
            </a:r>
          </a:p>
          <a:p>
            <a:pPr lvl="1" eaLnBrk="1" hangingPunct="1">
              <a:defRPr/>
            </a:pPr>
            <a:r>
              <a:rPr lang="en-US" dirty="0" smtClean="0"/>
              <a:t>Chloramphenicol 25 mg/kg/IV q8, </a:t>
            </a:r>
            <a:r>
              <a:rPr lang="en-US" dirty="0" err="1" smtClean="0"/>
              <a:t>po</a:t>
            </a:r>
            <a:r>
              <a:rPr lang="en-US" dirty="0" smtClean="0"/>
              <a:t> q6 x 10 days</a:t>
            </a: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Empiric treatment (age 2-59mo)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APPIS 8-country trial for severe PNA</a:t>
            </a:r>
          </a:p>
          <a:p>
            <a:pPr lvl="1" eaLnBrk="1" hangingPunct="1"/>
            <a:r>
              <a:rPr lang="en-US" smtClean="0"/>
              <a:t>High dose amox (90 mg/kg/day) comparable to IV/IM penicillin</a:t>
            </a:r>
          </a:p>
          <a:p>
            <a:pPr lvl="1" eaLnBrk="1" hangingPunct="1"/>
            <a:r>
              <a:rPr lang="en-US" smtClean="0"/>
              <a:t>Treatment failure about 20%</a:t>
            </a:r>
          </a:p>
          <a:p>
            <a:pPr eaLnBrk="1" hangingPunct="1"/>
            <a:r>
              <a:rPr lang="en-US" smtClean="0"/>
              <a:t>Pakistan trial for severe PNA</a:t>
            </a:r>
          </a:p>
          <a:p>
            <a:pPr lvl="1" eaLnBrk="1" hangingPunct="1"/>
            <a:r>
              <a:rPr lang="en-US" smtClean="0"/>
              <a:t>Inpatient ampicillin x 2 days, then amox x 3 days versus home amox 90 mg/kg/day x 5 days</a:t>
            </a:r>
          </a:p>
          <a:p>
            <a:pPr lvl="1" eaLnBrk="1" hangingPunct="1"/>
            <a:r>
              <a:rPr lang="en-US" smtClean="0"/>
              <a:t>Treatment failure 8.6% inpatient, 7.5% outpatient</a:t>
            </a:r>
          </a:p>
        </p:txBody>
      </p:sp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Oral vs. IV Antibiotics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00600" cy="4525963"/>
          </a:xfrm>
        </p:spPr>
        <p:txBody>
          <a:bodyPr rtlCol="0">
            <a:normAutofit fontScale="775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err="1" smtClean="0"/>
              <a:t>Nonsevere</a:t>
            </a:r>
            <a:r>
              <a:rPr lang="en-US" dirty="0" smtClean="0"/>
              <a:t> PNA age 2-59 </a:t>
            </a:r>
            <a:r>
              <a:rPr lang="en-US" dirty="0" err="1" smtClean="0"/>
              <a:t>mo</a:t>
            </a:r>
            <a:endParaRPr lang="en-US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RCTs in Pakistan &amp; India showed similar treatment failure/cure rates for </a:t>
            </a:r>
            <a:r>
              <a:rPr lang="en-US" dirty="0" err="1" smtClean="0"/>
              <a:t>amox</a:t>
            </a:r>
            <a:r>
              <a:rPr lang="en-US" dirty="0" smtClean="0"/>
              <a:t> 3 &amp; 5 day course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RCT in Indonesia/</a:t>
            </a:r>
            <a:r>
              <a:rPr lang="en-US" dirty="0" err="1" smtClean="0"/>
              <a:t>Bangledesh</a:t>
            </a:r>
            <a:r>
              <a:rPr lang="en-US" dirty="0" smtClean="0"/>
              <a:t> showed similar cure rates for 3 &amp; 5 days of co-</a:t>
            </a:r>
            <a:r>
              <a:rPr lang="en-US" dirty="0" err="1" smtClean="0"/>
              <a:t>trimoxazole</a:t>
            </a:r>
            <a:r>
              <a:rPr lang="en-US" dirty="0" smtClean="0"/>
              <a:t> with less resistance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Short course not recommended in HIV endemic areas or age &lt;2mo</a:t>
            </a:r>
          </a:p>
        </p:txBody>
      </p:sp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Duration of treatment</a:t>
            </a:r>
          </a:p>
        </p:txBody>
      </p:sp>
      <p:pic>
        <p:nvPicPr>
          <p:cNvPr id="962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981200"/>
            <a:ext cx="3133725" cy="362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2402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03" name="Rectangle 5"/>
          <p:cNvSpPr>
            <a:spLocks noChangeArrowheads="1"/>
          </p:cNvSpPr>
          <p:nvPr/>
        </p:nvSpPr>
        <p:spPr bwMode="auto">
          <a:xfrm>
            <a:off x="1066800" y="3048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sz="3600">
                <a:solidFill>
                  <a:srgbClr val="FFF32B"/>
                </a:solidFill>
                <a:latin typeface="Arial" charset="0"/>
              </a:rPr>
              <a:t>Case Study: Hospital</a:t>
            </a:r>
            <a:endParaRPr lang="en-AU" sz="3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404" name="Rectangle 6"/>
          <p:cNvSpPr>
            <a:spLocks noChangeArrowheads="1"/>
          </p:cNvSpPr>
          <p:nvPr/>
        </p:nvSpPr>
        <p:spPr bwMode="auto">
          <a:xfrm>
            <a:off x="990600" y="12954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AU" sz="2400">
                <a:solidFill>
                  <a:srgbClr val="FFFF00"/>
                </a:solidFill>
                <a:latin typeface="Times New Roman" pitchFamily="18" charset="0"/>
              </a:rPr>
              <a:t>16mo with 5 days cough and fever, unable to feed x 1 day</a:t>
            </a:r>
          </a:p>
        </p:txBody>
      </p:sp>
      <p:pic>
        <p:nvPicPr>
          <p:cNvPr id="5127" name="c_pne_1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402263" y="2162175"/>
            <a:ext cx="29797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9" descr="C:\Documents and Settings\Rachele\My Documents\who cdrom\clean up\clean up\other\images\lin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4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Picture 10" descr="C:\Documents and Settings\Rachele\My Documents\who cdrom\images 2\pp image 2\palm_crop4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3188" y="0"/>
            <a:ext cx="876301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8" name="Text Box 12"/>
          <p:cNvSpPr txBox="1">
            <a:spLocks noChangeArrowheads="1"/>
          </p:cNvSpPr>
          <p:nvPr/>
        </p:nvSpPr>
        <p:spPr bwMode="auto">
          <a:xfrm>
            <a:off x="7223125" y="2044700"/>
            <a:ext cx="1763713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AU" sz="2000" baseline="-25000">
              <a:solidFill>
                <a:srgbClr val="FFFFFF"/>
              </a:solidFill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AU" sz="20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044700"/>
            <a:ext cx="3810000" cy="41148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T 39, RR 50, HR 160</a:t>
            </a:r>
          </a:p>
          <a:p>
            <a:r>
              <a:rPr lang="en-US" smtClean="0">
                <a:solidFill>
                  <a:schemeClr val="bg1"/>
                </a:solidFill>
              </a:rPr>
              <a:t>Alert, interactive</a:t>
            </a:r>
          </a:p>
          <a:p>
            <a:r>
              <a:rPr lang="en-US" smtClean="0">
                <a:solidFill>
                  <a:schemeClr val="bg1"/>
                </a:solidFill>
              </a:rPr>
              <a:t>Retractions</a:t>
            </a:r>
          </a:p>
          <a:p>
            <a:r>
              <a:rPr lang="en-US" smtClean="0">
                <a:solidFill>
                  <a:schemeClr val="bg1"/>
                </a:solidFill>
              </a:rPr>
              <a:t>Bilateral crackles</a:t>
            </a:r>
          </a:p>
          <a:p>
            <a:r>
              <a:rPr lang="en-US" smtClean="0">
                <a:solidFill>
                  <a:schemeClr val="bg1"/>
                </a:solidFill>
              </a:rPr>
              <a:t>No wheeze</a:t>
            </a:r>
          </a:p>
          <a:p>
            <a:r>
              <a:rPr lang="en-US" smtClean="0">
                <a:solidFill>
                  <a:schemeClr val="bg1"/>
                </a:solidFill>
              </a:rPr>
              <a:t>Admit?</a:t>
            </a:r>
          </a:p>
          <a:p>
            <a:r>
              <a:rPr lang="en-US" smtClean="0">
                <a:solidFill>
                  <a:schemeClr val="bg1"/>
                </a:solidFill>
              </a:rPr>
              <a:t>Oxygen? CXR?</a:t>
            </a:r>
          </a:p>
          <a:p>
            <a:r>
              <a:rPr lang="en-US" smtClean="0">
                <a:solidFill>
                  <a:schemeClr val="bg1"/>
                </a:solidFill>
              </a:rPr>
              <a:t>Antibiotics?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127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4450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1066800" y="3048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sz="3600">
                <a:solidFill>
                  <a:srgbClr val="FFF32B"/>
                </a:solidFill>
                <a:latin typeface="Arial" charset="0"/>
              </a:rPr>
              <a:t>Case Study: Hospital</a:t>
            </a:r>
            <a:endParaRPr lang="en-AU" sz="3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2" name="Rectangle 6"/>
          <p:cNvSpPr>
            <a:spLocks noChangeArrowheads="1"/>
          </p:cNvSpPr>
          <p:nvPr/>
        </p:nvSpPr>
        <p:spPr bwMode="auto">
          <a:xfrm>
            <a:off x="990600" y="12954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AU" sz="2400">
                <a:solidFill>
                  <a:srgbClr val="FFFF00"/>
                </a:solidFill>
                <a:latin typeface="Times New Roman" pitchFamily="18" charset="0"/>
              </a:rPr>
              <a:t>16mo with 5 days cough and fever, unable to feed x 1 day</a:t>
            </a:r>
          </a:p>
        </p:txBody>
      </p:sp>
      <p:pic>
        <p:nvPicPr>
          <p:cNvPr id="5127" name="c_pne_1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402263" y="2162175"/>
            <a:ext cx="297973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9" descr="C:\Documents and Settings\Rachele\My Documents\who cdrom\clean up\clean up\other\images\lin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64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5" name="Picture 10" descr="C:\Documents and Settings\Rachele\My Documents\who cdrom\images 2\pp image 2\palm_crop4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03188" y="0"/>
            <a:ext cx="876301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6" name="Text Box 12"/>
          <p:cNvSpPr txBox="1">
            <a:spLocks noChangeArrowheads="1"/>
          </p:cNvSpPr>
          <p:nvPr/>
        </p:nvSpPr>
        <p:spPr bwMode="auto">
          <a:xfrm>
            <a:off x="7223125" y="2044700"/>
            <a:ext cx="1763713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AU" sz="2000" baseline="-25000">
              <a:solidFill>
                <a:srgbClr val="FFFFFF"/>
              </a:solidFill>
              <a:latin typeface="Arial" charset="0"/>
            </a:endParaRPr>
          </a:p>
          <a:p>
            <a:pPr eaLnBrk="0" hangingPunct="0">
              <a:spcBef>
                <a:spcPct val="50000"/>
              </a:spcBef>
            </a:pPr>
            <a:endParaRPr lang="en-AU" sz="20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044700"/>
            <a:ext cx="3810000" cy="41148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T 39, RR 50, HR 160</a:t>
            </a:r>
          </a:p>
          <a:p>
            <a:r>
              <a:rPr lang="en-US" smtClean="0">
                <a:solidFill>
                  <a:schemeClr val="bg1"/>
                </a:solidFill>
              </a:rPr>
              <a:t>Retractions</a:t>
            </a:r>
          </a:p>
          <a:p>
            <a:r>
              <a:rPr lang="en-US" smtClean="0">
                <a:solidFill>
                  <a:schemeClr val="bg1"/>
                </a:solidFill>
              </a:rPr>
              <a:t>Crackles, no wheeze</a:t>
            </a:r>
          </a:p>
          <a:p>
            <a:r>
              <a:rPr lang="en-US" smtClean="0">
                <a:solidFill>
                  <a:schemeClr val="bg1"/>
                </a:solidFill>
              </a:rPr>
              <a:t>Gallop</a:t>
            </a:r>
          </a:p>
          <a:p>
            <a:r>
              <a:rPr lang="en-US" smtClean="0">
                <a:solidFill>
                  <a:schemeClr val="bg1"/>
                </a:solidFill>
              </a:rPr>
              <a:t>Hepatosplenomegaly</a:t>
            </a:r>
          </a:p>
          <a:p>
            <a:r>
              <a:rPr lang="en-US" smtClean="0">
                <a:solidFill>
                  <a:schemeClr val="bg1"/>
                </a:solidFill>
              </a:rPr>
              <a:t>Palmar pallor</a:t>
            </a:r>
          </a:p>
          <a:p>
            <a:endParaRPr lang="en-US" smtClean="0">
              <a:solidFill>
                <a:schemeClr val="bg1"/>
              </a:solidFill>
            </a:endParaRPr>
          </a:p>
          <a:p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5573713" y="4953000"/>
            <a:ext cx="2800350" cy="11430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Now what?</a:t>
            </a:r>
          </a:p>
        </p:txBody>
      </p:sp>
      <p:graphicFrame>
        <p:nvGraphicFramePr>
          <p:cNvPr id="104460" name="Object 12"/>
          <p:cNvGraphicFramePr>
            <a:graphicFrameLocks noChangeAspect="1"/>
          </p:cNvGraphicFramePr>
          <p:nvPr/>
        </p:nvGraphicFramePr>
        <p:xfrm>
          <a:off x="5943600" y="2514600"/>
          <a:ext cx="1866900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5" name="Packager Shell Object" r:id="rId8" imgW="1867320" imgH="1053360" progId="Package">
                  <p:embed/>
                </p:oleObj>
              </mc:Choice>
              <mc:Fallback>
                <p:oleObj name="Packager Shell Object" r:id="rId8" imgW="1867320" imgH="1053360" progId="Package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514600"/>
                        <a:ext cx="1866900" cy="1054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127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6498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1066800" y="3048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sz="2800">
                <a:solidFill>
                  <a:srgbClr val="FFF32B"/>
                </a:solidFill>
                <a:latin typeface="Tahoma" pitchFamily="34" charset="0"/>
              </a:rPr>
              <a:t>Full blood examination</a:t>
            </a:r>
            <a:endParaRPr lang="en-AU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990600" y="12954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spcAft>
                <a:spcPct val="100000"/>
              </a:spcAft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Haemoglobin	5 gm/l (105-135)</a:t>
            </a:r>
          </a:p>
          <a:p>
            <a:pPr marL="342900" indent="-342900" eaLnBrk="0" hangingPunct="0">
              <a:spcBef>
                <a:spcPct val="20000"/>
              </a:spcBef>
              <a:spcAft>
                <a:spcPct val="100000"/>
              </a:spcAft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Plateletes		858 x 10</a:t>
            </a:r>
            <a:r>
              <a:rPr lang="en-US" sz="2000" baseline="30000">
                <a:solidFill>
                  <a:srgbClr val="FFFFFF"/>
                </a:solidFill>
                <a:latin typeface="Arial" charset="0"/>
              </a:rPr>
              <a:t>9</a:t>
            </a:r>
            <a:r>
              <a:rPr lang="en-US" sz="2000">
                <a:solidFill>
                  <a:srgbClr val="FFFFFF"/>
                </a:solidFill>
                <a:latin typeface="Arial" charset="0"/>
              </a:rPr>
              <a:t>/l (150-400)</a:t>
            </a:r>
          </a:p>
          <a:p>
            <a:pPr marL="342900" indent="-342900" eaLnBrk="0" hangingPunct="0">
              <a:spcBef>
                <a:spcPct val="20000"/>
              </a:spcBef>
              <a:spcAft>
                <a:spcPct val="100000"/>
              </a:spcAft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WCC		30.6 x 10</a:t>
            </a:r>
            <a:r>
              <a:rPr lang="en-US" sz="2000" baseline="30000">
                <a:solidFill>
                  <a:srgbClr val="FFFFFF"/>
                </a:solidFill>
                <a:latin typeface="Arial" charset="0"/>
              </a:rPr>
              <a:t>9</a:t>
            </a:r>
            <a:r>
              <a:rPr lang="en-US" sz="2000">
                <a:solidFill>
                  <a:srgbClr val="FFFFFF"/>
                </a:solidFill>
                <a:latin typeface="Arial" charset="0"/>
              </a:rPr>
              <a:t>/l (6.0-18.0)</a:t>
            </a:r>
          </a:p>
          <a:p>
            <a:pPr marL="742950" lvl="1" indent="-285750" eaLnBrk="0" hangingPunct="0">
              <a:spcBef>
                <a:spcPct val="20000"/>
              </a:spcBef>
              <a:spcAft>
                <a:spcPct val="100000"/>
              </a:spcAft>
              <a:buFontTx/>
              <a:buChar char="–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Neutrophils	17.4 x 10</a:t>
            </a:r>
            <a:r>
              <a:rPr lang="en-US" sz="2000" baseline="30000">
                <a:solidFill>
                  <a:srgbClr val="FFFFFF"/>
                </a:solidFill>
                <a:latin typeface="Arial" charset="0"/>
              </a:rPr>
              <a:t>9</a:t>
            </a:r>
            <a:r>
              <a:rPr lang="en-US" sz="2000">
                <a:solidFill>
                  <a:srgbClr val="FFFFFF"/>
                </a:solidFill>
                <a:latin typeface="Arial" charset="0"/>
              </a:rPr>
              <a:t>/l (1.0-8.5)</a:t>
            </a:r>
          </a:p>
          <a:p>
            <a:pPr marL="742950" lvl="1" indent="-285750" eaLnBrk="0" hangingPunct="0">
              <a:spcBef>
                <a:spcPct val="20000"/>
              </a:spcBef>
              <a:spcAft>
                <a:spcPct val="100000"/>
              </a:spcAft>
              <a:buFontTx/>
              <a:buChar char="–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Lymphocytes	3.4 x 10</a:t>
            </a:r>
            <a:r>
              <a:rPr lang="en-US" sz="2000" baseline="30000">
                <a:solidFill>
                  <a:srgbClr val="FFFFFF"/>
                </a:solidFill>
                <a:latin typeface="Arial" charset="0"/>
              </a:rPr>
              <a:t>9</a:t>
            </a:r>
            <a:r>
              <a:rPr lang="en-US" sz="2000">
                <a:solidFill>
                  <a:srgbClr val="FFFFFF"/>
                </a:solidFill>
                <a:latin typeface="Arial" charset="0"/>
              </a:rPr>
              <a:t>/l (4.0-10.0)</a:t>
            </a:r>
          </a:p>
          <a:p>
            <a:pPr marL="742950" lvl="1" indent="-285750" eaLnBrk="0" hangingPunct="0">
              <a:spcBef>
                <a:spcPct val="20000"/>
              </a:spcBef>
              <a:spcAft>
                <a:spcPct val="100000"/>
              </a:spcAft>
              <a:buFontTx/>
              <a:buChar char="–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Monocytes	1.2 x 10</a:t>
            </a:r>
            <a:r>
              <a:rPr lang="en-US" sz="2000" baseline="30000">
                <a:solidFill>
                  <a:srgbClr val="FFFFFF"/>
                </a:solidFill>
                <a:latin typeface="Arial" charset="0"/>
              </a:rPr>
              <a:t>9</a:t>
            </a:r>
            <a:r>
              <a:rPr lang="en-US" sz="2000">
                <a:solidFill>
                  <a:srgbClr val="FFFFFF"/>
                </a:solidFill>
                <a:latin typeface="Arial" charset="0"/>
              </a:rPr>
              <a:t>/l (0.1-1.0)</a:t>
            </a:r>
          </a:p>
          <a:p>
            <a:pPr marL="342900" indent="-342900" eaLnBrk="0" hangingPunct="0">
              <a:spcBef>
                <a:spcPct val="20000"/>
              </a:spcBef>
              <a:spcAft>
                <a:spcPct val="100000"/>
              </a:spcAft>
              <a:buFontTx/>
              <a:buChar char="•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Blood glucose	4.5 mmol/l (3.0 - 8.0)</a:t>
            </a:r>
            <a:endParaRPr lang="en-AU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6501" name="Picture 8" descr="C:\Documents and Settings\Rachele\My Documents\who cdrom\clean up\clean up\other\images\li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4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9" descr="C:\Documents and Settings\Rachele\My Documents\who cdrom\images 2\pp image 2\palm_crop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3188" y="0"/>
            <a:ext cx="876301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10" descr="C:\Documents and Settings\Rachele\My Documents\RCH\who cdrom\images 2\who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7522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066800" y="3048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sz="2800">
                <a:solidFill>
                  <a:srgbClr val="FFF32B"/>
                </a:solidFill>
                <a:latin typeface="Tahoma" pitchFamily="34" charset="0"/>
              </a:rPr>
              <a:t>Blood slide: </a:t>
            </a:r>
            <a:r>
              <a:rPr lang="en-AU" sz="2800" i="1">
                <a:solidFill>
                  <a:srgbClr val="FFF32B"/>
                </a:solidFill>
                <a:latin typeface="Tahoma" pitchFamily="34" charset="0"/>
              </a:rPr>
              <a:t>Plasmodium falciparum</a:t>
            </a:r>
            <a:endParaRPr lang="en-AU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7524" name="Rectangle 6"/>
          <p:cNvSpPr>
            <a:spLocks noChangeArrowheads="1"/>
          </p:cNvSpPr>
          <p:nvPr/>
        </p:nvSpPr>
        <p:spPr bwMode="auto">
          <a:xfrm>
            <a:off x="5791200" y="4572000"/>
            <a:ext cx="1981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</a:pPr>
            <a:r>
              <a:rPr lang="en-AU" sz="2000">
                <a:solidFill>
                  <a:srgbClr val="FFFFFF"/>
                </a:solidFill>
                <a:latin typeface="Arial" charset="0"/>
              </a:rPr>
              <a:t>(Ref. p.57)</a:t>
            </a:r>
            <a:endParaRPr lang="en-AU" sz="32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7525" name="Picture 7" descr="Malaria%20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1357313"/>
            <a:ext cx="43434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8" descr="Malari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9438" y="1576388"/>
            <a:ext cx="3276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7" name="Picture 10" descr="C:\Documents and Settings\Rachele\My Documents\who cdrom\clean up\clean up\other\images\lin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4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8" name="Picture 11" descr="C:\Documents and Settings\Rachele\My Documents\who cdrom\images 2\pp image 2\palm_crop4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3188" y="0"/>
            <a:ext cx="876301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9" name="Picture 12" descr="C:\Documents and Settings\Rachele\My Documents\RCH\who cdrom\images 2\who log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55725" y="5578475"/>
            <a:ext cx="6432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8546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1066800" y="3048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sz="2800">
                <a:solidFill>
                  <a:srgbClr val="FFF32B"/>
                </a:solidFill>
                <a:latin typeface="Tahoma" pitchFamily="34" charset="0"/>
              </a:rPr>
              <a:t>Pneumonia, enlarged heart</a:t>
            </a:r>
            <a:endParaRPr lang="en-AU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08548" name="Picture 9" descr="chestxray"/>
          <p:cNvPicPr>
            <a:picLocks noChangeAspect="1" noChangeArrowheads="1"/>
          </p:cNvPicPr>
          <p:nvPr/>
        </p:nvPicPr>
        <p:blipFill>
          <a:blip r:embed="rId2"/>
          <a:srcRect r="56187" b="43298"/>
          <a:stretch>
            <a:fillRect/>
          </a:stretch>
        </p:blipFill>
        <p:spPr bwMode="auto">
          <a:xfrm>
            <a:off x="1219200" y="1371600"/>
            <a:ext cx="4876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11" descr="C:\Documents and Settings\Rachele\My Documents\who cdrom\clean up\clean up\other\images\lin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12" descr="C:\Documents and Settings\Rachele\My Documents\who cdrom\images 2\pp image 2\palm_crop4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3188" y="0"/>
            <a:ext cx="876301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1" name="Picture 13" descr="C:\Documents and Settings\Rachele\My Documents\RCH\who cdrom\images 2\who log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ChangeArrowheads="1"/>
          </p:cNvSpPr>
          <p:nvPr/>
        </p:nvSpPr>
        <p:spPr bwMode="auto">
          <a:xfrm>
            <a:off x="-76200" y="0"/>
            <a:ext cx="838200" cy="6858000"/>
          </a:xfrm>
          <a:prstGeom prst="rect">
            <a:avLst/>
          </a:prstGeom>
          <a:gradFill rotWithShape="0">
            <a:gsLst>
              <a:gs pos="0">
                <a:srgbClr val="0060AF"/>
              </a:gs>
              <a:gs pos="100000">
                <a:srgbClr val="6DBD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 baseline="-250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09570" name="Line 3"/>
          <p:cNvSpPr>
            <a:spLocks noChangeShapeType="1"/>
          </p:cNvSpPr>
          <p:nvPr/>
        </p:nvSpPr>
        <p:spPr bwMode="auto">
          <a:xfrm>
            <a:off x="762000" y="0"/>
            <a:ext cx="0" cy="6858000"/>
          </a:xfrm>
          <a:prstGeom prst="line">
            <a:avLst/>
          </a:prstGeom>
          <a:noFill/>
          <a:ln w="38100" cmpd="dbl">
            <a:solidFill>
              <a:srgbClr val="6DBD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9571" name="Rectangle 5"/>
          <p:cNvSpPr>
            <a:spLocks noChangeArrowheads="1"/>
          </p:cNvSpPr>
          <p:nvPr/>
        </p:nvSpPr>
        <p:spPr bwMode="auto">
          <a:xfrm>
            <a:off x="1066800" y="304800"/>
            <a:ext cx="830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AU" sz="2800">
                <a:solidFill>
                  <a:srgbClr val="FFF32B"/>
                </a:solidFill>
                <a:latin typeface="Tahoma" pitchFamily="34" charset="0"/>
              </a:rPr>
              <a:t>Treatment</a:t>
            </a:r>
            <a:endParaRPr lang="en-AU" sz="4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9572" name="Rectangle 6"/>
          <p:cNvSpPr>
            <a:spLocks noChangeArrowheads="1"/>
          </p:cNvSpPr>
          <p:nvPr/>
        </p:nvSpPr>
        <p:spPr bwMode="auto">
          <a:xfrm>
            <a:off x="990600" y="1295400"/>
            <a:ext cx="739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000" b="1">
                <a:solidFill>
                  <a:srgbClr val="FFCC66"/>
                </a:solidFill>
                <a:latin typeface="Arial" charset="0"/>
              </a:rPr>
              <a:t>Severe pneumonia</a:t>
            </a:r>
            <a:endParaRPr lang="en-AU" sz="2000" b="1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09573" name="Text Box 7"/>
          <p:cNvSpPr txBox="1">
            <a:spLocks noChangeArrowheads="1"/>
          </p:cNvSpPr>
          <p:nvPr/>
        </p:nvSpPr>
        <p:spPr bwMode="auto">
          <a:xfrm>
            <a:off x="990600" y="2590800"/>
            <a:ext cx="464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FontTx/>
              <a:buChar char="•"/>
            </a:pPr>
            <a:r>
              <a:rPr lang="en-US" sz="2000" b="1">
                <a:solidFill>
                  <a:srgbClr val="FF9933"/>
                </a:solidFill>
                <a:latin typeface="Arial" charset="0"/>
              </a:rPr>
              <a:t>    </a:t>
            </a:r>
            <a:r>
              <a:rPr lang="en-US" sz="2000" b="1">
                <a:solidFill>
                  <a:srgbClr val="FFCC66"/>
                </a:solidFill>
                <a:latin typeface="Arial" charset="0"/>
              </a:rPr>
              <a:t>Heart failure</a:t>
            </a:r>
            <a:endParaRPr lang="en-AU" sz="2000" b="1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09574" name="Text Box 8"/>
          <p:cNvSpPr txBox="1">
            <a:spLocks noChangeArrowheads="1"/>
          </p:cNvSpPr>
          <p:nvPr/>
        </p:nvSpPr>
        <p:spPr bwMode="auto">
          <a:xfrm>
            <a:off x="990600" y="3657600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FontTx/>
              <a:buChar char="•"/>
            </a:pPr>
            <a:r>
              <a:rPr lang="en-US" sz="2000" b="1">
                <a:solidFill>
                  <a:srgbClr val="FFCC66"/>
                </a:solidFill>
                <a:latin typeface="Arial" charset="0"/>
              </a:rPr>
              <a:t>    Severe anaemia (with heart failure)</a:t>
            </a:r>
            <a:endParaRPr lang="en-AU" sz="2000" b="1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09575" name="Text Box 9"/>
          <p:cNvSpPr txBox="1">
            <a:spLocks noChangeArrowheads="1"/>
          </p:cNvSpPr>
          <p:nvPr/>
        </p:nvSpPr>
        <p:spPr bwMode="auto">
          <a:xfrm>
            <a:off x="1066800" y="4746625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rgbClr val="FF9933"/>
              </a:buClr>
              <a:buFontTx/>
              <a:buChar char="•"/>
            </a:pPr>
            <a:r>
              <a:rPr lang="en-US" sz="2000" b="1">
                <a:solidFill>
                  <a:srgbClr val="FFCC66"/>
                </a:solidFill>
                <a:latin typeface="Arial" charset="0"/>
              </a:rPr>
              <a:t>   Malaria</a:t>
            </a:r>
            <a:endParaRPr lang="en-AU" sz="2000" b="1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143000" y="4114800"/>
            <a:ext cx="3394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Blood transfusion </a:t>
            </a:r>
            <a:endParaRPr lang="en-AU" sz="17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1066800" y="3048000"/>
            <a:ext cx="30876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Diuretics</a:t>
            </a:r>
            <a:endParaRPr lang="en-US" sz="17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1066800" y="1676400"/>
            <a:ext cx="371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Oxygen</a:t>
            </a:r>
          </a:p>
          <a:p>
            <a:pPr lvl="1" eaLnBrk="0" hangingPunct="0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Antibiotics</a:t>
            </a:r>
            <a:endParaRPr lang="en-AU" sz="17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1143000" y="518160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>
                <a:solidFill>
                  <a:srgbClr val="FFFFFF"/>
                </a:solidFill>
                <a:latin typeface="Arial" charset="0"/>
              </a:rPr>
              <a:t> Antimalarials</a:t>
            </a:r>
          </a:p>
          <a:p>
            <a:pPr lvl="2" eaLnBrk="0" hangingPunct="0">
              <a:spcBef>
                <a:spcPct val="20000"/>
              </a:spcBef>
              <a:buSzPct val="50000"/>
              <a:buFont typeface="Wingdings" pitchFamily="2" charset="2"/>
              <a:buChar char="Ø"/>
            </a:pPr>
            <a:r>
              <a:rPr lang="en-AU" sz="2000">
                <a:solidFill>
                  <a:srgbClr val="FFFFFF"/>
                </a:solidFill>
                <a:latin typeface="Arial" charset="0"/>
              </a:rPr>
              <a:t> Quinine or artemether plus Fansidar (sulphadoxine-pyrimethamine)</a:t>
            </a:r>
          </a:p>
        </p:txBody>
      </p:sp>
      <p:pic>
        <p:nvPicPr>
          <p:cNvPr id="109580" name="Picture 20" descr="C:\Documents and Settings\Rachele\My Documents\who cdrom\clean up\clean up\other\images\lin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6450" y="0"/>
            <a:ext cx="47625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1" name="Picture 21" descr="C:\Documents and Settings\Rachele\My Documents\who cdrom\images 2\pp image 2\palm_crop4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3188" y="0"/>
            <a:ext cx="876301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7" name="Picture 27" descr="C:\Documents and Settings\Rachele\My Documents\RCH\who cdrom\images 2\who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0050" y="5664200"/>
            <a:ext cx="811213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utoUpdateAnimBg="0"/>
      <p:bldP spid="19467" grpId="0" autoUpdateAnimBg="0"/>
      <p:bldP spid="19468" grpId="0" autoUpdateAnimBg="0"/>
      <p:bldP spid="19469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1481138"/>
            <a:ext cx="8077200" cy="4525962"/>
          </a:xfrm>
        </p:spPr>
        <p:txBody>
          <a:bodyPr rtlCol="0">
            <a:normAutofit fontScale="85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Pneumonia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dirty="0" smtClean="0"/>
              <a:t>Bacterial, viral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Tuberculosis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Asthma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Severe anemia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Malaria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Measles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Congestive heart failure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HIV/PCP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Effusion/empyema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Pertussis, Foreign body, Croup, Diphtheria, PTX, Acute chest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Bronchiolitis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Differential Diagnosis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Viral infections</a:t>
            </a:r>
          </a:p>
          <a:p>
            <a:pPr eaLnBrk="1" hangingPunct="1"/>
            <a:r>
              <a:rPr lang="en-US" smtClean="0"/>
              <a:t>HIV</a:t>
            </a:r>
          </a:p>
          <a:p>
            <a:pPr lvl="1" eaLnBrk="1" hangingPunct="1"/>
            <a:r>
              <a:rPr lang="en-US" smtClean="0"/>
              <a:t>More severe bacterial pneumonia</a:t>
            </a:r>
          </a:p>
          <a:p>
            <a:pPr lvl="1" eaLnBrk="1" hangingPunct="1"/>
            <a:r>
              <a:rPr lang="en-US" smtClean="0"/>
              <a:t>Consider ceftriaxone</a:t>
            </a:r>
          </a:p>
          <a:p>
            <a:pPr lvl="1" eaLnBrk="1" hangingPunct="1"/>
            <a:r>
              <a:rPr lang="en-US" smtClean="0"/>
              <a:t>PCP pneumonia</a:t>
            </a:r>
          </a:p>
          <a:p>
            <a:pPr eaLnBrk="1" hangingPunct="1"/>
            <a:r>
              <a:rPr lang="en-US" smtClean="0"/>
              <a:t>Measles</a:t>
            </a:r>
          </a:p>
          <a:p>
            <a:pPr eaLnBrk="1" hangingPunct="1"/>
            <a:r>
              <a:rPr lang="en-US" smtClean="0"/>
              <a:t>Tuberculosis</a:t>
            </a:r>
          </a:p>
        </p:txBody>
      </p:sp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Other considerations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6213"/>
            <a:ext cx="4648200" cy="4724400"/>
          </a:xfrm>
        </p:spPr>
        <p:txBody>
          <a:bodyPr rtlCol="0">
            <a:normAutofit fontScale="70000" lnSpcReduction="2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400" dirty="0" smtClean="0"/>
              <a:t>Child mortality trends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900" dirty="0" smtClean="0"/>
              <a:t>1980 – 2.6 million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900" dirty="0" smtClean="0"/>
              <a:t>2000 – 733,000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900" dirty="0" smtClean="0"/>
              <a:t>2011 – 158,000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400" dirty="0" smtClean="0"/>
              <a:t>78% decrease 2000-08 through immunization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400" dirty="0" smtClean="0"/>
              <a:t>Immune suppression, epithelial damage, vitamin A deficiency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400" dirty="0" smtClean="0"/>
              <a:t>Mortality: Respiratory or neurologic complications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400" dirty="0" smtClean="0"/>
              <a:t>Primary (viral) or secondary (viral/bacterial) pneumonia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3400" dirty="0" smtClean="0"/>
              <a:t>Morbidity:  chronic </a:t>
            </a:r>
            <a:r>
              <a:rPr lang="en-US" sz="3400" dirty="0"/>
              <a:t>lung disease, blindness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 smtClean="0"/>
          </a:p>
        </p:txBody>
      </p:sp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Measles</a:t>
            </a:r>
          </a:p>
        </p:txBody>
      </p:sp>
      <p:pic>
        <p:nvPicPr>
          <p:cNvPr id="111619" name="Picture 2" descr="UNICEF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3675" y="1524000"/>
            <a:ext cx="32766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0" name="TextBox 3"/>
          <p:cNvSpPr txBox="1">
            <a:spLocks noChangeArrowheads="1"/>
          </p:cNvSpPr>
          <p:nvPr/>
        </p:nvSpPr>
        <p:spPr bwMode="auto">
          <a:xfrm>
            <a:off x="7602538" y="5800725"/>
            <a:ext cx="881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UNICEF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Significant complication rate 15-30%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Case fatality rate 5-25% in hospitalized children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Pneumonia, diarrhea, malnutrition, otitis media, severe mouth ulcers, severe conjunctivitis, xerophthalmia, croup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Less common encephalitis, myocarditis, nephritis, pneumothorax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Late complications of recurrent infection, FTT, postinfectious neurologic complications</a:t>
            </a:r>
          </a:p>
        </p:txBody>
      </p:sp>
      <p:sp>
        <p:nvSpPr>
          <p:cNvPr id="1075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Measles Complications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2051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00600" cy="4525963"/>
          </a:xfrm>
        </p:spPr>
        <p:txBody>
          <a:bodyPr>
            <a:normAutofit lnSpcReduction="10000"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err="1" smtClean="0"/>
              <a:t>Prodrome</a:t>
            </a:r>
            <a:r>
              <a:rPr lang="en-US" sz="2800" dirty="0" smtClean="0"/>
              <a:t> 2-4 days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/>
              <a:t>High grade fever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/>
              <a:t>Cough, </a:t>
            </a:r>
            <a:r>
              <a:rPr lang="en-US" sz="2400" dirty="0" err="1" smtClean="0"/>
              <a:t>coryza</a:t>
            </a:r>
            <a:r>
              <a:rPr lang="en-US" sz="2400" dirty="0" smtClean="0"/>
              <a:t>, conjunctivitis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endParaRPr lang="en-US" sz="2400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sz="2800" dirty="0" err="1" smtClean="0"/>
              <a:t>Koplick’s</a:t>
            </a:r>
            <a:r>
              <a:rPr lang="en-US" sz="2800" dirty="0" smtClean="0"/>
              <a:t> spots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/>
              <a:t>1-3mm white or grey-blue elevations on an erythematous base opposite the molars</a:t>
            </a:r>
          </a:p>
          <a:p>
            <a:pPr marL="621792" lvl="1" eaLnBrk="1" fontAlgn="auto" hangingPunct="1">
              <a:spcBef>
                <a:spcPts val="324"/>
              </a:spcBef>
              <a:spcAft>
                <a:spcPts val="0"/>
              </a:spcAft>
              <a:buFont typeface="Verdana"/>
              <a:buChar char="◦"/>
              <a:defRPr/>
            </a:pPr>
            <a:r>
              <a:rPr lang="en-US" sz="2400" dirty="0" smtClean="0"/>
              <a:t>“grains of salt on a red background”</a:t>
            </a:r>
          </a:p>
        </p:txBody>
      </p:sp>
      <p:sp>
        <p:nvSpPr>
          <p:cNvPr id="10854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Measles</a:t>
            </a: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2819400"/>
            <a:ext cx="33813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AutoShape 3"/>
          <p:cNvSpPr>
            <a:spLocks noChangeArrowheads="1"/>
          </p:cNvSpPr>
          <p:nvPr/>
        </p:nvSpPr>
        <p:spPr bwMode="auto">
          <a:xfrm>
            <a:off x="6569075" y="3962400"/>
            <a:ext cx="485775" cy="1295400"/>
          </a:xfrm>
          <a:prstGeom prst="upArrow">
            <a:avLst>
              <a:gd name="adj1" fmla="val 50000"/>
              <a:gd name="adj2" fmla="val 502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 eaLnBrk="1" hangingPunct="1"/>
            <a:r>
              <a:rPr lang="en-US" sz="2600" smtClean="0"/>
              <a:t>Starts on face, spreads head to toe</a:t>
            </a:r>
          </a:p>
          <a:p>
            <a:pPr eaLnBrk="1" hangingPunct="1"/>
            <a:r>
              <a:rPr lang="en-US" sz="2600" smtClean="0"/>
              <a:t>Maculopapular, blanching, dark red</a:t>
            </a:r>
          </a:p>
          <a:p>
            <a:pPr eaLnBrk="1" hangingPunct="1"/>
            <a:r>
              <a:rPr lang="en-US" sz="2600" smtClean="0"/>
              <a:t>Becomes confluent</a:t>
            </a:r>
          </a:p>
          <a:p>
            <a:pPr eaLnBrk="1" hangingPunct="1"/>
            <a:r>
              <a:rPr lang="en-US" sz="2600" smtClean="0"/>
              <a:t>Peaks in 3 days, persists 5-6 days</a:t>
            </a:r>
          </a:p>
          <a:p>
            <a:pPr eaLnBrk="1" hangingPunct="1"/>
            <a:r>
              <a:rPr lang="en-US" sz="2600" smtClean="0"/>
              <a:t>Fades head to toe</a:t>
            </a:r>
          </a:p>
          <a:p>
            <a:pPr eaLnBrk="1" hangingPunct="1"/>
            <a:r>
              <a:rPr lang="en-US" sz="2600" smtClean="0"/>
              <a:t>Often desquamates after fading</a:t>
            </a:r>
          </a:p>
          <a:p>
            <a:pPr lvl="1" eaLnBrk="1" hangingPunct="1"/>
            <a:endParaRPr lang="en-US" sz="2400" smtClean="0"/>
          </a:p>
        </p:txBody>
      </p:sp>
      <p:sp>
        <p:nvSpPr>
          <p:cNvPr id="1095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Measles Rash</a:t>
            </a:r>
          </a:p>
        </p:txBody>
      </p:sp>
      <p:pic>
        <p:nvPicPr>
          <p:cNvPr id="11776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447800"/>
            <a:ext cx="19526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Measles Rash</a:t>
            </a:r>
          </a:p>
        </p:txBody>
      </p:sp>
      <p:pic>
        <p:nvPicPr>
          <p:cNvPr id="119810" name="Picture 7" descr="TOTAL BODY: measles">
            <a:hlinkClick r:id="rId3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568950" y="1628775"/>
            <a:ext cx="2813050" cy="4525963"/>
          </a:xfrm>
        </p:spPr>
      </p:pic>
      <p:sp>
        <p:nvSpPr>
          <p:cNvPr id="119811" name="Rectangle 9"/>
          <p:cNvSpPr>
            <a:spLocks noChangeArrowheads="1"/>
          </p:cNvSpPr>
          <p:nvPr/>
        </p:nvSpPr>
        <p:spPr bwMode="auto">
          <a:xfrm>
            <a:off x="6934200" y="1628775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© Dermatlas</a:t>
            </a:r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2450" y="1905000"/>
            <a:ext cx="4114800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Typical measles rash OR</a:t>
            </a:r>
          </a:p>
          <a:p>
            <a:pPr eaLnBrk="1" hangingPunct="1"/>
            <a:r>
              <a:rPr lang="en-US" smtClean="0"/>
              <a:t>Fever, generalized maculopapular rash and one of:</a:t>
            </a:r>
          </a:p>
          <a:p>
            <a:pPr lvl="1" eaLnBrk="1" hangingPunct="1"/>
            <a:r>
              <a:rPr lang="en-US" smtClean="0"/>
              <a:t>Cough</a:t>
            </a:r>
          </a:p>
          <a:p>
            <a:pPr lvl="1" eaLnBrk="1" hangingPunct="1"/>
            <a:r>
              <a:rPr lang="en-US" smtClean="0"/>
              <a:t>Runny nose</a:t>
            </a:r>
          </a:p>
          <a:p>
            <a:pPr lvl="1" eaLnBrk="1" hangingPunct="1"/>
            <a:r>
              <a:rPr lang="en-US" smtClean="0"/>
              <a:t>Red eyes</a:t>
            </a:r>
          </a:p>
          <a:p>
            <a:pPr eaLnBrk="1" hangingPunct="1"/>
            <a:r>
              <a:rPr lang="en-US" smtClean="0"/>
              <a:t>Signs may not be present in HIV+ children</a:t>
            </a:r>
          </a:p>
        </p:txBody>
      </p:sp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WHO Measles Diagnosis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600" smtClean="0"/>
              <a:t>Nutritional support, treatment of  complications</a:t>
            </a:r>
          </a:p>
          <a:p>
            <a:pPr eaLnBrk="1" hangingPunct="1"/>
            <a:r>
              <a:rPr lang="en-US" sz="2600" smtClean="0"/>
              <a:t>Among hospitalized children, vitamin A reduces risk of death or major complication by 50% (RR 0.51, 95% CI 0.35 – 0.74)</a:t>
            </a:r>
          </a:p>
        </p:txBody>
      </p:sp>
      <p:sp>
        <p:nvSpPr>
          <p:cNvPr id="11264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Measles Treatment</a:t>
            </a:r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14513" y="3581400"/>
            <a:ext cx="551497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/>
          <p:cNvSpPr>
            <a:spLocks noGrp="1" noChangeArrowheads="1"/>
          </p:cNvSpPr>
          <p:nvPr>
            <p:ph idx="1"/>
          </p:nvPr>
        </p:nvSpPr>
        <p:spPr/>
        <p:txBody>
          <a:bodyPr rIns="81279"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Not responding to antibiotics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Fever &gt; 14 days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Cough &gt; 30 days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Unexplained weight loss, FTT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Known contact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Malnutrition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HIV prevalence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Effusion, enlarged cervical node, abdominal swelling, bony deformity, meningitis</a:t>
            </a:r>
          </a:p>
        </p:txBody>
      </p:sp>
      <p:sp>
        <p:nvSpPr>
          <p:cNvPr id="113666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81279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Tuberculosis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0" y="1143000"/>
            <a:ext cx="284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Pneumonia kills more children than any other illness in the world</a:t>
            </a:r>
          </a:p>
          <a:p>
            <a:pPr eaLnBrk="1" hangingPunct="1"/>
            <a:r>
              <a:rPr lang="en-US" smtClean="0"/>
              <a:t>One strategy for pneumonia control includes case detection and management</a:t>
            </a:r>
          </a:p>
          <a:p>
            <a:pPr eaLnBrk="1" hangingPunct="1"/>
            <a:r>
              <a:rPr lang="en-US" smtClean="0"/>
              <a:t>Case detection is based on recognizing tachypnea</a:t>
            </a:r>
          </a:p>
          <a:p>
            <a:pPr eaLnBrk="1" hangingPunct="1"/>
            <a:r>
              <a:rPr lang="en-US" smtClean="0"/>
              <a:t>Start supportive and empiric treatment for pneumonia based on severity of classification</a:t>
            </a:r>
          </a:p>
        </p:txBody>
      </p:sp>
      <p:sp>
        <p:nvSpPr>
          <p:cNvPr id="1269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988375EE-8076-4C23-995A-336E58A02BDA}" type="slidenum">
              <a:rPr lang="en-US" smtClean="0">
                <a:solidFill>
                  <a:srgbClr val="FFFFFF"/>
                </a:solidFill>
                <a:cs typeface="Arial" charset="0"/>
              </a:rPr>
              <a:pPr/>
              <a:t>49</a:t>
            </a:fld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177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Summary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Cough or difficult breathing</a:t>
            </a:r>
          </a:p>
        </p:txBody>
      </p:sp>
      <p:pic>
        <p:nvPicPr>
          <p:cNvPr id="46082" name="Picture 7" descr="92415467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2475" y="1755775"/>
            <a:ext cx="1436688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524000"/>
            <a:ext cx="64325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95638" y="2619375"/>
            <a:ext cx="3560762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148013"/>
            <a:ext cx="3886200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7750" y="5613400"/>
            <a:ext cx="540385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4605338"/>
            <a:ext cx="4419600" cy="58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10200" y="3892550"/>
            <a:ext cx="31591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Likely &amp; life-threatening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Pneumonia</a:t>
            </a:r>
          </a:p>
        </p:txBody>
      </p:sp>
      <p:sp>
        <p:nvSpPr>
          <p:cNvPr id="70661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5025" y="5410200"/>
            <a:ext cx="4041775" cy="7620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en-US" dirty="0" smtClean="0"/>
              <a:t>Causes of &lt;5 Mortality, 2010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1444625"/>
            <a:ext cx="4040188" cy="3941763"/>
          </a:xfrm>
        </p:spPr>
        <p:txBody>
          <a:bodyPr rtlCol="0">
            <a:normAutofit/>
          </a:bodyPr>
          <a:lstStyle/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/>
              <a:t>L</a:t>
            </a:r>
            <a:r>
              <a:rPr lang="en-US" dirty="0" smtClean="0"/>
              <a:t>eading cause of death for children </a:t>
            </a:r>
            <a:r>
              <a:rPr lang="en-US" dirty="0"/>
              <a:t>&lt;</a:t>
            </a:r>
            <a:r>
              <a:rPr lang="en-US" dirty="0" smtClean="0"/>
              <a:t>5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1.2 million deaths/year</a:t>
            </a:r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endParaRPr lang="en-US" dirty="0" smtClean="0"/>
          </a:p>
          <a:p>
            <a:pPr marL="365760" indent="-256032" eaLnBrk="1" fontAlgn="auto" hangingPunct="1">
              <a:spcAft>
                <a:spcPts val="0"/>
              </a:spcAft>
              <a:buFont typeface="Wingdings 3"/>
              <a:buChar char=""/>
              <a:defRPr/>
            </a:pPr>
            <a:r>
              <a:rPr lang="en-US" dirty="0" smtClean="0"/>
              <a:t>Malnutrition contributing cause to PNA mortality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  <p:sp>
        <p:nvSpPr>
          <p:cNvPr id="51205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625"/>
            <a:ext cx="4041775" cy="3941763"/>
          </a:xfrm>
          <a:ln>
            <a:prstDash val="solid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pic>
        <p:nvPicPr>
          <p:cNvPr id="5120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043113"/>
            <a:ext cx="38671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>
          <a:xfrm>
            <a:off x="4648200" y="2819400"/>
            <a:ext cx="12954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791325" y="1976438"/>
            <a:ext cx="1295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800600" y="3733800"/>
            <a:ext cx="1295400" cy="5334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Pneumonia = presumed pneumonia based on WHO clinical algorithms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Acute respiratory infection includes upper (URI) and lower (LRI) respiratory infection</a:t>
            </a:r>
          </a:p>
          <a:p>
            <a:pPr eaLnBrk="1" hangingPunct="1"/>
            <a:r>
              <a:rPr lang="en-US" smtClean="0"/>
              <a:t>LRI = below the epiglottis</a:t>
            </a:r>
          </a:p>
          <a:p>
            <a:pPr lvl="1" eaLnBrk="1" hangingPunct="1"/>
            <a:r>
              <a:rPr lang="en-US" smtClean="0"/>
              <a:t>Includes pneumonia &amp; bronchiolitis</a:t>
            </a:r>
          </a:p>
        </p:txBody>
      </p:sp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Some Definitions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Incidence &amp; case-fatality rates are higher in the developing world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Likely &amp; life-threatening</a:t>
            </a:r>
            <a:endParaRPr lang="en-US" dirty="0"/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" y="1911350"/>
            <a:ext cx="83248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850" y="3235325"/>
            <a:ext cx="839470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" y="655638"/>
            <a:ext cx="440055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8825" y="655638"/>
            <a:ext cx="44100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0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0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0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0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oncours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DBE5F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3882</TotalTime>
  <Words>1799</Words>
  <Application>Microsoft Office PowerPoint</Application>
  <PresentationFormat>On-screen Show (4:3)</PresentationFormat>
  <Paragraphs>372</Paragraphs>
  <Slides>49</Slides>
  <Notes>27</Notes>
  <HiddenSlides>2</HiddenSlides>
  <MMClips>3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Wingdings 2</vt:lpstr>
      <vt:lpstr>Shaker 2 Lancet Regular</vt:lpstr>
      <vt:lpstr>Wingdings 3</vt:lpstr>
      <vt:lpstr>Times New Roman</vt:lpstr>
      <vt:lpstr>Lucida Sans Unicode</vt:lpstr>
      <vt:lpstr>Verdana</vt:lpstr>
      <vt:lpstr>Arial</vt:lpstr>
      <vt:lpstr>Tahoma</vt:lpstr>
      <vt:lpstr>Wingdings</vt:lpstr>
      <vt:lpstr>Calibri</vt:lpstr>
      <vt:lpstr>MS PGothic</vt:lpstr>
      <vt:lpstr>1_Office Theme</vt:lpstr>
      <vt:lpstr>3_Office Theme</vt:lpstr>
      <vt:lpstr>Concourse</vt:lpstr>
      <vt:lpstr>Packager Shell Object</vt:lpstr>
      <vt:lpstr>Acute Lower Respiratory Infection</vt:lpstr>
      <vt:lpstr>Objectives</vt:lpstr>
      <vt:lpstr>PowerPoint Presentation</vt:lpstr>
      <vt:lpstr>Differential Diagnosis</vt:lpstr>
      <vt:lpstr>Cough or difficult breathing</vt:lpstr>
      <vt:lpstr>Likely &amp; life-threatening</vt:lpstr>
      <vt:lpstr>Some Definitions</vt:lpstr>
      <vt:lpstr>Likely &amp; life-threatening</vt:lpstr>
      <vt:lpstr>PowerPoint Presentation</vt:lpstr>
      <vt:lpstr>PowerPoint Presentation</vt:lpstr>
      <vt:lpstr>PowerPoint Presentation</vt:lpstr>
      <vt:lpstr>PowerPoint Presentation</vt:lpstr>
      <vt:lpstr>Case Management</vt:lpstr>
      <vt:lpstr>PowerPoint Presentation</vt:lpstr>
      <vt:lpstr>PowerPoint Presentation</vt:lpstr>
      <vt:lpstr>Case Detection</vt:lpstr>
      <vt:lpstr>Fast Breathing</vt:lpstr>
      <vt:lpstr>PowerPoint Presentation</vt:lpstr>
      <vt:lpstr>PowerPoint Presentation</vt:lpstr>
      <vt:lpstr>Chest indrawing</vt:lpstr>
      <vt:lpstr>IMCI, Age 2 mo – 5 years</vt:lpstr>
      <vt:lpstr>PowerPoint Presentation</vt:lpstr>
      <vt:lpstr>Treatment Recommendations</vt:lpstr>
      <vt:lpstr>IMCI Urgent Referral Criteria</vt:lpstr>
      <vt:lpstr>Treatment Recommendations</vt:lpstr>
      <vt:lpstr>EBM:  Case Management</vt:lpstr>
      <vt:lpstr>Case Detection</vt:lpstr>
      <vt:lpstr>Wheezing</vt:lpstr>
      <vt:lpstr>Epidemiology</vt:lpstr>
      <vt:lpstr>Empiric Treatment (age 2-59mo)</vt:lpstr>
      <vt:lpstr>Empiric treatment (age 2-59mo)</vt:lpstr>
      <vt:lpstr>Oral vs. IV Antibiotics</vt:lpstr>
      <vt:lpstr>Duration of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considerations</vt:lpstr>
      <vt:lpstr>Measles</vt:lpstr>
      <vt:lpstr>Measles Complications</vt:lpstr>
      <vt:lpstr>Measles</vt:lpstr>
      <vt:lpstr>Measles Rash</vt:lpstr>
      <vt:lpstr>Measles Rash</vt:lpstr>
      <vt:lpstr>WHO Measles Diagnosis</vt:lpstr>
      <vt:lpstr>Measles Treatment</vt:lpstr>
      <vt:lpstr>Tuberculosis</vt:lpstr>
      <vt:lpstr>Summary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</dc:creator>
  <cp:lastModifiedBy>Microsoft account</cp:lastModifiedBy>
  <cp:revision>129</cp:revision>
  <dcterms:created xsi:type="dcterms:W3CDTF">2012-03-15T03:28:45Z</dcterms:created>
  <dcterms:modified xsi:type="dcterms:W3CDTF">2015-10-15T12:44:40Z</dcterms:modified>
</cp:coreProperties>
</file>