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0"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39476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6698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152400"/>
            <a:ext cx="19621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57340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2982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705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76400"/>
            <a:ext cx="3848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7700" y="1676400"/>
            <a:ext cx="3848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822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35376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5815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21792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3848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7700" y="1676400"/>
            <a:ext cx="3848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9280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405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73373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4381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3644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164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4090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510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152400"/>
            <a:ext cx="19621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57340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73584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656465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34187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76514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3848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7700" y="1676400"/>
            <a:ext cx="3848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8565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04493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60005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328180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293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67217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08468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67086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152400"/>
            <a:ext cx="19621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57340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7040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3848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7700" y="1676400"/>
            <a:ext cx="3848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817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996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9058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631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2699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201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vmlDrawing" Target="../drawings/vmlDrawing1.v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image" Target="../media/image3.png"/><Relationship Id="rId2" Type="http://schemas.openxmlformats.org/officeDocument/2006/relationships/slideLayout" Target="../slideLayouts/slideLayout14.xml"/><Relationship Id="rId16" Type="http://schemas.openxmlformats.org/officeDocument/2006/relationships/oleObject" Target="../embeddings/oleObject2.bin"/><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style_three_slid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title"/>
          </p:nvPr>
        </p:nvSpPr>
        <p:spPr bwMode="auto">
          <a:xfrm>
            <a:off x="457200" y="152400"/>
            <a:ext cx="6705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457200" y="1676400"/>
            <a:ext cx="7848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672782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spcBef>
          <a:spcPct val="0"/>
        </a:spcBef>
        <a:spcAft>
          <a:spcPct val="0"/>
        </a:spcAft>
        <a:defRPr sz="3600" b="1">
          <a:solidFill>
            <a:schemeClr val="bg1"/>
          </a:solidFill>
          <a:latin typeface="+mj-lt"/>
          <a:ea typeface="+mj-ea"/>
          <a:cs typeface="+mj-cs"/>
        </a:defRPr>
      </a:lvl1pPr>
      <a:lvl2pPr algn="l" rtl="0" fontAlgn="base">
        <a:spcBef>
          <a:spcPct val="0"/>
        </a:spcBef>
        <a:spcAft>
          <a:spcPct val="0"/>
        </a:spcAft>
        <a:defRPr sz="3600" b="1">
          <a:solidFill>
            <a:schemeClr val="bg1"/>
          </a:solidFill>
          <a:latin typeface="Garamond" pitchFamily="18" charset="0"/>
        </a:defRPr>
      </a:lvl2pPr>
      <a:lvl3pPr algn="l" rtl="0" fontAlgn="base">
        <a:spcBef>
          <a:spcPct val="0"/>
        </a:spcBef>
        <a:spcAft>
          <a:spcPct val="0"/>
        </a:spcAft>
        <a:defRPr sz="3600" b="1">
          <a:solidFill>
            <a:schemeClr val="bg1"/>
          </a:solidFill>
          <a:latin typeface="Garamond" pitchFamily="18" charset="0"/>
        </a:defRPr>
      </a:lvl3pPr>
      <a:lvl4pPr algn="l" rtl="0" fontAlgn="base">
        <a:spcBef>
          <a:spcPct val="0"/>
        </a:spcBef>
        <a:spcAft>
          <a:spcPct val="0"/>
        </a:spcAft>
        <a:defRPr sz="3600" b="1">
          <a:solidFill>
            <a:schemeClr val="bg1"/>
          </a:solidFill>
          <a:latin typeface="Garamond" pitchFamily="18" charset="0"/>
        </a:defRPr>
      </a:lvl4pPr>
      <a:lvl5pPr algn="l" rtl="0" fontAlgn="base">
        <a:spcBef>
          <a:spcPct val="0"/>
        </a:spcBef>
        <a:spcAft>
          <a:spcPct val="0"/>
        </a:spcAft>
        <a:defRPr sz="3600" b="1">
          <a:solidFill>
            <a:schemeClr val="bg1"/>
          </a:solidFill>
          <a:latin typeface="Garamond" pitchFamily="18" charset="0"/>
        </a:defRPr>
      </a:lvl5pPr>
      <a:lvl6pPr marL="457200" algn="l" rtl="0" fontAlgn="base">
        <a:spcBef>
          <a:spcPct val="0"/>
        </a:spcBef>
        <a:spcAft>
          <a:spcPct val="0"/>
        </a:spcAft>
        <a:defRPr sz="3600" b="1">
          <a:solidFill>
            <a:schemeClr val="bg1"/>
          </a:solidFill>
          <a:latin typeface="Garamond" pitchFamily="18" charset="0"/>
        </a:defRPr>
      </a:lvl6pPr>
      <a:lvl7pPr marL="914400" algn="l" rtl="0" fontAlgn="base">
        <a:spcBef>
          <a:spcPct val="0"/>
        </a:spcBef>
        <a:spcAft>
          <a:spcPct val="0"/>
        </a:spcAft>
        <a:defRPr sz="3600" b="1">
          <a:solidFill>
            <a:schemeClr val="bg1"/>
          </a:solidFill>
          <a:latin typeface="Garamond" pitchFamily="18" charset="0"/>
        </a:defRPr>
      </a:lvl7pPr>
      <a:lvl8pPr marL="1371600" algn="l" rtl="0" fontAlgn="base">
        <a:spcBef>
          <a:spcPct val="0"/>
        </a:spcBef>
        <a:spcAft>
          <a:spcPct val="0"/>
        </a:spcAft>
        <a:defRPr sz="3600" b="1">
          <a:solidFill>
            <a:schemeClr val="bg1"/>
          </a:solidFill>
          <a:latin typeface="Garamond" pitchFamily="18" charset="0"/>
        </a:defRPr>
      </a:lvl8pPr>
      <a:lvl9pPr marL="1828800" algn="l" rtl="0" fontAlgn="base">
        <a:spcBef>
          <a:spcPct val="0"/>
        </a:spcBef>
        <a:spcAft>
          <a:spcPct val="0"/>
        </a:spcAft>
        <a:defRPr sz="3600" b="1">
          <a:solidFill>
            <a:schemeClr val="bg1"/>
          </a:solidFill>
          <a:latin typeface="Garamond" pitchFamily="18" charset="0"/>
        </a:defRPr>
      </a:lvl9pPr>
    </p:titleStyle>
    <p:bodyStyle>
      <a:lvl1pPr marL="342900" indent="-342900" algn="l" rtl="0" fontAlgn="base">
        <a:spcBef>
          <a:spcPct val="20000"/>
        </a:spcBef>
        <a:spcAft>
          <a:spcPct val="0"/>
        </a:spcAft>
        <a:buChar char="•"/>
        <a:defRPr sz="2800" b="1">
          <a:solidFill>
            <a:schemeClr val="hlink"/>
          </a:solidFill>
          <a:latin typeface="+mn-lt"/>
          <a:ea typeface="+mn-ea"/>
          <a:cs typeface="+mn-cs"/>
        </a:defRPr>
      </a:lvl1pPr>
      <a:lvl2pPr marL="742950" indent="-285750" algn="l" rtl="0" fontAlgn="base">
        <a:spcBef>
          <a:spcPct val="20000"/>
        </a:spcBef>
        <a:spcAft>
          <a:spcPct val="0"/>
        </a:spcAft>
        <a:buChar char="–"/>
        <a:defRPr sz="2400">
          <a:solidFill>
            <a:schemeClr val="hlink"/>
          </a:solidFill>
          <a:latin typeface="+mn-lt"/>
        </a:defRPr>
      </a:lvl2pPr>
      <a:lvl3pPr marL="1143000" indent="-228600" algn="l" rtl="0" fontAlgn="base">
        <a:spcBef>
          <a:spcPct val="20000"/>
        </a:spcBef>
        <a:spcAft>
          <a:spcPct val="0"/>
        </a:spcAft>
        <a:buChar char="•"/>
        <a:defRPr sz="2000">
          <a:solidFill>
            <a:schemeClr val="hlink"/>
          </a:solidFill>
          <a:latin typeface="+mn-lt"/>
        </a:defRPr>
      </a:lvl3pPr>
      <a:lvl4pPr marL="1600200" indent="-228600" algn="l" rtl="0" fontAlgn="base">
        <a:spcBef>
          <a:spcPct val="20000"/>
        </a:spcBef>
        <a:spcAft>
          <a:spcPct val="0"/>
        </a:spcAft>
        <a:buChar char="–"/>
        <a:defRPr sz="2000">
          <a:solidFill>
            <a:schemeClr val="hlink"/>
          </a:solidFill>
          <a:latin typeface="+mn-lt"/>
        </a:defRPr>
      </a:lvl4pPr>
      <a:lvl5pPr marL="2057400" indent="-228600" algn="l" rtl="0" fontAlgn="base">
        <a:spcBef>
          <a:spcPct val="20000"/>
        </a:spcBef>
        <a:spcAft>
          <a:spcPct val="0"/>
        </a:spcAft>
        <a:buChar char="»"/>
        <a:defRPr sz="2000">
          <a:solidFill>
            <a:schemeClr val="hlink"/>
          </a:solidFill>
          <a:latin typeface="+mn-lt"/>
        </a:defRPr>
      </a:lvl5pPr>
      <a:lvl6pPr marL="2514600" indent="-228600" algn="l" rtl="0" fontAlgn="base">
        <a:spcBef>
          <a:spcPct val="20000"/>
        </a:spcBef>
        <a:spcAft>
          <a:spcPct val="0"/>
        </a:spcAft>
        <a:buChar char="»"/>
        <a:defRPr sz="2000">
          <a:solidFill>
            <a:schemeClr val="hlink"/>
          </a:solidFill>
          <a:latin typeface="+mn-lt"/>
        </a:defRPr>
      </a:lvl6pPr>
      <a:lvl7pPr marL="2971800" indent="-228600" algn="l" rtl="0" fontAlgn="base">
        <a:spcBef>
          <a:spcPct val="20000"/>
        </a:spcBef>
        <a:spcAft>
          <a:spcPct val="0"/>
        </a:spcAft>
        <a:buChar char="»"/>
        <a:defRPr sz="2000">
          <a:solidFill>
            <a:schemeClr val="hlink"/>
          </a:solidFill>
          <a:latin typeface="+mn-lt"/>
        </a:defRPr>
      </a:lvl7pPr>
      <a:lvl8pPr marL="3429000" indent="-228600" algn="l" rtl="0" fontAlgn="base">
        <a:spcBef>
          <a:spcPct val="20000"/>
        </a:spcBef>
        <a:spcAft>
          <a:spcPct val="0"/>
        </a:spcAft>
        <a:buChar char="»"/>
        <a:defRPr sz="2000">
          <a:solidFill>
            <a:schemeClr val="hlink"/>
          </a:solidFill>
          <a:latin typeface="+mn-lt"/>
        </a:defRPr>
      </a:lvl8pPr>
      <a:lvl9pPr marL="3886200" indent="-228600" algn="l" rtl="0" fontAlgn="base">
        <a:spcBef>
          <a:spcPct val="20000"/>
        </a:spcBef>
        <a:spcAft>
          <a:spcPct val="0"/>
        </a:spcAft>
        <a:buChar char="»"/>
        <a:defRPr sz="2000">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457200" y="152400"/>
            <a:ext cx="6705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aphicFrame>
        <p:nvGraphicFramePr>
          <p:cNvPr id="68611" name="Object 3"/>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28" name="Image" r:id="rId14" imgW="11682540" imgH="8761905" progId="Photoshop.Image.8">
                  <p:embed/>
                </p:oleObj>
              </mc:Choice>
              <mc:Fallback>
                <p:oleObj name="Image" r:id="rId14" imgW="11682540" imgH="8761905" progId="Photoshop.Image.8">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612" name="Rectangle 4"/>
          <p:cNvSpPr>
            <a:spLocks noGrp="1" noChangeArrowheads="1"/>
          </p:cNvSpPr>
          <p:nvPr>
            <p:ph type="body" idx="1"/>
          </p:nvPr>
        </p:nvSpPr>
        <p:spPr bwMode="auto">
          <a:xfrm>
            <a:off x="457200" y="1676400"/>
            <a:ext cx="7848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aphicFrame>
        <p:nvGraphicFramePr>
          <p:cNvPr id="68613" name="Object 5"/>
          <p:cNvGraphicFramePr>
            <a:graphicFrameLocks noChangeAspect="1"/>
          </p:cNvGraphicFramePr>
          <p:nvPr/>
        </p:nvGraphicFramePr>
        <p:xfrm>
          <a:off x="7620000" y="228600"/>
          <a:ext cx="1295400" cy="1174750"/>
        </p:xfrm>
        <a:graphic>
          <a:graphicData uri="http://schemas.openxmlformats.org/presentationml/2006/ole">
            <mc:AlternateContent xmlns:mc="http://schemas.openxmlformats.org/markup-compatibility/2006">
              <mc:Choice xmlns:v="urn:schemas-microsoft-com:vml" Requires="v">
                <p:oleObj spid="_x0000_s1029" name="Image" r:id="rId16" imgW="3809524" imgH="3453968" progId="Photoshop.Image.8">
                  <p:embed/>
                </p:oleObj>
              </mc:Choice>
              <mc:Fallback>
                <p:oleObj name="Image" r:id="rId16" imgW="3809524" imgH="3453968" progId="Photoshop.Image.8">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20000" y="228600"/>
                        <a:ext cx="1295400" cy="117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4980029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fontAlgn="base">
        <a:spcBef>
          <a:spcPct val="0"/>
        </a:spcBef>
        <a:spcAft>
          <a:spcPct val="0"/>
        </a:spcAft>
        <a:defRPr sz="3600" b="1">
          <a:solidFill>
            <a:srgbClr val="FFFFFF"/>
          </a:solidFill>
          <a:latin typeface="+mj-lt"/>
          <a:ea typeface="+mj-ea"/>
          <a:cs typeface="+mj-cs"/>
        </a:defRPr>
      </a:lvl1pPr>
      <a:lvl2pPr algn="l" rtl="0" fontAlgn="base">
        <a:spcBef>
          <a:spcPct val="0"/>
        </a:spcBef>
        <a:spcAft>
          <a:spcPct val="0"/>
        </a:spcAft>
        <a:defRPr sz="3600" b="1">
          <a:solidFill>
            <a:srgbClr val="FFFFFF"/>
          </a:solidFill>
          <a:latin typeface="Garamond" pitchFamily="18" charset="0"/>
        </a:defRPr>
      </a:lvl2pPr>
      <a:lvl3pPr algn="l" rtl="0" fontAlgn="base">
        <a:spcBef>
          <a:spcPct val="0"/>
        </a:spcBef>
        <a:spcAft>
          <a:spcPct val="0"/>
        </a:spcAft>
        <a:defRPr sz="3600" b="1">
          <a:solidFill>
            <a:srgbClr val="FFFFFF"/>
          </a:solidFill>
          <a:latin typeface="Garamond" pitchFamily="18" charset="0"/>
        </a:defRPr>
      </a:lvl3pPr>
      <a:lvl4pPr algn="l" rtl="0" fontAlgn="base">
        <a:spcBef>
          <a:spcPct val="0"/>
        </a:spcBef>
        <a:spcAft>
          <a:spcPct val="0"/>
        </a:spcAft>
        <a:defRPr sz="3600" b="1">
          <a:solidFill>
            <a:srgbClr val="FFFFFF"/>
          </a:solidFill>
          <a:latin typeface="Garamond" pitchFamily="18" charset="0"/>
        </a:defRPr>
      </a:lvl4pPr>
      <a:lvl5pPr algn="l" rtl="0" fontAlgn="base">
        <a:spcBef>
          <a:spcPct val="0"/>
        </a:spcBef>
        <a:spcAft>
          <a:spcPct val="0"/>
        </a:spcAft>
        <a:defRPr sz="3600" b="1">
          <a:solidFill>
            <a:srgbClr val="FFFFFF"/>
          </a:solidFill>
          <a:latin typeface="Garamond" pitchFamily="18" charset="0"/>
        </a:defRPr>
      </a:lvl5pPr>
      <a:lvl6pPr marL="457200" algn="l" rtl="0" fontAlgn="base">
        <a:spcBef>
          <a:spcPct val="0"/>
        </a:spcBef>
        <a:spcAft>
          <a:spcPct val="0"/>
        </a:spcAft>
        <a:defRPr sz="3600" b="1">
          <a:solidFill>
            <a:srgbClr val="FFFFFF"/>
          </a:solidFill>
          <a:latin typeface="Garamond" pitchFamily="18" charset="0"/>
        </a:defRPr>
      </a:lvl6pPr>
      <a:lvl7pPr marL="914400" algn="l" rtl="0" fontAlgn="base">
        <a:spcBef>
          <a:spcPct val="0"/>
        </a:spcBef>
        <a:spcAft>
          <a:spcPct val="0"/>
        </a:spcAft>
        <a:defRPr sz="3600" b="1">
          <a:solidFill>
            <a:srgbClr val="FFFFFF"/>
          </a:solidFill>
          <a:latin typeface="Garamond" pitchFamily="18" charset="0"/>
        </a:defRPr>
      </a:lvl7pPr>
      <a:lvl8pPr marL="1371600" algn="l" rtl="0" fontAlgn="base">
        <a:spcBef>
          <a:spcPct val="0"/>
        </a:spcBef>
        <a:spcAft>
          <a:spcPct val="0"/>
        </a:spcAft>
        <a:defRPr sz="3600" b="1">
          <a:solidFill>
            <a:srgbClr val="FFFFFF"/>
          </a:solidFill>
          <a:latin typeface="Garamond" pitchFamily="18" charset="0"/>
        </a:defRPr>
      </a:lvl8pPr>
      <a:lvl9pPr marL="1828800" algn="l" rtl="0" fontAlgn="base">
        <a:spcBef>
          <a:spcPct val="0"/>
        </a:spcBef>
        <a:spcAft>
          <a:spcPct val="0"/>
        </a:spcAft>
        <a:defRPr sz="3600" b="1">
          <a:solidFill>
            <a:srgbClr val="FFFFFF"/>
          </a:solidFill>
          <a:latin typeface="Garamond" pitchFamily="18" charset="0"/>
        </a:defRPr>
      </a:lvl9pPr>
    </p:titleStyle>
    <p:bodyStyle>
      <a:lvl1pPr marL="342900" indent="-342900" algn="l" rtl="0" fontAlgn="base">
        <a:spcBef>
          <a:spcPct val="20000"/>
        </a:spcBef>
        <a:spcAft>
          <a:spcPct val="0"/>
        </a:spcAft>
        <a:buChar char="•"/>
        <a:defRPr sz="2800" b="1">
          <a:solidFill>
            <a:srgbClr val="FF0000"/>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02" name="Picture 2" descr="style_two_sl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03" name="Rectangle 3"/>
          <p:cNvSpPr>
            <a:spLocks noGrp="1" noChangeArrowheads="1"/>
          </p:cNvSpPr>
          <p:nvPr>
            <p:ph type="title"/>
          </p:nvPr>
        </p:nvSpPr>
        <p:spPr bwMode="auto">
          <a:xfrm>
            <a:off x="457200" y="152400"/>
            <a:ext cx="6705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04" name="Rectangle 4"/>
          <p:cNvSpPr>
            <a:spLocks noGrp="1" noChangeArrowheads="1"/>
          </p:cNvSpPr>
          <p:nvPr>
            <p:ph type="body" idx="1"/>
          </p:nvPr>
        </p:nvSpPr>
        <p:spPr bwMode="auto">
          <a:xfrm>
            <a:off x="457200" y="1676400"/>
            <a:ext cx="7848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51008909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fontAlgn="base">
        <a:spcBef>
          <a:spcPct val="0"/>
        </a:spcBef>
        <a:spcAft>
          <a:spcPct val="0"/>
        </a:spcAft>
        <a:defRPr sz="3600" b="1">
          <a:solidFill>
            <a:srgbClr val="FFFFFF"/>
          </a:solidFill>
          <a:latin typeface="+mj-lt"/>
          <a:ea typeface="+mj-ea"/>
          <a:cs typeface="+mj-cs"/>
        </a:defRPr>
      </a:lvl1pPr>
      <a:lvl2pPr algn="l" rtl="0" fontAlgn="base">
        <a:spcBef>
          <a:spcPct val="0"/>
        </a:spcBef>
        <a:spcAft>
          <a:spcPct val="0"/>
        </a:spcAft>
        <a:defRPr sz="3600" b="1">
          <a:solidFill>
            <a:srgbClr val="FFFFFF"/>
          </a:solidFill>
          <a:latin typeface="Garamond" pitchFamily="18" charset="0"/>
        </a:defRPr>
      </a:lvl2pPr>
      <a:lvl3pPr algn="l" rtl="0" fontAlgn="base">
        <a:spcBef>
          <a:spcPct val="0"/>
        </a:spcBef>
        <a:spcAft>
          <a:spcPct val="0"/>
        </a:spcAft>
        <a:defRPr sz="3600" b="1">
          <a:solidFill>
            <a:srgbClr val="FFFFFF"/>
          </a:solidFill>
          <a:latin typeface="Garamond" pitchFamily="18" charset="0"/>
        </a:defRPr>
      </a:lvl3pPr>
      <a:lvl4pPr algn="l" rtl="0" fontAlgn="base">
        <a:spcBef>
          <a:spcPct val="0"/>
        </a:spcBef>
        <a:spcAft>
          <a:spcPct val="0"/>
        </a:spcAft>
        <a:defRPr sz="3600" b="1">
          <a:solidFill>
            <a:srgbClr val="FFFFFF"/>
          </a:solidFill>
          <a:latin typeface="Garamond" pitchFamily="18" charset="0"/>
        </a:defRPr>
      </a:lvl4pPr>
      <a:lvl5pPr algn="l" rtl="0" fontAlgn="base">
        <a:spcBef>
          <a:spcPct val="0"/>
        </a:spcBef>
        <a:spcAft>
          <a:spcPct val="0"/>
        </a:spcAft>
        <a:defRPr sz="3600" b="1">
          <a:solidFill>
            <a:srgbClr val="FFFFFF"/>
          </a:solidFill>
          <a:latin typeface="Garamond" pitchFamily="18" charset="0"/>
        </a:defRPr>
      </a:lvl5pPr>
      <a:lvl6pPr marL="457200" algn="l" rtl="0" fontAlgn="base">
        <a:spcBef>
          <a:spcPct val="0"/>
        </a:spcBef>
        <a:spcAft>
          <a:spcPct val="0"/>
        </a:spcAft>
        <a:defRPr sz="3600" b="1">
          <a:solidFill>
            <a:srgbClr val="FFFFFF"/>
          </a:solidFill>
          <a:latin typeface="Garamond" pitchFamily="18" charset="0"/>
        </a:defRPr>
      </a:lvl6pPr>
      <a:lvl7pPr marL="914400" algn="l" rtl="0" fontAlgn="base">
        <a:spcBef>
          <a:spcPct val="0"/>
        </a:spcBef>
        <a:spcAft>
          <a:spcPct val="0"/>
        </a:spcAft>
        <a:defRPr sz="3600" b="1">
          <a:solidFill>
            <a:srgbClr val="FFFFFF"/>
          </a:solidFill>
          <a:latin typeface="Garamond" pitchFamily="18" charset="0"/>
        </a:defRPr>
      </a:lvl7pPr>
      <a:lvl8pPr marL="1371600" algn="l" rtl="0" fontAlgn="base">
        <a:spcBef>
          <a:spcPct val="0"/>
        </a:spcBef>
        <a:spcAft>
          <a:spcPct val="0"/>
        </a:spcAft>
        <a:defRPr sz="3600" b="1">
          <a:solidFill>
            <a:srgbClr val="FFFFFF"/>
          </a:solidFill>
          <a:latin typeface="Garamond" pitchFamily="18" charset="0"/>
        </a:defRPr>
      </a:lvl8pPr>
      <a:lvl9pPr marL="1828800" algn="l" rtl="0" fontAlgn="base">
        <a:spcBef>
          <a:spcPct val="0"/>
        </a:spcBef>
        <a:spcAft>
          <a:spcPct val="0"/>
        </a:spcAft>
        <a:defRPr sz="3600" b="1">
          <a:solidFill>
            <a:srgbClr val="FFFFFF"/>
          </a:solidFill>
          <a:latin typeface="Garamond" pitchFamily="18" charset="0"/>
        </a:defRPr>
      </a:lvl9pPr>
    </p:titleStyle>
    <p:bodyStyle>
      <a:lvl1pPr marL="342900" indent="-342900" algn="l" rtl="0" fontAlgn="base">
        <a:spcBef>
          <a:spcPct val="20000"/>
        </a:spcBef>
        <a:spcAft>
          <a:spcPct val="0"/>
        </a:spcAft>
        <a:buChar char="•"/>
        <a:defRPr sz="2800" b="1">
          <a:solidFill>
            <a:srgbClr val="FF0000"/>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en-US"/>
          </a:p>
        </p:txBody>
      </p:sp>
      <p:sp>
        <p:nvSpPr>
          <p:cNvPr id="76803" name="Rectangle 3"/>
          <p:cNvSpPr>
            <a:spLocks noGrp="1" noChangeArrowheads="1"/>
          </p:cNvSpPr>
          <p:nvPr>
            <p:ph type="body" idx="1"/>
          </p:nvPr>
        </p:nvSpPr>
        <p:spPr/>
        <p:txBody>
          <a:bodyPr/>
          <a:lstStyle/>
          <a:p>
            <a:pPr algn="ctr">
              <a:buFontTx/>
              <a:buNone/>
            </a:pPr>
            <a:r>
              <a:rPr lang="en-US" sz="5400">
                <a:solidFill>
                  <a:srgbClr val="FFFF00"/>
                </a:solidFill>
              </a:rPr>
              <a:t>The Art of Telephone Triage</a:t>
            </a:r>
          </a:p>
        </p:txBody>
      </p:sp>
      <p:pic>
        <p:nvPicPr>
          <p:cNvPr id="76804" name="Picture 4" descr="j04359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733800"/>
            <a:ext cx="2895600" cy="2198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383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457200" y="0"/>
            <a:ext cx="7772400" cy="1470025"/>
          </a:xfrm>
        </p:spPr>
        <p:txBody>
          <a:bodyPr/>
          <a:lstStyle/>
          <a:p>
            <a:r>
              <a:rPr lang="en-US" sz="4800" u="sng"/>
              <a:t>Call #1:</a:t>
            </a:r>
          </a:p>
        </p:txBody>
      </p:sp>
      <p:sp>
        <p:nvSpPr>
          <p:cNvPr id="16387" name="Rectangle 3"/>
          <p:cNvSpPr>
            <a:spLocks noGrp="1" noChangeArrowheads="1"/>
          </p:cNvSpPr>
          <p:nvPr>
            <p:ph type="subTitle" idx="1"/>
          </p:nvPr>
        </p:nvSpPr>
        <p:spPr>
          <a:xfrm>
            <a:off x="533400" y="2438400"/>
            <a:ext cx="7696200" cy="2819400"/>
          </a:xfrm>
        </p:spPr>
        <p:txBody>
          <a:bodyPr/>
          <a:lstStyle/>
          <a:p>
            <a:endParaRPr lang="en-US" b="0"/>
          </a:p>
          <a:p>
            <a:r>
              <a:rPr lang="en-US" sz="4000"/>
              <a:t>You are the hospitalist AR and receive the following phone call from an ED associate at 1am:</a:t>
            </a:r>
          </a:p>
        </p:txBody>
      </p:sp>
    </p:spTree>
    <p:extLst>
      <p:ext uri="{BB962C8B-B14F-4D97-AF65-F5344CB8AC3E}">
        <p14:creationId xmlns:p14="http://schemas.microsoft.com/office/powerpoint/2010/main" val="462312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57200" y="1752600"/>
            <a:ext cx="8229600" cy="4648200"/>
          </a:xfrm>
        </p:spPr>
        <p:txBody>
          <a:bodyPr/>
          <a:lstStyle/>
          <a:p>
            <a:pPr>
              <a:lnSpc>
                <a:spcPct val="90000"/>
              </a:lnSpc>
              <a:buFontTx/>
              <a:buNone/>
            </a:pPr>
            <a:r>
              <a:rPr lang="en-US" sz="2400"/>
              <a:t>  </a:t>
            </a:r>
            <a:r>
              <a:rPr lang="en-US" sz="3600"/>
              <a:t>“I have a 5-year-old known asthmatic who needs to come in for an asthma exacerbation.  She’s had three days of congestion, cough and wheeze, and now has been short of breath for the past day.  She got decadron and a couple rounds of albuterol here, but she’s still kind of tight and we can’t space her past q2.”</a:t>
            </a:r>
          </a:p>
          <a:p>
            <a:pPr>
              <a:lnSpc>
                <a:spcPct val="90000"/>
              </a:lnSpc>
            </a:pPr>
            <a:endParaRPr lang="en-US" sz="3600"/>
          </a:p>
        </p:txBody>
      </p:sp>
    </p:spTree>
    <p:extLst>
      <p:ext uri="{BB962C8B-B14F-4D97-AF65-F5344CB8AC3E}">
        <p14:creationId xmlns:p14="http://schemas.microsoft.com/office/powerpoint/2010/main" val="2198297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p:txBody>
          <a:bodyPr/>
          <a:lstStyle/>
          <a:p>
            <a:pPr algn="ctr">
              <a:buFontTx/>
              <a:buNone/>
            </a:pPr>
            <a:endParaRPr lang="en-US" sz="3600"/>
          </a:p>
          <a:p>
            <a:pPr algn="ctr">
              <a:buFontTx/>
              <a:buNone/>
            </a:pPr>
            <a:r>
              <a:rPr lang="en-US" sz="4000"/>
              <a:t>What additional questions do you want to ask?</a:t>
            </a:r>
          </a:p>
        </p:txBody>
      </p:sp>
      <p:pic>
        <p:nvPicPr>
          <p:cNvPr id="18435" name="Picture 3" descr="MCj039707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3810000"/>
            <a:ext cx="2362200" cy="233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8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457200" y="1676400"/>
            <a:ext cx="8153400" cy="4648200"/>
          </a:xfrm>
        </p:spPr>
        <p:txBody>
          <a:bodyPr/>
          <a:lstStyle/>
          <a:p>
            <a:pPr algn="ctr">
              <a:buFontTx/>
              <a:buNone/>
            </a:pPr>
            <a:endParaRPr lang="en-US" sz="4000" b="0"/>
          </a:p>
          <a:p>
            <a:pPr algn="ctr">
              <a:buFontTx/>
              <a:buNone/>
            </a:pPr>
            <a:r>
              <a:rPr lang="en-US" sz="4000"/>
              <a:t>Do you want any additional work up or treatments prior to admission?</a:t>
            </a:r>
          </a:p>
          <a:p>
            <a:pPr algn="ctr">
              <a:buFontTx/>
              <a:buNone/>
            </a:pPr>
            <a:endParaRPr lang="en-US" sz="4000"/>
          </a:p>
          <a:p>
            <a:pPr algn="ctr">
              <a:buFontTx/>
              <a:buNone/>
            </a:pPr>
            <a:r>
              <a:rPr lang="en-US" sz="4000"/>
              <a:t>If so, what?</a:t>
            </a:r>
          </a:p>
        </p:txBody>
      </p:sp>
      <p:pic>
        <p:nvPicPr>
          <p:cNvPr id="19459" name="Picture 3" descr="MPj040064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886200"/>
            <a:ext cx="2251075" cy="281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273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457200" y="1676400"/>
            <a:ext cx="8153400" cy="4648200"/>
          </a:xfrm>
        </p:spPr>
        <p:txBody>
          <a:bodyPr/>
          <a:lstStyle/>
          <a:p>
            <a:pPr algn="ctr">
              <a:buFontTx/>
              <a:buNone/>
            </a:pPr>
            <a:r>
              <a:rPr lang="en-US" sz="3600" dirty="0" smtClean="0"/>
              <a:t>Do you? . . . </a:t>
            </a:r>
          </a:p>
          <a:p>
            <a:pPr algn="ctr">
              <a:buFontTx/>
              <a:buNone/>
            </a:pPr>
            <a:endParaRPr lang="en-US" sz="3600" dirty="0" smtClean="0"/>
          </a:p>
          <a:p>
            <a:pPr>
              <a:buFont typeface="Wingdings" pitchFamily="2" charset="2"/>
              <a:buChar char="q"/>
            </a:pPr>
            <a:r>
              <a:rPr lang="en-US" sz="3600" dirty="0"/>
              <a:t>A</a:t>
            </a:r>
            <a:r>
              <a:rPr lang="en-US" sz="3600" dirty="0" smtClean="0"/>
              <a:t>ccept </a:t>
            </a:r>
            <a:r>
              <a:rPr lang="en-US" sz="3600" dirty="0"/>
              <a:t>this patient over the </a:t>
            </a:r>
            <a:r>
              <a:rPr lang="en-US" sz="3600" dirty="0" smtClean="0"/>
              <a:t>phone</a:t>
            </a:r>
          </a:p>
          <a:p>
            <a:pPr>
              <a:buFont typeface="Wingdings" pitchFamily="2" charset="2"/>
              <a:buChar char="q"/>
            </a:pPr>
            <a:r>
              <a:rPr lang="en-US" sz="3600" dirty="0" smtClean="0"/>
              <a:t>Defer admission &amp; immediately discuss with your attending</a:t>
            </a:r>
          </a:p>
          <a:p>
            <a:pPr>
              <a:buFont typeface="Wingdings" pitchFamily="2" charset="2"/>
              <a:buChar char="q"/>
            </a:pPr>
            <a:r>
              <a:rPr lang="en-US" sz="3600" dirty="0"/>
              <a:t>S</a:t>
            </a:r>
            <a:r>
              <a:rPr lang="en-US" sz="3600" dirty="0" smtClean="0"/>
              <a:t>ee </a:t>
            </a:r>
            <a:r>
              <a:rPr lang="en-US" sz="3600" dirty="0"/>
              <a:t>the patient before making a </a:t>
            </a:r>
            <a:r>
              <a:rPr lang="en-US" sz="3600" dirty="0" smtClean="0"/>
              <a:t>decision</a:t>
            </a:r>
            <a:endParaRPr lang="en-US" sz="3600" dirty="0"/>
          </a:p>
        </p:txBody>
      </p:sp>
    </p:spTree>
    <p:extLst>
      <p:ext uri="{BB962C8B-B14F-4D97-AF65-F5344CB8AC3E}">
        <p14:creationId xmlns:p14="http://schemas.microsoft.com/office/powerpoint/2010/main" val="852647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800" u="sng"/>
              <a:t>Call #2:</a:t>
            </a:r>
          </a:p>
        </p:txBody>
      </p:sp>
      <p:sp>
        <p:nvSpPr>
          <p:cNvPr id="21507" name="Rectangle 3"/>
          <p:cNvSpPr>
            <a:spLocks noGrp="1" noChangeArrowheads="1"/>
          </p:cNvSpPr>
          <p:nvPr>
            <p:ph type="body" idx="1"/>
          </p:nvPr>
        </p:nvSpPr>
        <p:spPr/>
        <p:txBody>
          <a:bodyPr/>
          <a:lstStyle/>
          <a:p>
            <a:pPr>
              <a:buFontTx/>
              <a:buNone/>
            </a:pPr>
            <a:endParaRPr lang="en-US" b="0"/>
          </a:p>
          <a:p>
            <a:pPr algn="ctr">
              <a:buFontTx/>
              <a:buNone/>
            </a:pPr>
            <a:endParaRPr lang="en-US" sz="3600"/>
          </a:p>
          <a:p>
            <a:pPr algn="ctr">
              <a:buFontTx/>
              <a:buNone/>
            </a:pPr>
            <a:r>
              <a:rPr lang="en-US" sz="4000"/>
              <a:t>You are the hospitalist AR and receive the following phone call from the ED attending at 1am:</a:t>
            </a:r>
          </a:p>
        </p:txBody>
      </p:sp>
      <p:pic>
        <p:nvPicPr>
          <p:cNvPr id="21508" name="Picture 4" descr="MCj043386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48006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907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304800" y="228600"/>
            <a:ext cx="8229600" cy="6019800"/>
          </a:xfrm>
        </p:spPr>
        <p:txBody>
          <a:bodyPr/>
          <a:lstStyle/>
          <a:p>
            <a:pPr>
              <a:lnSpc>
                <a:spcPct val="90000"/>
              </a:lnSpc>
              <a:buFontTx/>
              <a:buNone/>
            </a:pPr>
            <a:r>
              <a:rPr lang="en-US"/>
              <a:t> </a:t>
            </a:r>
          </a:p>
          <a:p>
            <a:pPr>
              <a:lnSpc>
                <a:spcPct val="90000"/>
              </a:lnSpc>
              <a:buFontTx/>
              <a:buNone/>
            </a:pPr>
            <a:endParaRPr lang="en-US"/>
          </a:p>
          <a:p>
            <a:pPr>
              <a:lnSpc>
                <a:spcPct val="90000"/>
              </a:lnSpc>
              <a:buFontTx/>
              <a:buNone/>
            </a:pPr>
            <a:endParaRPr lang="en-US"/>
          </a:p>
          <a:p>
            <a:pPr>
              <a:lnSpc>
                <a:spcPct val="90000"/>
              </a:lnSpc>
              <a:buFontTx/>
              <a:buNone/>
            </a:pPr>
            <a:r>
              <a:rPr lang="en-US"/>
              <a:t>“ I’ve got an admission for you.  This is a 5-year-old first time wheezer who presents with a 4 day history of URI symptoms, now with fever and increased work of breathing.  He went to an outside hospital and got nebs, steroids and a chest x-ray which showed a right lower lobe pneumonia.  On exam, he’s febrile to 39, has some subcostal retractions and inspiratory/ expiratory wheeze, and is down on the right.  He’s working pretty hard but I think he’s totally fine for the floor so which service do you want him on?”</a:t>
            </a:r>
          </a:p>
        </p:txBody>
      </p:sp>
    </p:spTree>
    <p:extLst>
      <p:ext uri="{BB962C8B-B14F-4D97-AF65-F5344CB8AC3E}">
        <p14:creationId xmlns:p14="http://schemas.microsoft.com/office/powerpoint/2010/main" val="346339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52400"/>
            <a:ext cx="6705600" cy="334963"/>
          </a:xfrm>
        </p:spPr>
        <p:txBody>
          <a:bodyPr/>
          <a:lstStyle/>
          <a:p>
            <a:endParaRPr lang="en-US" sz="3200"/>
          </a:p>
        </p:txBody>
      </p:sp>
      <p:sp>
        <p:nvSpPr>
          <p:cNvPr id="23555" name="Rectangle 3"/>
          <p:cNvSpPr>
            <a:spLocks noGrp="1" noChangeArrowheads="1"/>
          </p:cNvSpPr>
          <p:nvPr>
            <p:ph type="body" idx="1"/>
          </p:nvPr>
        </p:nvSpPr>
        <p:spPr/>
        <p:txBody>
          <a:bodyPr/>
          <a:lstStyle/>
          <a:p>
            <a:pPr algn="ctr">
              <a:buFontTx/>
              <a:buNone/>
            </a:pPr>
            <a:endParaRPr lang="en-US" sz="3600"/>
          </a:p>
          <a:p>
            <a:pPr algn="ctr">
              <a:buFontTx/>
              <a:buNone/>
            </a:pPr>
            <a:endParaRPr lang="en-US" sz="3600"/>
          </a:p>
          <a:p>
            <a:pPr algn="ctr">
              <a:buFontTx/>
              <a:buNone/>
            </a:pPr>
            <a:r>
              <a:rPr lang="en-US" sz="4000"/>
              <a:t>What additional questions do you want to ask?</a:t>
            </a:r>
          </a:p>
        </p:txBody>
      </p:sp>
      <p:pic>
        <p:nvPicPr>
          <p:cNvPr id="23556" name="Picture 4" descr="MCj043441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762000"/>
            <a:ext cx="16256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212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1905000"/>
            <a:ext cx="8229600" cy="4038600"/>
          </a:xfrm>
        </p:spPr>
        <p:txBody>
          <a:bodyPr/>
          <a:lstStyle/>
          <a:p>
            <a:pPr algn="ctr"/>
            <a:r>
              <a:rPr lang="en-US" sz="4000">
                <a:solidFill>
                  <a:srgbClr val="FF0000"/>
                </a:solidFill>
              </a:rPr>
              <a:t>Do you want any additional work up or treatments prior to admission? </a:t>
            </a:r>
            <a:br>
              <a:rPr lang="en-US" sz="4000">
                <a:solidFill>
                  <a:srgbClr val="FF0000"/>
                </a:solidFill>
              </a:rPr>
            </a:br>
            <a:r>
              <a:rPr lang="en-US" sz="4000">
                <a:solidFill>
                  <a:srgbClr val="FF0000"/>
                </a:solidFill>
              </a:rPr>
              <a:t> </a:t>
            </a:r>
            <a:br>
              <a:rPr lang="en-US" sz="4000">
                <a:solidFill>
                  <a:srgbClr val="FF0000"/>
                </a:solidFill>
              </a:rPr>
            </a:br>
            <a:r>
              <a:rPr lang="en-US" sz="4000">
                <a:solidFill>
                  <a:srgbClr val="FF0000"/>
                </a:solidFill>
              </a:rPr>
              <a:t>If so, what?</a:t>
            </a:r>
          </a:p>
        </p:txBody>
      </p:sp>
      <p:sp>
        <p:nvSpPr>
          <p:cNvPr id="24579" name="Rectangle 3"/>
          <p:cNvSpPr>
            <a:spLocks noGrp="1" noChangeArrowheads="1"/>
          </p:cNvSpPr>
          <p:nvPr>
            <p:ph type="body" idx="1"/>
          </p:nvPr>
        </p:nvSpPr>
        <p:spPr>
          <a:xfrm flipV="1">
            <a:off x="381000" y="304800"/>
            <a:ext cx="8229600" cy="76200"/>
          </a:xfrm>
        </p:spPr>
        <p:txBody>
          <a:bodyPr/>
          <a:lstStyle/>
          <a:p>
            <a:pPr>
              <a:lnSpc>
                <a:spcPct val="80000"/>
              </a:lnSpc>
              <a:buFontTx/>
              <a:buNone/>
            </a:pPr>
            <a:endParaRPr lang="en-US" sz="700"/>
          </a:p>
        </p:txBody>
      </p:sp>
      <p:pic>
        <p:nvPicPr>
          <p:cNvPr id="24580" name="Picture 4" descr="MCj0433896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343400"/>
            <a:ext cx="1695450" cy="169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420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457200" y="1676400"/>
            <a:ext cx="8153400" cy="4648200"/>
          </a:xfrm>
        </p:spPr>
        <p:txBody>
          <a:bodyPr/>
          <a:lstStyle/>
          <a:p>
            <a:pPr algn="ctr">
              <a:buFontTx/>
              <a:buNone/>
            </a:pPr>
            <a:r>
              <a:rPr lang="en-US" sz="3600" dirty="0" smtClean="0"/>
              <a:t>Do you? . . . </a:t>
            </a:r>
          </a:p>
          <a:p>
            <a:pPr algn="ctr">
              <a:buFontTx/>
              <a:buNone/>
            </a:pPr>
            <a:endParaRPr lang="en-US" sz="3600" dirty="0" smtClean="0"/>
          </a:p>
          <a:p>
            <a:pPr>
              <a:buFont typeface="Wingdings" pitchFamily="2" charset="2"/>
              <a:buChar char="q"/>
            </a:pPr>
            <a:r>
              <a:rPr lang="en-US" sz="3600" dirty="0"/>
              <a:t>A</a:t>
            </a:r>
            <a:r>
              <a:rPr lang="en-US" sz="3600" dirty="0" smtClean="0"/>
              <a:t>ccept </a:t>
            </a:r>
            <a:r>
              <a:rPr lang="en-US" sz="3600" dirty="0"/>
              <a:t>this patient over the </a:t>
            </a:r>
            <a:r>
              <a:rPr lang="en-US" sz="3600" dirty="0" smtClean="0"/>
              <a:t>phone</a:t>
            </a:r>
          </a:p>
          <a:p>
            <a:pPr>
              <a:buFont typeface="Wingdings" pitchFamily="2" charset="2"/>
              <a:buChar char="q"/>
            </a:pPr>
            <a:r>
              <a:rPr lang="en-US" sz="3600" dirty="0" smtClean="0"/>
              <a:t>Defer admission &amp; immediately discuss with your attending</a:t>
            </a:r>
          </a:p>
          <a:p>
            <a:pPr>
              <a:buFont typeface="Wingdings" pitchFamily="2" charset="2"/>
              <a:buChar char="q"/>
            </a:pPr>
            <a:r>
              <a:rPr lang="en-US" sz="3600" dirty="0"/>
              <a:t>S</a:t>
            </a:r>
            <a:r>
              <a:rPr lang="en-US" sz="3600" dirty="0" smtClean="0"/>
              <a:t>ee </a:t>
            </a:r>
            <a:r>
              <a:rPr lang="en-US" sz="3600" dirty="0"/>
              <a:t>the patient before making a </a:t>
            </a:r>
            <a:r>
              <a:rPr lang="en-US" sz="3600" dirty="0" smtClean="0"/>
              <a:t>decision</a:t>
            </a:r>
            <a:endParaRPr lang="en-US" sz="3600" dirty="0"/>
          </a:p>
        </p:txBody>
      </p:sp>
    </p:spTree>
    <p:extLst>
      <p:ext uri="{BB962C8B-B14F-4D97-AF65-F5344CB8AC3E}">
        <p14:creationId xmlns:p14="http://schemas.microsoft.com/office/powerpoint/2010/main" val="2128288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Telephone triage</a:t>
            </a:r>
          </a:p>
        </p:txBody>
      </p:sp>
      <p:sp>
        <p:nvSpPr>
          <p:cNvPr id="69635" name="Rectangle 3"/>
          <p:cNvSpPr>
            <a:spLocks noGrp="1" noChangeArrowheads="1"/>
          </p:cNvSpPr>
          <p:nvPr>
            <p:ph type="body" idx="1"/>
          </p:nvPr>
        </p:nvSpPr>
        <p:spPr/>
        <p:txBody>
          <a:bodyPr/>
          <a:lstStyle/>
          <a:p>
            <a:pPr>
              <a:lnSpc>
                <a:spcPct val="80000"/>
              </a:lnSpc>
            </a:pPr>
            <a:r>
              <a:rPr lang="en-US" sz="2400"/>
              <a:t>Ask for pertinent identifiers (name, age, sex, wt, allergies)</a:t>
            </a:r>
          </a:p>
          <a:p>
            <a:pPr>
              <a:lnSpc>
                <a:spcPct val="80000"/>
              </a:lnSpc>
            </a:pPr>
            <a:r>
              <a:rPr lang="en-US" sz="2400"/>
              <a:t>Focus on HPI</a:t>
            </a:r>
          </a:p>
          <a:p>
            <a:pPr lvl="1">
              <a:lnSpc>
                <a:spcPct val="80000"/>
              </a:lnSpc>
            </a:pPr>
            <a:r>
              <a:rPr lang="en-US"/>
              <a:t>Duration, progression of symptoms</a:t>
            </a:r>
          </a:p>
          <a:p>
            <a:pPr>
              <a:lnSpc>
                <a:spcPct val="80000"/>
              </a:lnSpc>
            </a:pPr>
            <a:r>
              <a:rPr lang="en-US" sz="2400"/>
              <a:t>Vital signs, and their trend!</a:t>
            </a:r>
          </a:p>
          <a:p>
            <a:pPr>
              <a:lnSpc>
                <a:spcPct val="80000"/>
              </a:lnSpc>
            </a:pPr>
            <a:r>
              <a:rPr lang="en-US" sz="2400"/>
              <a:t>Pertinent physical exam:</a:t>
            </a:r>
          </a:p>
          <a:p>
            <a:pPr lvl="1">
              <a:lnSpc>
                <a:spcPct val="80000"/>
              </a:lnSpc>
            </a:pPr>
            <a:r>
              <a:rPr lang="en-US"/>
              <a:t>“What is he doing right now?”</a:t>
            </a:r>
          </a:p>
          <a:p>
            <a:pPr lvl="1">
              <a:lnSpc>
                <a:spcPct val="80000"/>
              </a:lnSpc>
            </a:pPr>
            <a:r>
              <a:rPr lang="en-US"/>
              <a:t>“How does he look right now compared to when he presented?”</a:t>
            </a:r>
          </a:p>
          <a:p>
            <a:pPr>
              <a:lnSpc>
                <a:spcPct val="80000"/>
              </a:lnSpc>
            </a:pPr>
            <a:r>
              <a:rPr lang="en-US" sz="2400"/>
              <a:t>Pertinent labs/studies</a:t>
            </a:r>
          </a:p>
          <a:p>
            <a:pPr>
              <a:lnSpc>
                <a:spcPct val="80000"/>
              </a:lnSpc>
            </a:pPr>
            <a:r>
              <a:rPr lang="en-US" sz="2400"/>
              <a:t>“Any </a:t>
            </a:r>
            <a:r>
              <a:rPr lang="en-US" sz="2400" i="1"/>
              <a:t>significant</a:t>
            </a:r>
            <a:r>
              <a:rPr lang="en-US" sz="2400"/>
              <a:t> PMHx that relates to this acute episode?”</a:t>
            </a:r>
          </a:p>
          <a:p>
            <a:pPr>
              <a:lnSpc>
                <a:spcPct val="80000"/>
              </a:lnSpc>
            </a:pPr>
            <a:r>
              <a:rPr lang="en-US" sz="2400">
                <a:solidFill>
                  <a:srgbClr val="FFFF00"/>
                </a:solidFill>
              </a:rPr>
              <a:t>Don’t try to write your H&amp;P over the phone, focus on what helps triage the patient at this time.</a:t>
            </a:r>
          </a:p>
        </p:txBody>
      </p:sp>
    </p:spTree>
    <p:extLst>
      <p:ext uri="{BB962C8B-B14F-4D97-AF65-F5344CB8AC3E}">
        <p14:creationId xmlns:p14="http://schemas.microsoft.com/office/powerpoint/2010/main" val="1360160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800" u="sng"/>
              <a:t>Call #3:</a:t>
            </a:r>
          </a:p>
        </p:txBody>
      </p:sp>
      <p:sp>
        <p:nvSpPr>
          <p:cNvPr id="26627" name="Rectangle 3"/>
          <p:cNvSpPr>
            <a:spLocks noGrp="1" noChangeArrowheads="1"/>
          </p:cNvSpPr>
          <p:nvPr>
            <p:ph type="body" idx="1"/>
          </p:nvPr>
        </p:nvSpPr>
        <p:spPr>
          <a:xfrm>
            <a:off x="457200" y="1600200"/>
            <a:ext cx="8458200" cy="4525963"/>
          </a:xfrm>
        </p:spPr>
        <p:txBody>
          <a:bodyPr/>
          <a:lstStyle/>
          <a:p>
            <a:pPr>
              <a:buFontTx/>
              <a:buNone/>
            </a:pPr>
            <a:r>
              <a:rPr lang="en-US" b="0"/>
              <a:t>	</a:t>
            </a:r>
          </a:p>
          <a:p>
            <a:pPr algn="ctr">
              <a:buFontTx/>
              <a:buNone/>
            </a:pPr>
            <a:endParaRPr lang="en-US" sz="3600"/>
          </a:p>
          <a:p>
            <a:pPr algn="ctr">
              <a:buFontTx/>
              <a:buNone/>
            </a:pPr>
            <a:r>
              <a:rPr lang="en-US" sz="4000"/>
              <a:t>You are the hospitalist AR and receive the following phone call from a visiting ED resident at 1am:</a:t>
            </a:r>
          </a:p>
        </p:txBody>
      </p:sp>
      <p:pic>
        <p:nvPicPr>
          <p:cNvPr id="26628" name="Picture 4" descr="MCj041227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4876800"/>
            <a:ext cx="180657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53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0" y="1447800"/>
            <a:ext cx="8610600" cy="5181600"/>
          </a:xfrm>
        </p:spPr>
        <p:txBody>
          <a:bodyPr/>
          <a:lstStyle/>
          <a:p>
            <a:pPr>
              <a:buFontTx/>
              <a:buNone/>
            </a:pPr>
            <a:r>
              <a:rPr lang="en-US" sz="2400"/>
              <a:t>   </a:t>
            </a:r>
          </a:p>
          <a:p>
            <a:pPr>
              <a:buFontTx/>
              <a:buNone/>
            </a:pPr>
            <a:r>
              <a:rPr lang="en-US" sz="2400"/>
              <a:t>   “Hi, are you the one who takes all the admissions?  I have a 5 year old who needs to come in for asthma exacerbation.  She has moderate persistent asthma and was just admitted to the ICU two months ago.  Now she’s had a few hours of wheezing and difficulty breathing.  She ran out of her MDI at home so there’s probably some social issues too.  When she got here her asthma score was a 9 and her respiratory rate was 50.  Her O2 sat was 84% on room air.  She’s been here about four hours getting continuous nebs and is on 30% oxygen.  She got SC epi when she got here and just finished getting some mag.  Her respiratory rate is finally coming down to about 14, and she’s finally getting some sleep.”</a:t>
            </a:r>
          </a:p>
        </p:txBody>
      </p:sp>
    </p:spTree>
    <p:extLst>
      <p:ext uri="{BB962C8B-B14F-4D97-AF65-F5344CB8AC3E}">
        <p14:creationId xmlns:p14="http://schemas.microsoft.com/office/powerpoint/2010/main" val="2879244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p:txBody>
          <a:bodyPr/>
          <a:lstStyle/>
          <a:p>
            <a:pPr algn="ctr">
              <a:buFontTx/>
              <a:buNone/>
            </a:pPr>
            <a:endParaRPr lang="en-US" sz="3600"/>
          </a:p>
          <a:p>
            <a:pPr algn="ctr">
              <a:buFontTx/>
              <a:buNone/>
            </a:pPr>
            <a:endParaRPr lang="en-US" sz="3600"/>
          </a:p>
          <a:p>
            <a:pPr algn="ctr">
              <a:buFontTx/>
              <a:buNone/>
            </a:pPr>
            <a:r>
              <a:rPr lang="en-US" sz="4000"/>
              <a:t>What additional questions do you want to ask?</a:t>
            </a:r>
          </a:p>
        </p:txBody>
      </p:sp>
      <p:pic>
        <p:nvPicPr>
          <p:cNvPr id="28677" name="Picture 5" descr="MCj042447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4495800"/>
            <a:ext cx="1679575"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79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676400"/>
            <a:ext cx="8077200" cy="4648200"/>
          </a:xfrm>
        </p:spPr>
        <p:txBody>
          <a:bodyPr/>
          <a:lstStyle/>
          <a:p>
            <a:pPr>
              <a:buFontTx/>
              <a:buNone/>
            </a:pPr>
            <a:endParaRPr lang="en-US"/>
          </a:p>
          <a:p>
            <a:pPr algn="ctr">
              <a:buFontTx/>
              <a:buNone/>
            </a:pPr>
            <a:r>
              <a:rPr lang="en-US" sz="4000"/>
              <a:t>You are concerned about impending respiratory failure, and the visiting resident states he has not examined the patient himself because he just got sign out.  How would you handle the situation?</a:t>
            </a:r>
          </a:p>
        </p:txBody>
      </p:sp>
      <p:pic>
        <p:nvPicPr>
          <p:cNvPr id="29699" name="Picture 3" descr="MCj0432526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864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endParaRPr lang="en-US"/>
          </a:p>
        </p:txBody>
      </p:sp>
      <p:sp>
        <p:nvSpPr>
          <p:cNvPr id="30723" name="Rectangle 3"/>
          <p:cNvSpPr>
            <a:spLocks noGrp="1" noChangeArrowheads="1"/>
          </p:cNvSpPr>
          <p:nvPr>
            <p:ph type="body" idx="1"/>
          </p:nvPr>
        </p:nvSpPr>
        <p:spPr/>
        <p:txBody>
          <a:bodyPr/>
          <a:lstStyle/>
          <a:p>
            <a:pPr>
              <a:buFontTx/>
              <a:buNone/>
            </a:pPr>
            <a:endParaRPr lang="en-US"/>
          </a:p>
          <a:p>
            <a:pPr algn="ctr">
              <a:buFontTx/>
              <a:buNone/>
            </a:pPr>
            <a:r>
              <a:rPr lang="en-US" sz="4000"/>
              <a:t>How would you handle the situation if it was a senior ED attending that called?</a:t>
            </a:r>
          </a:p>
        </p:txBody>
      </p:sp>
    </p:spTree>
    <p:extLst>
      <p:ext uri="{BB962C8B-B14F-4D97-AF65-F5344CB8AC3E}">
        <p14:creationId xmlns:p14="http://schemas.microsoft.com/office/powerpoint/2010/main" val="511218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9" name="Picture 5" descr="MPj0426626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144000" cy="5410200"/>
          </a:xfrm>
          <a:prstGeom prst="rect">
            <a:avLst/>
          </a:prstGeom>
          <a:noFill/>
          <a:extLst>
            <a:ext uri="{909E8E84-426E-40DD-AFC4-6F175D3DCCD1}">
              <a14:hiddenFill xmlns:a14="http://schemas.microsoft.com/office/drawing/2010/main">
                <a:solidFill>
                  <a:srgbClr val="FFFFFF"/>
                </a:solidFill>
              </a14:hiddenFill>
            </a:ext>
          </a:extLst>
        </p:spPr>
      </p:pic>
      <p:sp>
        <p:nvSpPr>
          <p:cNvPr id="31746" name="Rectangle 2"/>
          <p:cNvSpPr>
            <a:spLocks noGrp="1" noChangeArrowheads="1"/>
          </p:cNvSpPr>
          <p:nvPr>
            <p:ph type="title"/>
          </p:nvPr>
        </p:nvSpPr>
        <p:spPr/>
        <p:txBody>
          <a:bodyPr/>
          <a:lstStyle/>
          <a:p>
            <a:r>
              <a:rPr lang="en-US" sz="4800" u="sng"/>
              <a:t>Call #4:</a:t>
            </a:r>
          </a:p>
        </p:txBody>
      </p:sp>
      <p:sp>
        <p:nvSpPr>
          <p:cNvPr id="31747" name="Rectangle 3"/>
          <p:cNvSpPr>
            <a:spLocks noGrp="1" noChangeArrowheads="1"/>
          </p:cNvSpPr>
          <p:nvPr>
            <p:ph type="body" idx="1"/>
          </p:nvPr>
        </p:nvSpPr>
        <p:spPr/>
        <p:txBody>
          <a:bodyPr/>
          <a:lstStyle/>
          <a:p>
            <a:pPr>
              <a:buFontTx/>
              <a:buNone/>
            </a:pPr>
            <a:r>
              <a:rPr lang="en-US" b="0"/>
              <a:t>   </a:t>
            </a:r>
            <a:r>
              <a:rPr lang="en-US" sz="4000"/>
              <a:t>You are the hospitalist AR and receive the following phone call from your fellow resident at 1am:</a:t>
            </a:r>
          </a:p>
        </p:txBody>
      </p:sp>
    </p:spTree>
    <p:extLst>
      <p:ext uri="{BB962C8B-B14F-4D97-AF65-F5344CB8AC3E}">
        <p14:creationId xmlns:p14="http://schemas.microsoft.com/office/powerpoint/2010/main" val="2267122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152400" y="1524000"/>
            <a:ext cx="8534400" cy="5105400"/>
          </a:xfrm>
        </p:spPr>
        <p:txBody>
          <a:bodyPr/>
          <a:lstStyle/>
          <a:p>
            <a:pPr>
              <a:lnSpc>
                <a:spcPct val="90000"/>
              </a:lnSpc>
              <a:buFontTx/>
              <a:buNone/>
            </a:pPr>
            <a:r>
              <a:rPr lang="en-US"/>
              <a:t>   “Sorry about this one, but I have a 5-year-old ex-26 week premie with a history of VP shunt, seizures, trach, GT, Nissen, GER, and asthma who was brought in by his group home nurse for an asthma exacerbation.  He has had a day of increased trach secretions, cough, and increased work of breathing.  He’s been afebrile and is tolerating his GT feeds.  They gave him q4 albuterol at the group home but he just wasn’t getting better, so they brought him in.  Here he’s afebrile, breathing 40, and sats are 89% on room air.  He’s 95% on 40% FiO2.  He has diffuse I/E wheezing and some mild retractions.  His chest x-ray is negative.”</a:t>
            </a:r>
          </a:p>
        </p:txBody>
      </p:sp>
    </p:spTree>
    <p:extLst>
      <p:ext uri="{BB962C8B-B14F-4D97-AF65-F5344CB8AC3E}">
        <p14:creationId xmlns:p14="http://schemas.microsoft.com/office/powerpoint/2010/main" val="29053011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p:txBody>
          <a:bodyPr/>
          <a:lstStyle/>
          <a:p>
            <a:pPr algn="ctr">
              <a:buFontTx/>
              <a:buNone/>
            </a:pPr>
            <a:endParaRPr lang="en-US" sz="3600"/>
          </a:p>
          <a:p>
            <a:pPr algn="ctr">
              <a:buFontTx/>
              <a:buNone/>
            </a:pPr>
            <a:r>
              <a:rPr lang="en-US" sz="4000"/>
              <a:t>What additional questions do you want to ask?</a:t>
            </a:r>
          </a:p>
        </p:txBody>
      </p:sp>
      <p:pic>
        <p:nvPicPr>
          <p:cNvPr id="33795" name="Picture 3" descr="MCj007871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906713"/>
            <a:ext cx="2101850" cy="3951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9413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p:txBody>
          <a:bodyPr/>
          <a:lstStyle/>
          <a:p>
            <a:pPr algn="ctr">
              <a:buFontTx/>
              <a:buNone/>
            </a:pPr>
            <a:endParaRPr lang="en-US" sz="4000"/>
          </a:p>
          <a:p>
            <a:pPr algn="ctr">
              <a:buFontTx/>
              <a:buNone/>
            </a:pPr>
            <a:r>
              <a:rPr lang="en-US" sz="4000"/>
              <a:t>Do you want any additional work up or treatments prior to admission?</a:t>
            </a:r>
          </a:p>
          <a:p>
            <a:pPr algn="ctr">
              <a:buFontTx/>
              <a:buNone/>
            </a:pPr>
            <a:endParaRPr lang="en-US" sz="4000"/>
          </a:p>
          <a:p>
            <a:pPr algn="ctr">
              <a:buFontTx/>
              <a:buNone/>
            </a:pPr>
            <a:r>
              <a:rPr lang="en-US" sz="4000"/>
              <a:t>If so, what?</a:t>
            </a:r>
          </a:p>
        </p:txBody>
      </p:sp>
      <p:pic>
        <p:nvPicPr>
          <p:cNvPr id="34819" name="Picture 3" descr="MPj040526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3657600"/>
            <a:ext cx="3276600" cy="233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8545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p:txBody>
          <a:bodyPr/>
          <a:lstStyle/>
          <a:p>
            <a:pPr algn="ctr">
              <a:buFontTx/>
              <a:buNone/>
            </a:pPr>
            <a:endParaRPr lang="en-US" sz="4000"/>
          </a:p>
          <a:p>
            <a:pPr algn="ctr">
              <a:buFontTx/>
              <a:buNone/>
            </a:pPr>
            <a:endParaRPr lang="en-US" sz="4000"/>
          </a:p>
          <a:p>
            <a:pPr algn="ctr">
              <a:buFontTx/>
              <a:buNone/>
            </a:pPr>
            <a:endParaRPr lang="en-US" sz="4000"/>
          </a:p>
          <a:p>
            <a:pPr algn="ctr">
              <a:buFontTx/>
              <a:buNone/>
            </a:pPr>
            <a:r>
              <a:rPr lang="en-US" sz="4000"/>
              <a:t>Should this child be admitted to Gen Med or another service such as Pulmonary or Neurology?</a:t>
            </a:r>
          </a:p>
        </p:txBody>
      </p:sp>
      <p:pic>
        <p:nvPicPr>
          <p:cNvPr id="35845" name="Picture 5" descr="MCHM0001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1524000"/>
            <a:ext cx="1582738" cy="2386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346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3200"/>
              <a:t>“We have a kid we want to admit with gastro…”</a:t>
            </a:r>
          </a:p>
        </p:txBody>
      </p:sp>
      <p:sp>
        <p:nvSpPr>
          <p:cNvPr id="70659" name="Rectangle 3"/>
          <p:cNvSpPr>
            <a:spLocks noGrp="1" noChangeArrowheads="1"/>
          </p:cNvSpPr>
          <p:nvPr>
            <p:ph type="body" idx="1"/>
          </p:nvPr>
        </p:nvSpPr>
        <p:spPr/>
        <p:txBody>
          <a:bodyPr/>
          <a:lstStyle/>
          <a:p>
            <a:r>
              <a:rPr lang="en-US"/>
              <a:t>Focused history</a:t>
            </a:r>
          </a:p>
          <a:p>
            <a:r>
              <a:rPr lang="en-US"/>
              <a:t>6 week old male</a:t>
            </a:r>
          </a:p>
          <a:p>
            <a:r>
              <a:rPr lang="en-US"/>
              <a:t>Progressive worsening of emesis x 1 wk</a:t>
            </a:r>
          </a:p>
          <a:p>
            <a:r>
              <a:rPr lang="en-US"/>
              <a:t>Family members with colds</a:t>
            </a:r>
          </a:p>
          <a:p>
            <a:endParaRPr lang="en-US"/>
          </a:p>
          <a:p>
            <a:endParaRPr lang="en-US"/>
          </a:p>
          <a:p>
            <a:r>
              <a:rPr lang="en-US"/>
              <a:t>?</a:t>
            </a:r>
          </a:p>
        </p:txBody>
      </p:sp>
      <p:pic>
        <p:nvPicPr>
          <p:cNvPr id="70660" name="Picture 4" descr="ba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733800"/>
            <a:ext cx="3276600" cy="250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887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800" u="sng"/>
              <a:t>Call #5:</a:t>
            </a:r>
          </a:p>
        </p:txBody>
      </p:sp>
      <p:sp>
        <p:nvSpPr>
          <p:cNvPr id="36867" name="Rectangle 3"/>
          <p:cNvSpPr>
            <a:spLocks noGrp="1" noChangeArrowheads="1"/>
          </p:cNvSpPr>
          <p:nvPr>
            <p:ph type="body" idx="1"/>
          </p:nvPr>
        </p:nvSpPr>
        <p:spPr/>
        <p:txBody>
          <a:bodyPr/>
          <a:lstStyle/>
          <a:p>
            <a:pPr>
              <a:buFontTx/>
              <a:buNone/>
            </a:pPr>
            <a:endParaRPr lang="en-US" b="0"/>
          </a:p>
          <a:p>
            <a:pPr algn="ctr">
              <a:buFontTx/>
              <a:buNone/>
            </a:pPr>
            <a:r>
              <a:rPr lang="en-US" b="0"/>
              <a:t>   </a:t>
            </a:r>
          </a:p>
          <a:p>
            <a:pPr algn="ctr">
              <a:buFontTx/>
              <a:buNone/>
            </a:pPr>
            <a:r>
              <a:rPr lang="en-US" sz="4000"/>
              <a:t>You are the hospitalist AR and receive the following call from the ED attending at 1am:</a:t>
            </a:r>
          </a:p>
        </p:txBody>
      </p:sp>
      <p:pic>
        <p:nvPicPr>
          <p:cNvPr id="36868" name="Picture 4" descr="MCj043441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648200"/>
            <a:ext cx="2971800" cy="200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5222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57200" y="1524000"/>
            <a:ext cx="8229600" cy="5334000"/>
          </a:xfrm>
        </p:spPr>
        <p:txBody>
          <a:bodyPr/>
          <a:lstStyle/>
          <a:p>
            <a:pPr>
              <a:buFontTx/>
              <a:buNone/>
            </a:pPr>
            <a:r>
              <a:rPr lang="en-US"/>
              <a:t>   “This is a 5-year-old girl with no prior history of wheeze who presents with a several day history of high fever, cough, vomiting, diarrhea, and now has increased work of breathing.  She has had decreased activity, decreased po, and decreased urine output.  On exam she is febrile to 40.4, has a respiratory rate of 40, and an oxygen saturation of 92% on room air.  She’s got subcostal retractions and is decreased at the bases.  There is some scattered expiratory wheezing throughout.  She just needs to come in for some nebs, oxygen, and maybe some IV fluids.”</a:t>
            </a:r>
          </a:p>
        </p:txBody>
      </p:sp>
    </p:spTree>
    <p:extLst>
      <p:ext uri="{BB962C8B-B14F-4D97-AF65-F5344CB8AC3E}">
        <p14:creationId xmlns:p14="http://schemas.microsoft.com/office/powerpoint/2010/main" val="42439282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p:txBody>
          <a:bodyPr/>
          <a:lstStyle/>
          <a:p>
            <a:pPr>
              <a:buFontTx/>
              <a:buNone/>
            </a:pPr>
            <a:endParaRPr lang="en-US" sz="3600"/>
          </a:p>
          <a:p>
            <a:pPr algn="ctr">
              <a:buFontTx/>
              <a:buNone/>
            </a:pPr>
            <a:r>
              <a:rPr lang="en-US" sz="4000"/>
              <a:t>What additional questions do you </a:t>
            </a:r>
          </a:p>
          <a:p>
            <a:pPr algn="ctr">
              <a:buFontTx/>
              <a:buNone/>
            </a:pPr>
            <a:r>
              <a:rPr lang="en-US" sz="4000"/>
              <a:t>want to ask?</a:t>
            </a:r>
          </a:p>
        </p:txBody>
      </p:sp>
      <p:pic>
        <p:nvPicPr>
          <p:cNvPr id="38915" name="Picture 3" descr="MCj040426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733800"/>
            <a:ext cx="3200400" cy="295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663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381000" y="1600200"/>
            <a:ext cx="8229600" cy="4906963"/>
          </a:xfrm>
        </p:spPr>
        <p:txBody>
          <a:bodyPr/>
          <a:lstStyle/>
          <a:p>
            <a:pPr algn="ctr">
              <a:lnSpc>
                <a:spcPct val="90000"/>
              </a:lnSpc>
              <a:buFontTx/>
              <a:buNone/>
            </a:pPr>
            <a:r>
              <a:rPr lang="en-US" sz="4000"/>
              <a:t>Do you want any lab work or x-rays?  </a:t>
            </a:r>
          </a:p>
          <a:p>
            <a:pPr algn="ctr">
              <a:lnSpc>
                <a:spcPct val="90000"/>
              </a:lnSpc>
              <a:buFontTx/>
              <a:buNone/>
            </a:pPr>
            <a:r>
              <a:rPr lang="en-US" sz="4000"/>
              <a:t>Which of the following are reasonable to request?:</a:t>
            </a:r>
          </a:p>
          <a:p>
            <a:pPr>
              <a:lnSpc>
                <a:spcPct val="90000"/>
              </a:lnSpc>
            </a:pPr>
            <a:r>
              <a:rPr lang="en-US" sz="3200"/>
              <a:t>CBC     </a:t>
            </a:r>
          </a:p>
          <a:p>
            <a:pPr>
              <a:lnSpc>
                <a:spcPct val="90000"/>
              </a:lnSpc>
            </a:pPr>
            <a:r>
              <a:rPr lang="en-US" sz="3200"/>
              <a:t>Blood culture  </a:t>
            </a:r>
          </a:p>
          <a:p>
            <a:pPr>
              <a:lnSpc>
                <a:spcPct val="90000"/>
              </a:lnSpc>
            </a:pPr>
            <a:r>
              <a:rPr lang="en-US" sz="3200"/>
              <a:t>BMP  </a:t>
            </a:r>
          </a:p>
          <a:p>
            <a:pPr>
              <a:lnSpc>
                <a:spcPct val="90000"/>
              </a:lnSpc>
            </a:pPr>
            <a:r>
              <a:rPr lang="en-US" sz="3200"/>
              <a:t>RSV/Influenza  </a:t>
            </a:r>
          </a:p>
          <a:p>
            <a:pPr>
              <a:lnSpc>
                <a:spcPct val="90000"/>
              </a:lnSpc>
            </a:pPr>
            <a:r>
              <a:rPr lang="en-US" sz="3200"/>
              <a:t>CXR  </a:t>
            </a:r>
          </a:p>
        </p:txBody>
      </p:sp>
      <p:pic>
        <p:nvPicPr>
          <p:cNvPr id="39942" name="Picture 6" descr="MCj019801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3657600"/>
            <a:ext cx="1731963" cy="207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574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How does he look right now?</a:t>
            </a:r>
          </a:p>
        </p:txBody>
      </p:sp>
      <p:sp>
        <p:nvSpPr>
          <p:cNvPr id="71683" name="Rectangle 3"/>
          <p:cNvSpPr>
            <a:spLocks noGrp="1" noChangeArrowheads="1"/>
          </p:cNvSpPr>
          <p:nvPr>
            <p:ph type="body" idx="1"/>
          </p:nvPr>
        </p:nvSpPr>
        <p:spPr/>
        <p:txBody>
          <a:bodyPr/>
          <a:lstStyle/>
          <a:p>
            <a:endParaRPr lang="en-US"/>
          </a:p>
          <a:p>
            <a:r>
              <a:rPr lang="en-US"/>
              <a:t>“Afebrile, VSS”</a:t>
            </a:r>
          </a:p>
          <a:p>
            <a:r>
              <a:rPr lang="en-US"/>
              <a:t>PE unremarkable, but has had 2 episodes of emesis in the ED</a:t>
            </a:r>
          </a:p>
          <a:p>
            <a:r>
              <a:rPr lang="en-US"/>
              <a:t>Acting hungry</a:t>
            </a:r>
          </a:p>
          <a:p>
            <a:r>
              <a:rPr lang="en-US"/>
              <a:t>So do you want any other info?</a:t>
            </a:r>
          </a:p>
          <a:p>
            <a:endParaRPr lang="en-US"/>
          </a:p>
          <a:p>
            <a:endParaRPr lang="en-US"/>
          </a:p>
        </p:txBody>
      </p:sp>
    </p:spTree>
    <p:extLst>
      <p:ext uri="{BB962C8B-B14F-4D97-AF65-F5344CB8AC3E}">
        <p14:creationId xmlns:p14="http://schemas.microsoft.com/office/powerpoint/2010/main" val="256815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Work up</a:t>
            </a:r>
          </a:p>
        </p:txBody>
      </p:sp>
      <p:sp>
        <p:nvSpPr>
          <p:cNvPr id="72707" name="Rectangle 3"/>
          <p:cNvSpPr>
            <a:spLocks noGrp="1" noChangeArrowheads="1"/>
          </p:cNvSpPr>
          <p:nvPr>
            <p:ph type="body" idx="1"/>
          </p:nvPr>
        </p:nvSpPr>
        <p:spPr/>
        <p:txBody>
          <a:bodyPr/>
          <a:lstStyle/>
          <a:p>
            <a:r>
              <a:rPr lang="en-US"/>
              <a:t>CBC normal</a:t>
            </a:r>
          </a:p>
          <a:p>
            <a:r>
              <a:rPr lang="en-US"/>
              <a:t>UA normal</a:t>
            </a:r>
          </a:p>
          <a:p>
            <a:r>
              <a:rPr lang="en-US"/>
              <a:t>Na 135, K 4.0, Cl 95, HCO3 35, BUN 10, Cr 0.3, Gluc 90</a:t>
            </a:r>
          </a:p>
          <a:p>
            <a:endParaRPr lang="en-US"/>
          </a:p>
          <a:p>
            <a:r>
              <a:rPr lang="en-US"/>
              <a:t>Possible dx: ????</a:t>
            </a:r>
          </a:p>
          <a:p>
            <a:endParaRPr lang="en-US"/>
          </a:p>
          <a:p>
            <a:endParaRPr lang="en-US"/>
          </a:p>
        </p:txBody>
      </p:sp>
    </p:spTree>
    <p:extLst>
      <p:ext uri="{BB962C8B-B14F-4D97-AF65-F5344CB8AC3E}">
        <p14:creationId xmlns:p14="http://schemas.microsoft.com/office/powerpoint/2010/main" val="75815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3200"/>
              <a:t>“We have a kid we want to admit with gastro…”</a:t>
            </a:r>
          </a:p>
        </p:txBody>
      </p:sp>
      <p:sp>
        <p:nvSpPr>
          <p:cNvPr id="73731" name="Rectangle 3"/>
          <p:cNvSpPr>
            <a:spLocks noGrp="1" noChangeArrowheads="1"/>
          </p:cNvSpPr>
          <p:nvPr>
            <p:ph type="body" idx="1"/>
          </p:nvPr>
        </p:nvSpPr>
        <p:spPr/>
        <p:txBody>
          <a:bodyPr/>
          <a:lstStyle/>
          <a:p>
            <a:r>
              <a:rPr lang="en-US"/>
              <a:t>Focused history</a:t>
            </a:r>
          </a:p>
          <a:p>
            <a:r>
              <a:rPr lang="en-US"/>
              <a:t>7 y/o female </a:t>
            </a:r>
          </a:p>
          <a:p>
            <a:r>
              <a:rPr lang="en-US"/>
              <a:t>5 days of abdominal pain, vomiting and diarrhea</a:t>
            </a:r>
          </a:p>
          <a:p>
            <a:r>
              <a:rPr lang="en-US"/>
              <a:t>No sick contacts</a:t>
            </a:r>
          </a:p>
          <a:p>
            <a:r>
              <a:rPr lang="en-US"/>
              <a:t>No PMHx</a:t>
            </a:r>
          </a:p>
          <a:p>
            <a:endParaRPr lang="en-US"/>
          </a:p>
        </p:txBody>
      </p:sp>
      <p:pic>
        <p:nvPicPr>
          <p:cNvPr id="73734" name="Picture 6" descr="MCj034747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3597275"/>
            <a:ext cx="3184525" cy="2617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6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How does she look right now?</a:t>
            </a:r>
          </a:p>
        </p:txBody>
      </p:sp>
      <p:sp>
        <p:nvSpPr>
          <p:cNvPr id="74755" name="Rectangle 3"/>
          <p:cNvSpPr>
            <a:spLocks noGrp="1" noChangeArrowheads="1"/>
          </p:cNvSpPr>
          <p:nvPr>
            <p:ph type="body" idx="1"/>
          </p:nvPr>
        </p:nvSpPr>
        <p:spPr/>
        <p:txBody>
          <a:bodyPr/>
          <a:lstStyle/>
          <a:p>
            <a:r>
              <a:rPr lang="en-US"/>
              <a:t>T= 38.5 HR 130 RR 30 BP 100/60 98%RA</a:t>
            </a:r>
          </a:p>
          <a:p>
            <a:r>
              <a:rPr lang="en-US"/>
              <a:t>Uncomfortable appearing, somnolent</a:t>
            </a:r>
          </a:p>
          <a:p>
            <a:r>
              <a:rPr lang="en-US"/>
              <a:t>PE: Abdomen mildly distended but soft, diffusely TTP, hyperactive bowel sounds.</a:t>
            </a:r>
          </a:p>
          <a:p>
            <a:r>
              <a:rPr lang="en-US"/>
              <a:t>Able to answer questions with prompting</a:t>
            </a:r>
          </a:p>
          <a:p>
            <a:pPr>
              <a:buFontTx/>
              <a:buNone/>
            </a:pPr>
            <a:endParaRPr lang="en-US"/>
          </a:p>
          <a:p>
            <a:endParaRPr lang="en-US"/>
          </a:p>
        </p:txBody>
      </p:sp>
    </p:spTree>
    <p:extLst>
      <p:ext uri="{BB962C8B-B14F-4D97-AF65-F5344CB8AC3E}">
        <p14:creationId xmlns:p14="http://schemas.microsoft.com/office/powerpoint/2010/main" val="109027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Work up</a:t>
            </a:r>
          </a:p>
        </p:txBody>
      </p:sp>
      <p:sp>
        <p:nvSpPr>
          <p:cNvPr id="75779" name="Rectangle 3"/>
          <p:cNvSpPr>
            <a:spLocks noGrp="1" noChangeArrowheads="1"/>
          </p:cNvSpPr>
          <p:nvPr>
            <p:ph type="body" idx="1"/>
          </p:nvPr>
        </p:nvSpPr>
        <p:spPr/>
        <p:txBody>
          <a:bodyPr/>
          <a:lstStyle/>
          <a:p>
            <a:r>
              <a:rPr lang="en-US"/>
              <a:t>CBC:  WBC 12, Hg 7.5, Hct 23, Plt 90</a:t>
            </a:r>
          </a:p>
          <a:p>
            <a:r>
              <a:rPr lang="en-US"/>
              <a:t>Na 140, K 4.5, Cl 110, HCO3 16, BUN 25, Cr 1.2, Gluc 100</a:t>
            </a:r>
          </a:p>
          <a:p>
            <a:r>
              <a:rPr lang="en-US"/>
              <a:t>Stool guaiac positive</a:t>
            </a:r>
          </a:p>
          <a:p>
            <a:endParaRPr lang="en-US"/>
          </a:p>
          <a:p>
            <a:r>
              <a:rPr lang="en-US"/>
              <a:t>Any concerns…?</a:t>
            </a:r>
          </a:p>
        </p:txBody>
      </p:sp>
    </p:spTree>
    <p:extLst>
      <p:ext uri="{BB962C8B-B14F-4D97-AF65-F5344CB8AC3E}">
        <p14:creationId xmlns:p14="http://schemas.microsoft.com/office/powerpoint/2010/main" val="3669642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lstStyle/>
          <a:p>
            <a:r>
              <a:rPr lang="en-US" sz="3200"/>
              <a:t>Clinical Scenarios and Conundrums</a:t>
            </a:r>
          </a:p>
        </p:txBody>
      </p:sp>
      <p:pic>
        <p:nvPicPr>
          <p:cNvPr id="45061" name="Picture 5" descr="thinking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905000"/>
            <a:ext cx="4456113" cy="4627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604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cnmc_template_blue">
  <a:themeElements>
    <a:clrScheme name="cnmc_template_blu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nmc_template_blu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nmc_template_blu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nmc_template_blu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nmc_template_blu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nmc_template_blu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nmc_template_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nmc_template_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nmc_template_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nmc_template_stripes">
  <a:themeElements>
    <a:clrScheme name="cnmc_template_strip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nmc_template_stripes">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nmc_template_strip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nmc_template_strip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nmc_template_strip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nmc_template_strip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nmc_template_strip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nmc_template_strip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nmc_template_strip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nmc_template">
  <a:themeElements>
    <a:clrScheme name="cnmc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nmc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nmc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nmc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nmc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nmc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nmc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nmc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nmc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TotalTime>
  <Words>1216</Words>
  <Application>Microsoft Office PowerPoint</Application>
  <PresentationFormat>On-screen Show (4:3)</PresentationFormat>
  <Paragraphs>123</Paragraphs>
  <Slides>33</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33</vt:i4>
      </vt:variant>
    </vt:vector>
  </HeadingPairs>
  <TitlesOfParts>
    <vt:vector size="37" baseType="lpstr">
      <vt:lpstr>cnmc_template_blue</vt:lpstr>
      <vt:lpstr>cnmc_template_stripes</vt:lpstr>
      <vt:lpstr>cnmc_template</vt:lpstr>
      <vt:lpstr>Image</vt:lpstr>
      <vt:lpstr>PowerPoint Presentation</vt:lpstr>
      <vt:lpstr>Telephone triage</vt:lpstr>
      <vt:lpstr>“We have a kid we want to admit with gastro…”</vt:lpstr>
      <vt:lpstr>How does he look right now?</vt:lpstr>
      <vt:lpstr>Work up</vt:lpstr>
      <vt:lpstr>“We have a kid we want to admit with gastro…”</vt:lpstr>
      <vt:lpstr>How does she look right now?</vt:lpstr>
      <vt:lpstr>Work up</vt:lpstr>
      <vt:lpstr>Clinical Scenarios and Conundrums</vt:lpstr>
      <vt:lpstr>Call #1:</vt:lpstr>
      <vt:lpstr>PowerPoint Presentation</vt:lpstr>
      <vt:lpstr>PowerPoint Presentation</vt:lpstr>
      <vt:lpstr>PowerPoint Presentation</vt:lpstr>
      <vt:lpstr>PowerPoint Presentation</vt:lpstr>
      <vt:lpstr>Call #2:</vt:lpstr>
      <vt:lpstr>PowerPoint Presentation</vt:lpstr>
      <vt:lpstr>PowerPoint Presentation</vt:lpstr>
      <vt:lpstr>Do you want any additional work up or treatments prior to admission?    If so, what?</vt:lpstr>
      <vt:lpstr>PowerPoint Presentation</vt:lpstr>
      <vt:lpstr>Call #3:</vt:lpstr>
      <vt:lpstr>PowerPoint Presentation</vt:lpstr>
      <vt:lpstr>PowerPoint Presentation</vt:lpstr>
      <vt:lpstr>PowerPoint Presentation</vt:lpstr>
      <vt:lpstr>PowerPoint Presentation</vt:lpstr>
      <vt:lpstr>Call #4:</vt:lpstr>
      <vt:lpstr>PowerPoint Presentation</vt:lpstr>
      <vt:lpstr>PowerPoint Presentation</vt:lpstr>
      <vt:lpstr>PowerPoint Presentation</vt:lpstr>
      <vt:lpstr>PowerPoint Presentation</vt:lpstr>
      <vt:lpstr>Call #5:</vt:lpstr>
      <vt:lpstr>PowerPoint Presentation</vt:lpstr>
      <vt:lpstr>PowerPoint Presentation</vt:lpstr>
      <vt:lpstr>PowerPoint Presentation</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Aisha</dc:creator>
  <cp:lastModifiedBy>Dixon, Gabrina</cp:lastModifiedBy>
  <cp:revision>1</cp:revision>
  <dcterms:created xsi:type="dcterms:W3CDTF">2013-04-10T14:41:30Z</dcterms:created>
  <dcterms:modified xsi:type="dcterms:W3CDTF">2013-04-10T15:34:29Z</dcterms:modified>
</cp:coreProperties>
</file>