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4" r:id="rId2"/>
  </p:sldMasterIdLst>
  <p:notesMasterIdLst>
    <p:notesMasterId r:id="rId20"/>
  </p:notesMasterIdLst>
  <p:handoutMasterIdLst>
    <p:handoutMasterId r:id="rId21"/>
  </p:handoutMasterIdLst>
  <p:sldIdLst>
    <p:sldId id="310" r:id="rId3"/>
    <p:sldId id="273" r:id="rId4"/>
    <p:sldId id="316" r:id="rId5"/>
    <p:sldId id="318" r:id="rId6"/>
    <p:sldId id="328" r:id="rId7"/>
    <p:sldId id="329" r:id="rId8"/>
    <p:sldId id="275" r:id="rId9"/>
    <p:sldId id="276" r:id="rId10"/>
    <p:sldId id="315" r:id="rId11"/>
    <p:sldId id="313" r:id="rId12"/>
    <p:sldId id="314" r:id="rId13"/>
    <p:sldId id="277" r:id="rId14"/>
    <p:sldId id="323" r:id="rId15"/>
    <p:sldId id="325" r:id="rId16"/>
    <p:sldId id="326" r:id="rId17"/>
    <p:sldId id="327" r:id="rId18"/>
    <p:sldId id="330" r:id="rId1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709" autoAdjust="0"/>
  </p:normalViewPr>
  <p:slideViewPr>
    <p:cSldViewPr>
      <p:cViewPr>
        <p:scale>
          <a:sx n="50" d="100"/>
          <a:sy n="50" d="100"/>
        </p:scale>
        <p:origin x="-876" y="-282"/>
      </p:cViewPr>
      <p:guideLst>
        <p:guide orient="horz" pos="2160"/>
        <p:guide pos="3839"/>
      </p:guideLst>
    </p:cSldViewPr>
  </p:slideViewPr>
  <p:notesTextViewPr>
    <p:cViewPr>
      <p:scale>
        <a:sx n="1" d="1"/>
        <a:sy n="1" d="1"/>
      </p:scale>
      <p:origin x="0" y="0"/>
    </p:cViewPr>
  </p:notesTextViewPr>
  <p:sorterViewPr>
    <p:cViewPr>
      <p:scale>
        <a:sx n="100" d="100"/>
        <a:sy n="100" d="100"/>
      </p:scale>
      <p:origin x="0" y="5208"/>
    </p:cViewPr>
  </p:sorter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11/5/2014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11/5/2014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aap.org/en-us/about-the-aap/aap-facts/AAP-Agenda-for-Children-Strategic-Plan/Pages/AAP-Agenda-for-Children-Strategic-Plan-Poverty-Child-Health.aspx"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marL="0" marR="0" lvl="0" indent="0" algn="l" defTabSz="914400" rtl="0" eaLnBrk="1" fontAlgn="auto" latinLnBrk="0" hangingPunct="1">
              <a:lnSpc>
                <a:spcPct val="100000"/>
              </a:lnSpc>
              <a:spcBef>
                <a:spcPts val="600"/>
              </a:spcBef>
              <a:spcAft>
                <a:spcPts val="0"/>
              </a:spcAft>
              <a:buClr>
                <a:schemeClr val="dk1"/>
              </a:buClr>
              <a:buSzPct val="91666"/>
              <a:buFont typeface="Arial"/>
              <a:buNone/>
              <a:tabLst/>
              <a:defRPr/>
            </a:pPr>
            <a:r>
              <a:rPr lang="en" sz="1200" kern="1200" dirty="0" smtClean="0">
                <a:solidFill>
                  <a:schemeClr val="tx1"/>
                </a:solidFill>
                <a:latin typeface="+mn-lt"/>
                <a:ea typeface="+mn-ea"/>
                <a:cs typeface="+mn-cs"/>
              </a:rPr>
              <a:t>Poverty is a significant determinant of child health. </a:t>
            </a:r>
          </a:p>
        </p:txBody>
      </p:sp>
    </p:spTree>
    <p:extLst>
      <p:ext uri="{BB962C8B-B14F-4D97-AF65-F5344CB8AC3E}">
        <p14:creationId xmlns:p14="http://schemas.microsoft.com/office/powerpoint/2010/main" val="2461221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57% (7,470) of children whose parents do not have a high school degree live in poor families.</a:t>
            </a:r>
          </a:p>
          <a:p>
            <a:r>
              <a:rPr lang="en-US" sz="1200" b="0" i="0" u="none" strike="noStrike" kern="1200" baseline="0" dirty="0" smtClean="0">
                <a:solidFill>
                  <a:schemeClr val="tx1"/>
                </a:solidFill>
                <a:latin typeface="+mn-lt"/>
                <a:ea typeface="+mn-ea"/>
                <a:cs typeface="+mn-cs"/>
              </a:rPr>
              <a:t>47% (12,847) of children whose parents have a high school degree, but no college education live in poor</a:t>
            </a:r>
          </a:p>
          <a:p>
            <a:r>
              <a:rPr lang="en-US" sz="1200" b="0" i="0" u="none" strike="noStrike" kern="1200" baseline="0" dirty="0" smtClean="0">
                <a:solidFill>
                  <a:schemeClr val="tx1"/>
                </a:solidFill>
                <a:latin typeface="+mn-lt"/>
                <a:ea typeface="+mn-ea"/>
                <a:cs typeface="+mn-cs"/>
              </a:rPr>
              <a:t>families.</a:t>
            </a:r>
          </a:p>
          <a:p>
            <a:r>
              <a:rPr lang="en-US" sz="1200" b="0" i="0" u="none" strike="noStrike" kern="1200" baseline="0" dirty="0" smtClean="0">
                <a:solidFill>
                  <a:schemeClr val="tx1"/>
                </a:solidFill>
                <a:latin typeface="+mn-lt"/>
                <a:ea typeface="+mn-ea"/>
                <a:cs typeface="+mn-cs"/>
              </a:rPr>
              <a:t>14% (8,390) of children whose parents have some college or more live in poor families.</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11</a:t>
            </a:fld>
            <a:endParaRPr lang="en-US"/>
          </a:p>
        </p:txBody>
      </p:sp>
    </p:spTree>
    <p:extLst>
      <p:ext uri="{BB962C8B-B14F-4D97-AF65-F5344CB8AC3E}">
        <p14:creationId xmlns:p14="http://schemas.microsoft.com/office/powerpoint/2010/main" val="2003800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 sz="1200" dirty="0" smtClean="0">
                <a:solidFill>
                  <a:schemeClr val="dk1"/>
                </a:solidFill>
                <a:latin typeface="Times New Roman"/>
                <a:ea typeface="Times New Roman"/>
                <a:cs typeface="Times New Roman"/>
                <a:sym typeface="Times New Roman"/>
              </a:rPr>
              <a:t>Speaking Points:</a:t>
            </a:r>
          </a:p>
          <a:p>
            <a:pPr rtl="0">
              <a:spcBef>
                <a:spcPts val="0"/>
              </a:spcBef>
              <a:buNone/>
            </a:pPr>
            <a:endParaRPr lang="en-US" dirty="0" smtClean="0"/>
          </a:p>
          <a:p>
            <a:pPr rtl="0">
              <a:spcBef>
                <a:spcPts val="0"/>
              </a:spcBef>
              <a:buNone/>
            </a:pPr>
            <a:r>
              <a:rPr lang="en-US" dirty="0" smtClean="0"/>
              <a:t>In the last 10 years there has been an </a:t>
            </a:r>
            <a:r>
              <a:rPr lang="en-US" dirty="0" err="1" smtClean="0"/>
              <a:t>i</a:t>
            </a:r>
            <a:r>
              <a:rPr lang="en" dirty="0" smtClean="0"/>
              <a:t>ncrease </a:t>
            </a:r>
            <a:r>
              <a:rPr lang="en" dirty="0"/>
              <a:t>in poverty among all races however </a:t>
            </a:r>
            <a:r>
              <a:rPr lang="en-US" dirty="0" smtClean="0"/>
              <a:t>there are great race/ethnic</a:t>
            </a:r>
            <a:r>
              <a:rPr lang="en-US" baseline="0" dirty="0" smtClean="0"/>
              <a:t> disparities in poverty with 45% of all Black or African American children living in poverty.</a:t>
            </a:r>
            <a:endParaRPr lang="en" dirty="0"/>
          </a:p>
          <a:p>
            <a:pPr rtl="0">
              <a:spcBef>
                <a:spcPts val="0"/>
              </a:spcBef>
              <a:buNone/>
            </a:pPr>
            <a:endParaRPr lang="en" sz="1200" dirty="0" smtClean="0">
              <a:latin typeface="Times New Roman"/>
              <a:ea typeface="Times New Roman"/>
              <a:cs typeface="Times New Roman"/>
              <a:sym typeface="Times New Roman"/>
            </a:endParaRPr>
          </a:p>
          <a:p>
            <a:r>
              <a:rPr lang="en" sz="1200" dirty="0" smtClean="0">
                <a:latin typeface="Times New Roman"/>
                <a:ea typeface="Times New Roman"/>
                <a:cs typeface="Times New Roman"/>
                <a:sym typeface="Times New Roman"/>
              </a:rPr>
              <a:t>In DC, </a:t>
            </a:r>
            <a:r>
              <a:rPr lang="en-US" sz="1200" b="0" i="0" u="none" strike="noStrike" kern="1200" baseline="0" dirty="0" smtClean="0">
                <a:solidFill>
                  <a:schemeClr val="tx1"/>
                </a:solidFill>
                <a:latin typeface="+mn-lt"/>
                <a:ea typeface="+mn-ea"/>
                <a:cs typeface="+mn-cs"/>
              </a:rPr>
              <a:t>40% (25,407) of black children live in poor families.</a:t>
            </a:r>
          </a:p>
          <a:p>
            <a:r>
              <a:rPr lang="en-US" sz="1200" b="0" i="0" u="none" strike="noStrike" kern="1200" baseline="0" dirty="0" smtClean="0">
                <a:solidFill>
                  <a:schemeClr val="tx1"/>
                </a:solidFill>
                <a:latin typeface="+mn-lt"/>
                <a:ea typeface="+mn-ea"/>
                <a:cs typeface="+mn-cs"/>
              </a:rPr>
              <a:t>23% (2,957)* of Hispanic children live in poor families.</a:t>
            </a:r>
            <a:endParaRPr lang="en" sz="1200" dirty="0" smtClean="0">
              <a:latin typeface="Times New Roman"/>
              <a:ea typeface="Times New Roman"/>
              <a:cs typeface="Times New Roman"/>
              <a:sym typeface="Times New Roman"/>
            </a:endParaRPr>
          </a:p>
          <a:p>
            <a:pPr rtl="0">
              <a:spcBef>
                <a:spcPts val="0"/>
              </a:spcBef>
              <a:buNone/>
            </a:pPr>
            <a:r>
              <a:rPr lang="en" sz="1200" dirty="0" smtClean="0">
                <a:latin typeface="Times New Roman"/>
                <a:ea typeface="Times New Roman"/>
                <a:cs typeface="Times New Roman"/>
                <a:sym typeface="Times New Roman"/>
              </a:rPr>
              <a:t>__________________________</a:t>
            </a:r>
          </a:p>
          <a:p>
            <a:pPr rtl="0">
              <a:spcBef>
                <a:spcPts val="0"/>
              </a:spcBef>
              <a:buNone/>
            </a:pPr>
            <a:endParaRPr lang="en" sz="1200" dirty="0" smtClean="0">
              <a:latin typeface="Times New Roman"/>
              <a:ea typeface="Times New Roman"/>
              <a:cs typeface="Times New Roman"/>
              <a:sym typeface="Times New Roman"/>
            </a:endParaRPr>
          </a:p>
          <a:p>
            <a:pPr rtl="0">
              <a:spcBef>
                <a:spcPts val="0"/>
              </a:spcBef>
              <a:buNone/>
            </a:pPr>
            <a:r>
              <a:rPr lang="en" sz="1000" dirty="0" smtClean="0">
                <a:latin typeface="Times New Roman"/>
                <a:ea typeface="Times New Roman"/>
                <a:cs typeface="Times New Roman"/>
                <a:sym typeface="Times New Roman"/>
              </a:rPr>
              <a:t>References:</a:t>
            </a:r>
          </a:p>
          <a:p>
            <a:pPr>
              <a:spcBef>
                <a:spcPts val="0"/>
              </a:spcBef>
              <a:buNone/>
            </a:pPr>
            <a:endParaRPr lang="en-US" dirty="0" smtClean="0"/>
          </a:p>
          <a:p>
            <a:pPr>
              <a:spcBef>
                <a:spcPts val="0"/>
              </a:spcBef>
              <a:buNone/>
            </a:pPr>
            <a:endParaRPr lang="en-US" dirty="0" smtClean="0"/>
          </a:p>
          <a:p>
            <a:pPr>
              <a:spcBef>
                <a:spcPts val="0"/>
              </a:spcBef>
              <a:buNone/>
            </a:pPr>
            <a:r>
              <a:rPr lang="en-US" dirty="0" smtClean="0"/>
              <a:t>6. Kids Count Data Center. Children In</a:t>
            </a:r>
            <a:r>
              <a:rPr lang="en-US" baseline="0" dirty="0" smtClean="0"/>
              <a:t> Poverty By Race And Ethnicity http://</a:t>
            </a:r>
            <a:r>
              <a:rPr lang="en-US" baseline="0" dirty="0" err="1" smtClean="0"/>
              <a:t>datacenter.kidscount.org</a:t>
            </a:r>
            <a:r>
              <a:rPr lang="en-US" baseline="0" dirty="0" smtClean="0"/>
              <a:t>/data/Line/44-children-in-poverty-by-race-and-ethnicity?loc=1&amp;loct=1#1/any/false/868,133,35,17,15,13,11/</a:t>
            </a:r>
            <a:r>
              <a:rPr lang="en-US" baseline="0" dirty="0" err="1" smtClean="0"/>
              <a:t>asc</a:t>
            </a:r>
            <a:r>
              <a:rPr lang="en-US" baseline="0" dirty="0" smtClean="0"/>
              <a:t>/10,11,9,12,1,185/323</a:t>
            </a:r>
          </a:p>
          <a:p>
            <a:pPr>
              <a:spcBef>
                <a:spcPts val="0"/>
              </a:spcBef>
              <a:buNone/>
            </a:pPr>
            <a:endParaRPr lang="en-US" dirty="0" smtClean="0"/>
          </a:p>
          <a:p>
            <a:pPr>
              <a:spcBef>
                <a:spcPts val="0"/>
              </a:spcBef>
              <a:buNone/>
            </a:pPr>
            <a:r>
              <a:rPr lang="en-US" dirty="0" smtClean="0"/>
              <a:t>7.</a:t>
            </a:r>
            <a:r>
              <a:rPr lang="en-US" baseline="0" dirty="0" smtClean="0"/>
              <a:t> </a:t>
            </a:r>
            <a:r>
              <a:rPr lang="en-US" dirty="0" smtClean="0"/>
              <a:t>Seith, D.</a:t>
            </a:r>
            <a:r>
              <a:rPr lang="en-US" baseline="0" dirty="0" smtClean="0"/>
              <a:t> </a:t>
            </a:r>
            <a:r>
              <a:rPr lang="en-US" baseline="0" dirty="0" err="1" smtClean="0"/>
              <a:t>Kalof</a:t>
            </a:r>
            <a:r>
              <a:rPr lang="en-US" baseline="0" dirty="0" smtClean="0"/>
              <a:t>, C Who Are America’s Poor Children: Examining Heath Disparities by Race and Ethnicity. National Center for Children in Poverty. July 2011</a:t>
            </a:r>
            <a:endParaRPr lang="en" dirty="0"/>
          </a:p>
        </p:txBody>
      </p:sp>
    </p:spTree>
    <p:extLst>
      <p:ext uri="{BB962C8B-B14F-4D97-AF65-F5344CB8AC3E}">
        <p14:creationId xmlns:p14="http://schemas.microsoft.com/office/powerpoint/2010/main" val="1412028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marL="0" marR="0" lvl="0" indent="0" algn="l" defTabSz="914400" rtl="0" eaLnBrk="1" fontAlgn="auto" latinLnBrk="0" hangingPunct="1">
              <a:lnSpc>
                <a:spcPct val="100000"/>
              </a:lnSpc>
              <a:spcBef>
                <a:spcPts val="600"/>
              </a:spcBef>
              <a:spcAft>
                <a:spcPts val="0"/>
              </a:spcAft>
              <a:buClr>
                <a:schemeClr val="dk1"/>
              </a:buClr>
              <a:buSzPct val="91666"/>
              <a:buFont typeface="Arial"/>
              <a:buNone/>
              <a:tabLst/>
              <a:defRPr/>
            </a:pPr>
            <a:r>
              <a:rPr lang="en" sz="1200" dirty="0" smtClean="0">
                <a:solidFill>
                  <a:schemeClr val="dk1"/>
                </a:solidFill>
              </a:rPr>
              <a:t>Income- have you ever had a problem making ends meet; Food income-</a:t>
            </a:r>
            <a:r>
              <a:rPr lang="en" sz="1200" baseline="0" dirty="0" smtClean="0">
                <a:solidFill>
                  <a:schemeClr val="dk1"/>
                </a:solidFill>
              </a:rPr>
              <a:t> </a:t>
            </a:r>
            <a:r>
              <a:rPr lang="en" dirty="0" smtClean="0"/>
              <a:t>These two questions are “Within the past 12 months we worried whether our food would run out before we got money to buy more” and (2) “Within the past 12 months the food we bought just didn’t last and we didn’t have money to get more.” It was found that an affirmative answer to both questions had a 78% sensitivity and a 96% specificity</a:t>
            </a:r>
            <a:endParaRPr lang="en-US" dirty="0" smtClean="0"/>
          </a:p>
          <a:p>
            <a:pPr marL="0" marR="0" lvl="0" indent="0" algn="l" defTabSz="914400" rtl="0" eaLnBrk="1" fontAlgn="auto" latinLnBrk="0" hangingPunct="1">
              <a:lnSpc>
                <a:spcPct val="100000"/>
              </a:lnSpc>
              <a:spcBef>
                <a:spcPts val="600"/>
              </a:spcBef>
              <a:spcAft>
                <a:spcPts val="0"/>
              </a:spcAft>
              <a:buClr>
                <a:schemeClr val="dk1"/>
              </a:buClr>
              <a:buSzPct val="91666"/>
              <a:buFont typeface="Arial"/>
              <a:buNone/>
              <a:tabLst/>
              <a:defRPr/>
            </a:pPr>
            <a:endParaRPr lang="en" sz="1200" dirty="0" smtClean="0">
              <a:solidFill>
                <a:schemeClr val="dk1"/>
              </a:solidFill>
            </a:endParaRPr>
          </a:p>
          <a:p>
            <a:pPr marL="0" marR="0" lvl="0" indent="0" algn="l" defTabSz="914400" rtl="0" eaLnBrk="1" fontAlgn="auto" latinLnBrk="0" hangingPunct="1">
              <a:lnSpc>
                <a:spcPct val="100000"/>
              </a:lnSpc>
              <a:spcBef>
                <a:spcPts val="600"/>
              </a:spcBef>
              <a:spcAft>
                <a:spcPts val="0"/>
              </a:spcAft>
              <a:buClr>
                <a:schemeClr val="dk1"/>
              </a:buClr>
              <a:buSzPct val="91666"/>
              <a:buFont typeface="Arial"/>
              <a:buNone/>
              <a:tabLst/>
              <a:defRPr/>
            </a:pPr>
            <a:r>
              <a:rPr lang="en" sz="1200" dirty="0" smtClean="0">
                <a:solidFill>
                  <a:schemeClr val="dk1"/>
                </a:solidFill>
              </a:rPr>
              <a:t>Housing-</a:t>
            </a:r>
            <a:r>
              <a:rPr lang="en" sz="1200" baseline="0" dirty="0" smtClean="0">
                <a:solidFill>
                  <a:schemeClr val="dk1"/>
                </a:solidFill>
              </a:rPr>
              <a:t> is housing a problem for you?  Do you ever have trouble paying your electric/heat bill</a:t>
            </a:r>
            <a:endParaRPr lang="en" sz="1200" dirty="0" smtClean="0">
              <a:solidFill>
                <a:schemeClr val="dk1"/>
              </a:solidFill>
            </a:endParaRPr>
          </a:p>
          <a:p>
            <a:pPr marL="0" marR="0" lvl="0" indent="0" algn="l" defTabSz="914400" rtl="0" eaLnBrk="1" fontAlgn="auto" latinLnBrk="0" hangingPunct="1">
              <a:lnSpc>
                <a:spcPct val="100000"/>
              </a:lnSpc>
              <a:spcBef>
                <a:spcPts val="600"/>
              </a:spcBef>
              <a:spcAft>
                <a:spcPts val="0"/>
              </a:spcAft>
              <a:buClr>
                <a:schemeClr val="dk1"/>
              </a:buClr>
              <a:buSzPct val="91666"/>
              <a:buFont typeface="Arial"/>
              <a:buNone/>
              <a:tabLst/>
              <a:defRPr/>
            </a:pPr>
            <a:r>
              <a:rPr lang="en" sz="1200" dirty="0" smtClean="0">
                <a:solidFill>
                  <a:schemeClr val="dk1"/>
                </a:solidFill>
              </a:rPr>
              <a:t>Education- How is your child doing in school</a:t>
            </a:r>
          </a:p>
          <a:p>
            <a:pPr marL="0" marR="0" lvl="0" indent="0" algn="l" defTabSz="914400" rtl="0" eaLnBrk="1" fontAlgn="auto" latinLnBrk="0" hangingPunct="1">
              <a:lnSpc>
                <a:spcPct val="100000"/>
              </a:lnSpc>
              <a:spcBef>
                <a:spcPts val="600"/>
              </a:spcBef>
              <a:spcAft>
                <a:spcPts val="0"/>
              </a:spcAft>
              <a:buClr>
                <a:schemeClr val="dk1"/>
              </a:buClr>
              <a:buSzPct val="91666"/>
              <a:buFont typeface="Arial"/>
              <a:buNone/>
              <a:tabLst/>
              <a:defRPr/>
            </a:pPr>
            <a:r>
              <a:rPr lang="en" sz="1200" dirty="0" smtClean="0">
                <a:solidFill>
                  <a:schemeClr val="dk1"/>
                </a:solidFill>
              </a:rPr>
              <a:t>Legal Status- Do you have any questions</a:t>
            </a:r>
            <a:r>
              <a:rPr lang="en" sz="1200" baseline="0" dirty="0" smtClean="0">
                <a:solidFill>
                  <a:schemeClr val="dk1"/>
                </a:solidFill>
              </a:rPr>
              <a:t> about your immigration status?  Do you need help accessing services or benefits for your family</a:t>
            </a:r>
          </a:p>
          <a:p>
            <a:pPr marL="0" marR="0" lvl="0" indent="0" algn="l" defTabSz="914400" rtl="0" eaLnBrk="1" fontAlgn="auto" latinLnBrk="0" hangingPunct="1">
              <a:lnSpc>
                <a:spcPct val="100000"/>
              </a:lnSpc>
              <a:spcBef>
                <a:spcPts val="600"/>
              </a:spcBef>
              <a:spcAft>
                <a:spcPts val="0"/>
              </a:spcAft>
              <a:buClr>
                <a:schemeClr val="dk1"/>
              </a:buClr>
              <a:buSzPct val="91666"/>
              <a:buFont typeface="Arial"/>
              <a:buNone/>
              <a:tabLst/>
              <a:defRPr/>
            </a:pPr>
            <a:r>
              <a:rPr lang="en" sz="1200" baseline="0" dirty="0" smtClean="0">
                <a:solidFill>
                  <a:schemeClr val="dk1"/>
                </a:solidFill>
              </a:rPr>
              <a:t>Literacy-how happy are you with how you read</a:t>
            </a:r>
            <a:endParaRPr lang="en" sz="1200" dirty="0" smtClean="0">
              <a:solidFill>
                <a:schemeClr val="dk1"/>
              </a:solidFill>
            </a:endParaRPr>
          </a:p>
          <a:p>
            <a:pPr marL="0" marR="0" lvl="0" indent="0" algn="l" defTabSz="914400" rtl="0" eaLnBrk="1" fontAlgn="auto" latinLnBrk="0" hangingPunct="1">
              <a:lnSpc>
                <a:spcPct val="100000"/>
              </a:lnSpc>
              <a:spcBef>
                <a:spcPts val="600"/>
              </a:spcBef>
              <a:spcAft>
                <a:spcPts val="0"/>
              </a:spcAft>
              <a:buClr>
                <a:schemeClr val="dk1"/>
              </a:buClr>
              <a:buSzPct val="91666"/>
              <a:buFont typeface="Arial"/>
              <a:buNone/>
              <a:tabLst/>
              <a:defRPr/>
            </a:pPr>
            <a:r>
              <a:rPr lang="en" sz="1200" dirty="0" smtClean="0">
                <a:solidFill>
                  <a:schemeClr val="dk1"/>
                </a:solidFill>
              </a:rPr>
              <a:t>Personal safety- do you feel safe in your relationship?  Do you feel safe in your home or in your neighborhood</a:t>
            </a:r>
            <a:endParaRPr lang="en" sz="1200" dirty="0">
              <a:solidFill>
                <a:schemeClr val="dk1"/>
              </a:solidFill>
            </a:endParaRPr>
          </a:p>
        </p:txBody>
      </p:sp>
    </p:spTree>
    <p:extLst>
      <p:ext uri="{BB962C8B-B14F-4D97-AF65-F5344CB8AC3E}">
        <p14:creationId xmlns:p14="http://schemas.microsoft.com/office/powerpoint/2010/main" val="2461221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marL="0" marR="0" lvl="0" indent="0" algn="l" defTabSz="914400" rtl="0" eaLnBrk="1" fontAlgn="auto" latinLnBrk="0" hangingPunct="1">
              <a:lnSpc>
                <a:spcPct val="100000"/>
              </a:lnSpc>
              <a:spcBef>
                <a:spcPts val="600"/>
              </a:spcBef>
              <a:spcAft>
                <a:spcPts val="0"/>
              </a:spcAft>
              <a:buClr>
                <a:schemeClr val="dk1"/>
              </a:buClr>
              <a:buSzPct val="91666"/>
              <a:buFont typeface="Arial"/>
              <a:buNone/>
              <a:tabLst/>
              <a:defRPr/>
            </a:pPr>
            <a:endParaRPr lang="en" sz="1200" dirty="0">
              <a:solidFill>
                <a:schemeClr val="dk1"/>
              </a:solidFill>
            </a:endParaRPr>
          </a:p>
        </p:txBody>
      </p:sp>
    </p:spTree>
    <p:extLst>
      <p:ext uri="{BB962C8B-B14F-4D97-AF65-F5344CB8AC3E}">
        <p14:creationId xmlns:p14="http://schemas.microsoft.com/office/powerpoint/2010/main" val="2461221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marL="0" marR="0" lvl="0" indent="0" algn="l" defTabSz="914400" rtl="0" eaLnBrk="1" fontAlgn="auto" latinLnBrk="0" hangingPunct="1">
              <a:lnSpc>
                <a:spcPct val="100000"/>
              </a:lnSpc>
              <a:spcBef>
                <a:spcPts val="600"/>
              </a:spcBef>
              <a:spcAft>
                <a:spcPts val="0"/>
              </a:spcAft>
              <a:buClr>
                <a:schemeClr val="dk1"/>
              </a:buClr>
              <a:buSzPct val="91666"/>
              <a:buFont typeface="Arial"/>
              <a:buNone/>
              <a:tabLst/>
              <a:defRPr/>
            </a:pPr>
            <a:endParaRPr lang="en" sz="1200" dirty="0">
              <a:solidFill>
                <a:schemeClr val="dk1"/>
              </a:solidFill>
            </a:endParaRPr>
          </a:p>
        </p:txBody>
      </p:sp>
    </p:spTree>
    <p:extLst>
      <p:ext uri="{BB962C8B-B14F-4D97-AF65-F5344CB8AC3E}">
        <p14:creationId xmlns:p14="http://schemas.microsoft.com/office/powerpoint/2010/main" val="2461221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marL="0" marR="0" lvl="0" indent="0" algn="l" defTabSz="914400" rtl="0" eaLnBrk="1" fontAlgn="auto" latinLnBrk="0" hangingPunct="1">
              <a:lnSpc>
                <a:spcPct val="100000"/>
              </a:lnSpc>
              <a:spcBef>
                <a:spcPts val="600"/>
              </a:spcBef>
              <a:spcAft>
                <a:spcPts val="0"/>
              </a:spcAft>
              <a:buClr>
                <a:schemeClr val="dk1"/>
              </a:buClr>
              <a:buSzPct val="91666"/>
              <a:buFont typeface="Arial"/>
              <a:buNone/>
              <a:tabLst/>
              <a:defRPr/>
            </a:pPr>
            <a:endParaRPr lang="en" sz="1200" dirty="0">
              <a:solidFill>
                <a:schemeClr val="dk1"/>
              </a:solidFill>
            </a:endParaRPr>
          </a:p>
        </p:txBody>
      </p:sp>
    </p:spTree>
    <p:extLst>
      <p:ext uri="{BB962C8B-B14F-4D97-AF65-F5344CB8AC3E}">
        <p14:creationId xmlns:p14="http://schemas.microsoft.com/office/powerpoint/2010/main" val="2461221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lvl="0" rtl="0">
              <a:lnSpc>
                <a:spcPct val="120022"/>
              </a:lnSpc>
              <a:spcBef>
                <a:spcPts val="0"/>
              </a:spcBef>
              <a:buClr>
                <a:schemeClr val="dk1"/>
              </a:buClr>
              <a:buFont typeface="Arial"/>
              <a:buNone/>
            </a:pPr>
            <a:endParaRPr dirty="0"/>
          </a:p>
        </p:txBody>
      </p:sp>
    </p:spTree>
    <p:extLst>
      <p:ext uri="{BB962C8B-B14F-4D97-AF65-F5344CB8AC3E}">
        <p14:creationId xmlns:p14="http://schemas.microsoft.com/office/powerpoint/2010/main" val="4123655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marL="0" marR="0" lvl="0" indent="0" algn="l" defTabSz="914400" rtl="0" eaLnBrk="1" fontAlgn="auto" latinLnBrk="0" hangingPunct="1">
              <a:lnSpc>
                <a:spcPct val="100000"/>
              </a:lnSpc>
              <a:spcBef>
                <a:spcPts val="600"/>
              </a:spcBef>
              <a:spcAft>
                <a:spcPts val="0"/>
              </a:spcAft>
              <a:buClr>
                <a:schemeClr val="dk1"/>
              </a:buClr>
              <a:buSzPct val="91666"/>
              <a:buFont typeface="Arial"/>
              <a:buNone/>
              <a:tabLst/>
              <a:defRPr/>
            </a:pPr>
            <a:r>
              <a:rPr lang="en" sz="1200" dirty="0" smtClean="0">
                <a:solidFill>
                  <a:schemeClr val="dk1"/>
                </a:solidFill>
                <a:latin typeface="Times New Roman"/>
                <a:ea typeface="Times New Roman"/>
                <a:cs typeface="Times New Roman"/>
                <a:sym typeface="Times New Roman"/>
              </a:rPr>
              <a:t>Speaking Points:</a:t>
            </a:r>
          </a:p>
          <a:p>
            <a:pPr lvl="0" rtl="0">
              <a:spcBef>
                <a:spcPts val="600"/>
              </a:spcBef>
              <a:buClr>
                <a:schemeClr val="dk1"/>
              </a:buClr>
              <a:buSzPct val="91666"/>
              <a:buFont typeface="Arial"/>
              <a:buNone/>
            </a:pPr>
            <a:endParaRPr lang="en-US" sz="1200" dirty="0" smtClean="0"/>
          </a:p>
          <a:p>
            <a:pPr lvl="0" rtl="0">
              <a:spcBef>
                <a:spcPts val="600"/>
              </a:spcBef>
              <a:buClr>
                <a:schemeClr val="dk1"/>
              </a:buClr>
              <a:buSzPct val="91666"/>
              <a:buFont typeface="Arial"/>
              <a:buNone/>
            </a:pPr>
            <a:r>
              <a:rPr lang="en" sz="1200" dirty="0" smtClean="0"/>
              <a:t>Poverty </a:t>
            </a:r>
            <a:r>
              <a:rPr lang="en" sz="1200" dirty="0"/>
              <a:t>is an important topic for many reasons. Poverty is </a:t>
            </a:r>
            <a:r>
              <a:rPr lang="en" sz="1200" dirty="0" smtClean="0"/>
              <a:t>a</a:t>
            </a:r>
            <a:r>
              <a:rPr lang="en-US" sz="1200" dirty="0" smtClean="0"/>
              <a:t> medical issue</a:t>
            </a:r>
            <a:r>
              <a:rPr lang="en-US" sz="1200" baseline="0" dirty="0" smtClean="0"/>
              <a:t> in that it is a</a:t>
            </a:r>
            <a:r>
              <a:rPr lang="en" sz="1200" dirty="0" smtClean="0"/>
              <a:t> </a:t>
            </a:r>
            <a:r>
              <a:rPr lang="en" sz="1200" dirty="0"/>
              <a:t>significant determinant of child health. Children living in poverty have worse health outcomes for infant mortality, developmental delays, asthma, ear infections, obesity, nutrition, as well as increased rates of child abuse and neglect. Child poverty also adversely impacts health into adulthood</a:t>
            </a:r>
            <a:r>
              <a:rPr lang="en" sz="1200" dirty="0" smtClean="0"/>
              <a:t>.</a:t>
            </a:r>
          </a:p>
          <a:p>
            <a:pPr lvl="0" rtl="0">
              <a:spcBef>
                <a:spcPts val="600"/>
              </a:spcBef>
              <a:buClr>
                <a:schemeClr val="dk1"/>
              </a:buClr>
              <a:buSzPct val="91666"/>
              <a:buFont typeface="Arial"/>
              <a:buNone/>
            </a:pPr>
            <a:endParaRPr lang="en" sz="1200" dirty="0" smtClean="0"/>
          </a:p>
          <a:p>
            <a:pPr marL="0" marR="0" lvl="0" indent="0" algn="l" defTabSz="914400" rtl="0" eaLnBrk="1" fontAlgn="auto" latinLnBrk="0" hangingPunct="1">
              <a:lnSpc>
                <a:spcPct val="100000"/>
              </a:lnSpc>
              <a:spcBef>
                <a:spcPts val="600"/>
              </a:spcBef>
              <a:spcAft>
                <a:spcPts val="0"/>
              </a:spcAft>
              <a:buClr>
                <a:schemeClr val="dk1"/>
              </a:buClr>
              <a:buSzPct val="91666"/>
              <a:buFont typeface="Arial"/>
              <a:buNone/>
              <a:tabLst/>
              <a:defRPr/>
            </a:pPr>
            <a:r>
              <a:rPr lang="en" sz="1200" kern="1200" dirty="0" smtClean="0">
                <a:solidFill>
                  <a:schemeClr val="tx1"/>
                </a:solidFill>
                <a:latin typeface="+mn-lt"/>
                <a:ea typeface="+mn-ea"/>
                <a:cs typeface="+mn-cs"/>
              </a:rPr>
              <a:t>Children living in poverty have poorer access to quality healthcare and </a:t>
            </a:r>
            <a:r>
              <a:rPr lang="en" sz="1200" b="1" kern="1200" dirty="0" smtClean="0">
                <a:solidFill>
                  <a:schemeClr val="accent2"/>
                </a:solidFill>
                <a:latin typeface="+mn-lt"/>
                <a:ea typeface="+mn-ea"/>
                <a:cs typeface="+mn-cs"/>
              </a:rPr>
              <a:t>worse health outcomes.</a:t>
            </a:r>
            <a:r>
              <a:rPr lang="en" sz="1200" kern="1200" dirty="0" smtClean="0">
                <a:solidFill>
                  <a:srgbClr val="444444"/>
                </a:solidFill>
                <a:latin typeface="+mn-lt"/>
                <a:ea typeface="+mn-ea"/>
                <a:cs typeface="+mn-cs"/>
              </a:rPr>
              <a:t> </a:t>
            </a:r>
            <a:r>
              <a:rPr lang="en" sz="1200" kern="1200" dirty="0" smtClean="0">
                <a:solidFill>
                  <a:schemeClr val="tx1"/>
                </a:solidFill>
                <a:latin typeface="+mn-lt"/>
                <a:ea typeface="+mn-ea"/>
                <a:cs typeface="+mn-cs"/>
              </a:rPr>
              <a:t>Families living in poverty have higher infant mortality, greater risks for developmental delays, asthma, ear infections, obesity, poor nutrition, and child abuse and neglect. Child poverty adversely impacts health into </a:t>
            </a:r>
            <a:r>
              <a:rPr lang="en" sz="1200" b="1" kern="1200" dirty="0" smtClean="0">
                <a:solidFill>
                  <a:schemeClr val="accent2"/>
                </a:solidFill>
                <a:latin typeface="+mn-lt"/>
                <a:ea typeface="+mn-ea"/>
                <a:cs typeface="+mn-cs"/>
              </a:rPr>
              <a:t>adulthood.</a:t>
            </a:r>
          </a:p>
          <a:p>
            <a:pPr lvl="0" rtl="0">
              <a:spcBef>
                <a:spcPts val="600"/>
              </a:spcBef>
              <a:buClr>
                <a:schemeClr val="dk1"/>
              </a:buClr>
              <a:buSzPct val="91666"/>
              <a:buFont typeface="Arial"/>
              <a:buNone/>
            </a:pPr>
            <a:endParaRPr lang="en" sz="1200" dirty="0" smtClean="0"/>
          </a:p>
          <a:p>
            <a:pPr lvl="0" rtl="0">
              <a:spcBef>
                <a:spcPts val="600"/>
              </a:spcBef>
              <a:buClr>
                <a:schemeClr val="dk1"/>
              </a:buClr>
              <a:buSzPct val="91666"/>
              <a:buFont typeface="Arial"/>
              <a:buNone/>
            </a:pPr>
            <a:endParaRPr lang="en" sz="1200" dirty="0" smtClean="0"/>
          </a:p>
          <a:p>
            <a:pPr lvl="0" rtl="0">
              <a:spcBef>
                <a:spcPts val="0"/>
              </a:spcBef>
              <a:buClr>
                <a:schemeClr val="dk1"/>
              </a:buClr>
              <a:buSzPct val="110000"/>
              <a:buFont typeface="Arial"/>
              <a:buNone/>
            </a:pPr>
            <a:r>
              <a:rPr lang="en-US" sz="1200" dirty="0" smtClean="0">
                <a:solidFill>
                  <a:schemeClr val="dk1"/>
                </a:solidFill>
              </a:rPr>
              <a:t>Poverty is associated with poorer educational outcomes, including higher high school dropout rate. Poverty is also associated with </a:t>
            </a:r>
            <a:r>
              <a:rPr lang="en-US" sz="1200" dirty="0" smtClean="0">
                <a:solidFill>
                  <a:schemeClr val="dk1"/>
                </a:solidFill>
                <a:latin typeface="Calibri"/>
                <a:ea typeface="Calibri"/>
                <a:cs typeface="Calibri"/>
                <a:sym typeface="Calibri"/>
              </a:rPr>
              <a:t>more high risk behaviors including: Early unprotected sex with increased teen pregnancy, Drug and alcohol abuse, Increased criminal behavior as adolescents and adults</a:t>
            </a:r>
          </a:p>
          <a:p>
            <a:pPr lvl="0" rtl="0">
              <a:spcBef>
                <a:spcPts val="0"/>
              </a:spcBef>
              <a:buClr>
                <a:schemeClr val="dk1"/>
              </a:buClr>
              <a:buFont typeface="Arial"/>
              <a:buNone/>
            </a:pPr>
            <a:endParaRPr lang="en-US" sz="1200" dirty="0" smtClean="0">
              <a:solidFill>
                <a:schemeClr val="dk1"/>
              </a:solidFill>
            </a:endParaRPr>
          </a:p>
          <a:p>
            <a:pPr lvl="0" rtl="0">
              <a:spcBef>
                <a:spcPts val="0"/>
              </a:spcBef>
              <a:buClr>
                <a:schemeClr val="dk1"/>
              </a:buClr>
              <a:buSzPct val="110000"/>
              <a:buFont typeface="Arial"/>
              <a:buNone/>
            </a:pPr>
            <a:r>
              <a:rPr lang="en-US" sz="1200" b="1" dirty="0" smtClean="0">
                <a:solidFill>
                  <a:schemeClr val="dk1"/>
                </a:solidFill>
              </a:rPr>
              <a:t>Lastly poverty is associated with i</a:t>
            </a:r>
            <a:r>
              <a:rPr lang="en-US" sz="1200" b="1" dirty="0" smtClean="0">
                <a:solidFill>
                  <a:schemeClr val="dk1"/>
                </a:solidFill>
                <a:latin typeface="Calibri"/>
                <a:ea typeface="Calibri"/>
                <a:cs typeface="Calibri"/>
                <a:sym typeface="Calibri"/>
              </a:rPr>
              <a:t>ncreased exposure to “toxic stress”:</a:t>
            </a:r>
          </a:p>
          <a:p>
            <a:pPr lvl="0" rtl="0">
              <a:spcBef>
                <a:spcPts val="0"/>
              </a:spcBef>
              <a:buClr>
                <a:schemeClr val="dk1"/>
              </a:buClr>
              <a:buSzPct val="110000"/>
              <a:buFont typeface="Arial"/>
              <a:buNone/>
            </a:pPr>
            <a:r>
              <a:rPr lang="en-US" sz="1200" b="1" dirty="0" smtClean="0">
                <a:solidFill>
                  <a:schemeClr val="dk1"/>
                </a:solidFill>
              </a:rPr>
              <a:t>–</a:t>
            </a:r>
            <a:r>
              <a:rPr lang="en-US" sz="1200" b="1" i="1" dirty="0" smtClean="0">
                <a:solidFill>
                  <a:schemeClr val="dk1"/>
                </a:solidFill>
                <a:latin typeface="Calibri"/>
                <a:ea typeface="Calibri"/>
                <a:cs typeface="Calibri"/>
                <a:sym typeface="Calibri"/>
              </a:rPr>
              <a:t>Structural alterations in brain and stable epigenetic changes-</a:t>
            </a:r>
            <a:r>
              <a:rPr lang="en-US" sz="1200" b="1" dirty="0" smtClean="0">
                <a:solidFill>
                  <a:schemeClr val="dk1"/>
                </a:solidFill>
                <a:latin typeface="Calibri"/>
                <a:ea typeface="Calibri"/>
                <a:cs typeface="Calibri"/>
                <a:sym typeface="Calibri"/>
              </a:rPr>
              <a:t>- impacting memory, educational attainment, exaggerated response to stress, and more high risk behaviors</a:t>
            </a:r>
          </a:p>
          <a:p>
            <a:pPr lvl="0" rtl="0">
              <a:spcBef>
                <a:spcPts val="0"/>
              </a:spcBef>
              <a:buClr>
                <a:schemeClr val="dk1"/>
              </a:buClr>
              <a:buSzPct val="110000"/>
              <a:buFont typeface="Arial"/>
              <a:buNone/>
            </a:pPr>
            <a:r>
              <a:rPr lang="en-US" sz="1200" b="1" dirty="0" smtClean="0">
                <a:solidFill>
                  <a:schemeClr val="dk1"/>
                </a:solidFill>
              </a:rPr>
              <a:t>–</a:t>
            </a:r>
            <a:r>
              <a:rPr lang="en-US" sz="1200" b="1" i="1" dirty="0" smtClean="0">
                <a:solidFill>
                  <a:schemeClr val="dk1"/>
                </a:solidFill>
                <a:latin typeface="Calibri"/>
                <a:ea typeface="Calibri"/>
                <a:cs typeface="Calibri"/>
                <a:sym typeface="Calibri"/>
              </a:rPr>
              <a:t>Increased inflammatory markers </a:t>
            </a:r>
            <a:r>
              <a:rPr lang="en-US" sz="1200" b="1" dirty="0" smtClean="0">
                <a:solidFill>
                  <a:schemeClr val="dk1"/>
                </a:solidFill>
                <a:latin typeface="Calibri"/>
                <a:ea typeface="Calibri"/>
                <a:cs typeface="Calibri"/>
                <a:sym typeface="Calibri"/>
              </a:rPr>
              <a:t>leading to adult CV disease</a:t>
            </a:r>
          </a:p>
          <a:p>
            <a:pPr lvl="0" rtl="0">
              <a:spcBef>
                <a:spcPts val="600"/>
              </a:spcBef>
              <a:buClr>
                <a:schemeClr val="dk1"/>
              </a:buClr>
              <a:buSzPct val="91666"/>
              <a:buFont typeface="Arial"/>
              <a:buNone/>
            </a:pPr>
            <a:endParaRPr lang="en" sz="1200" dirty="0"/>
          </a:p>
          <a:p>
            <a:pPr rtl="0">
              <a:spcBef>
                <a:spcPts val="0"/>
              </a:spcBef>
              <a:buNone/>
            </a:pPr>
            <a:r>
              <a:rPr lang="en" sz="1200" dirty="0" smtClean="0">
                <a:latin typeface="Times New Roman"/>
                <a:ea typeface="Times New Roman"/>
                <a:cs typeface="Times New Roman"/>
                <a:sym typeface="Times New Roman"/>
              </a:rPr>
              <a:t>__________________________</a:t>
            </a:r>
          </a:p>
          <a:p>
            <a:pPr rtl="0">
              <a:spcBef>
                <a:spcPts val="0"/>
              </a:spcBef>
              <a:buNone/>
            </a:pPr>
            <a:r>
              <a:rPr lang="en" sz="1000" dirty="0" smtClean="0">
                <a:latin typeface="Times New Roman"/>
                <a:ea typeface="Times New Roman"/>
                <a:cs typeface="Times New Roman"/>
                <a:sym typeface="Times New Roman"/>
              </a:rPr>
              <a:t>References:</a:t>
            </a:r>
          </a:p>
          <a:p>
            <a:pPr rtl="0">
              <a:spcBef>
                <a:spcPts val="0"/>
              </a:spcBef>
              <a:buNone/>
            </a:pPr>
            <a:endParaRPr sz="1200" dirty="0">
              <a:solidFill>
                <a:schemeClr val="dk1"/>
              </a:solidFill>
            </a:endParaRPr>
          </a:p>
          <a:p>
            <a:pPr rtl="0">
              <a:spcBef>
                <a:spcPts val="0"/>
              </a:spcBef>
              <a:buNone/>
            </a:pPr>
            <a:endParaRPr sz="1200" dirty="0">
              <a:solidFill>
                <a:schemeClr val="dk1"/>
              </a:solidFill>
            </a:endParaRPr>
          </a:p>
          <a:p>
            <a:pPr>
              <a:spcBef>
                <a:spcPts val="0"/>
              </a:spcBef>
              <a:buNone/>
            </a:pPr>
            <a:r>
              <a:rPr lang="en" sz="1200" dirty="0">
                <a:solidFill>
                  <a:schemeClr val="dk1"/>
                </a:solidFill>
              </a:rPr>
              <a:t>2. </a:t>
            </a:r>
            <a:r>
              <a:rPr lang="en" sz="1200" dirty="0">
                <a:solidFill>
                  <a:srgbClr val="444444"/>
                </a:solidFill>
              </a:rPr>
              <a:t>AAP Agenda for Children Strategic Plan Poverty and Child Health </a:t>
            </a:r>
            <a:r>
              <a:rPr lang="en" sz="1200" dirty="0">
                <a:solidFill>
                  <a:schemeClr val="dk1"/>
                </a:solidFill>
              </a:rPr>
              <a:t>http://www.aap.org/en-us/about-the-aap/aap-facts/AAP-Agenda-for-Children-Strategic-Plan/Pages/AAP-Agenda-for-Children-Strategic-Plan-Poverty-Child-Health.aspx</a:t>
            </a:r>
          </a:p>
        </p:txBody>
      </p:sp>
    </p:spTree>
    <p:extLst>
      <p:ext uri="{BB962C8B-B14F-4D97-AF65-F5344CB8AC3E}">
        <p14:creationId xmlns:p14="http://schemas.microsoft.com/office/powerpoint/2010/main" val="2461221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marL="0" marR="0" lvl="0" indent="0" algn="l" defTabSz="914400" rtl="0" eaLnBrk="1" fontAlgn="auto" latinLnBrk="0" hangingPunct="1">
              <a:lnSpc>
                <a:spcPct val="100000"/>
              </a:lnSpc>
              <a:spcBef>
                <a:spcPts val="600"/>
              </a:spcBef>
              <a:spcAft>
                <a:spcPts val="0"/>
              </a:spcAft>
              <a:buClr>
                <a:schemeClr val="dk1"/>
              </a:buClr>
              <a:buSzPct val="91666"/>
              <a:buFont typeface="Arial"/>
              <a:buNone/>
              <a:tabLst/>
              <a:defRPr/>
            </a:pPr>
            <a:endParaRPr lang="en" sz="1200" dirty="0">
              <a:solidFill>
                <a:schemeClr val="dk1"/>
              </a:solidFill>
            </a:endParaRPr>
          </a:p>
        </p:txBody>
      </p:sp>
    </p:spTree>
    <p:extLst>
      <p:ext uri="{BB962C8B-B14F-4D97-AF65-F5344CB8AC3E}">
        <p14:creationId xmlns:p14="http://schemas.microsoft.com/office/powerpoint/2010/main" val="2461221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marL="0" marR="0" lvl="0" indent="0" algn="l" defTabSz="914400" rtl="0" eaLnBrk="1" fontAlgn="auto" latinLnBrk="0" hangingPunct="1">
              <a:lnSpc>
                <a:spcPct val="100000"/>
              </a:lnSpc>
              <a:spcBef>
                <a:spcPts val="600"/>
              </a:spcBef>
              <a:spcAft>
                <a:spcPts val="0"/>
              </a:spcAft>
              <a:buClr>
                <a:schemeClr val="dk1"/>
              </a:buClr>
              <a:buSzPct val="91666"/>
              <a:buFont typeface="Arial"/>
              <a:buNone/>
              <a:tabLst/>
              <a:defRPr/>
            </a:pPr>
            <a:endParaRPr lang="en" sz="1200" dirty="0">
              <a:solidFill>
                <a:schemeClr val="dk1"/>
              </a:solidFill>
            </a:endParaRPr>
          </a:p>
        </p:txBody>
      </p:sp>
    </p:spTree>
    <p:extLst>
      <p:ext uri="{BB962C8B-B14F-4D97-AF65-F5344CB8AC3E}">
        <p14:creationId xmlns:p14="http://schemas.microsoft.com/office/powerpoint/2010/main" val="2461221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marL="0" marR="0" lvl="0" indent="0" algn="l" defTabSz="914400" rtl="0" eaLnBrk="1" fontAlgn="auto" latinLnBrk="0" hangingPunct="1">
              <a:lnSpc>
                <a:spcPct val="100000"/>
              </a:lnSpc>
              <a:spcBef>
                <a:spcPts val="600"/>
              </a:spcBef>
              <a:spcAft>
                <a:spcPts val="0"/>
              </a:spcAft>
              <a:buClr>
                <a:schemeClr val="dk1"/>
              </a:buClr>
              <a:buSzPct val="91666"/>
              <a:buFont typeface="Arial"/>
              <a:buNone/>
              <a:tabLst/>
              <a:defRPr/>
            </a:pPr>
            <a:endParaRPr lang="en" sz="1200" dirty="0">
              <a:solidFill>
                <a:schemeClr val="dk1"/>
              </a:solidFill>
            </a:endParaRPr>
          </a:p>
        </p:txBody>
      </p:sp>
    </p:spTree>
    <p:extLst>
      <p:ext uri="{BB962C8B-B14F-4D97-AF65-F5344CB8AC3E}">
        <p14:creationId xmlns:p14="http://schemas.microsoft.com/office/powerpoint/2010/main" val="2461221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marL="0" marR="0" lvl="0" indent="0" algn="l" defTabSz="914400" rtl="0" eaLnBrk="1" fontAlgn="auto" latinLnBrk="0" hangingPunct="1">
              <a:lnSpc>
                <a:spcPct val="115000"/>
              </a:lnSpc>
              <a:spcBef>
                <a:spcPts val="400"/>
              </a:spcBef>
              <a:spcAft>
                <a:spcPts val="0"/>
              </a:spcAft>
              <a:buClr>
                <a:schemeClr val="dk1"/>
              </a:buClr>
              <a:buSzPct val="110000"/>
              <a:buFont typeface="Arial"/>
              <a:buNone/>
              <a:tabLst/>
              <a:defRPr/>
            </a:pPr>
            <a:r>
              <a:rPr lang="en" sz="1000" dirty="0" smtClean="0">
                <a:solidFill>
                  <a:schemeClr val="dk1"/>
                </a:solidFill>
                <a:latin typeface="Times New Roman"/>
                <a:ea typeface="Times New Roman"/>
                <a:cs typeface="Times New Roman"/>
                <a:sym typeface="Times New Roman"/>
              </a:rPr>
              <a:t>Speaking Points:</a:t>
            </a:r>
          </a:p>
          <a:p>
            <a:pPr lvl="0" rtl="0">
              <a:lnSpc>
                <a:spcPct val="115000"/>
              </a:lnSpc>
              <a:spcBef>
                <a:spcPts val="400"/>
              </a:spcBef>
              <a:buClr>
                <a:schemeClr val="dk1"/>
              </a:buClr>
              <a:buSzPct val="110000"/>
              <a:buFont typeface="Arial"/>
              <a:buNone/>
            </a:pPr>
            <a:endParaRPr lang="en-US" sz="1000" dirty="0" smtClean="0">
              <a:solidFill>
                <a:schemeClr val="dk1"/>
              </a:solidFill>
            </a:endParaRPr>
          </a:p>
          <a:p>
            <a:pPr lvl="0" rtl="0">
              <a:lnSpc>
                <a:spcPct val="115000"/>
              </a:lnSpc>
              <a:spcBef>
                <a:spcPts val="400"/>
              </a:spcBef>
              <a:buClr>
                <a:schemeClr val="dk1"/>
              </a:buClr>
              <a:buSzPct val="110000"/>
              <a:buFont typeface="Arial"/>
              <a:buNone/>
            </a:pPr>
            <a:r>
              <a:rPr lang="en" sz="1000" dirty="0" smtClean="0">
                <a:solidFill>
                  <a:schemeClr val="dk1"/>
                </a:solidFill>
              </a:rPr>
              <a:t>So </a:t>
            </a:r>
            <a:r>
              <a:rPr lang="en" sz="1000" dirty="0">
                <a:solidFill>
                  <a:schemeClr val="dk1"/>
                </a:solidFill>
              </a:rPr>
              <a:t>what exactly is “poverty?” Poverty is defined as an income equal or less than $23,550 per year for a family of 4. There are several issue with this definition. This number is the same across the country. There are no variations to account for geographical differences (with the exception of Alaska and Hawaii) or the variation in cost of living from one region to another. The manner in which </a:t>
            </a:r>
            <a:r>
              <a:rPr lang="en-US" sz="1000" dirty="0" smtClean="0">
                <a:solidFill>
                  <a:schemeClr val="dk1"/>
                </a:solidFill>
              </a:rPr>
              <a:t>the poverty level </a:t>
            </a:r>
            <a:r>
              <a:rPr lang="en" sz="1000" dirty="0" smtClean="0">
                <a:solidFill>
                  <a:schemeClr val="dk1"/>
                </a:solidFill>
              </a:rPr>
              <a:t>is calcul</a:t>
            </a:r>
            <a:r>
              <a:rPr lang="en-US" sz="1000" dirty="0" err="1" smtClean="0">
                <a:solidFill>
                  <a:schemeClr val="dk1"/>
                </a:solidFill>
              </a:rPr>
              <a:t>ated</a:t>
            </a:r>
            <a:r>
              <a:rPr lang="en" sz="1000" dirty="0" smtClean="0">
                <a:solidFill>
                  <a:schemeClr val="dk1"/>
                </a:solidFill>
              </a:rPr>
              <a:t> has </a:t>
            </a:r>
            <a:r>
              <a:rPr lang="en" sz="1000" dirty="0">
                <a:solidFill>
                  <a:schemeClr val="dk1"/>
                </a:solidFill>
              </a:rPr>
              <a:t>not changed since its </a:t>
            </a:r>
            <a:r>
              <a:rPr lang="en" sz="1000" dirty="0" smtClean="0">
                <a:solidFill>
                  <a:schemeClr val="dk1"/>
                </a:solidFill>
              </a:rPr>
              <a:t>inception</a:t>
            </a:r>
            <a:r>
              <a:rPr lang="en-US" sz="1000" dirty="0" smtClean="0">
                <a:solidFill>
                  <a:schemeClr val="dk1"/>
                </a:solidFill>
              </a:rPr>
              <a:t> in 1969</a:t>
            </a:r>
            <a:r>
              <a:rPr lang="en" sz="1000" dirty="0" smtClean="0">
                <a:solidFill>
                  <a:schemeClr val="dk1"/>
                </a:solidFill>
              </a:rPr>
              <a:t>. </a:t>
            </a:r>
            <a:r>
              <a:rPr lang="en" sz="1000" dirty="0">
                <a:solidFill>
                  <a:schemeClr val="dk1"/>
                </a:solidFill>
              </a:rPr>
              <a:t>This calculation also does not take into account many of the expenses </a:t>
            </a:r>
            <a:r>
              <a:rPr lang="en" sz="1000" dirty="0" smtClean="0">
                <a:solidFill>
                  <a:schemeClr val="dk1"/>
                </a:solidFill>
              </a:rPr>
              <a:t>(or </a:t>
            </a:r>
            <a:r>
              <a:rPr lang="en" sz="1000" dirty="0">
                <a:solidFill>
                  <a:schemeClr val="dk1"/>
                </a:solidFill>
              </a:rPr>
              <a:t>the benefits) families </a:t>
            </a:r>
            <a:r>
              <a:rPr lang="en" sz="1000" dirty="0" smtClean="0">
                <a:solidFill>
                  <a:schemeClr val="dk1"/>
                </a:solidFill>
              </a:rPr>
              <a:t>incur/receive</a:t>
            </a:r>
            <a:r>
              <a:rPr lang="en-US" sz="1000" dirty="0" smtClean="0">
                <a:solidFill>
                  <a:schemeClr val="dk1"/>
                </a:solidFill>
              </a:rPr>
              <a:t>.</a:t>
            </a:r>
            <a:endParaRPr lang="en" sz="1000" dirty="0">
              <a:solidFill>
                <a:schemeClr val="dk1"/>
              </a:solidFill>
            </a:endParaRPr>
          </a:p>
          <a:p>
            <a:pPr lvl="0" rtl="0">
              <a:lnSpc>
                <a:spcPct val="115000"/>
              </a:lnSpc>
              <a:spcBef>
                <a:spcPts val="400"/>
              </a:spcBef>
              <a:buClr>
                <a:schemeClr val="dk1"/>
              </a:buClr>
              <a:buFont typeface="Arial"/>
              <a:buNone/>
            </a:pPr>
            <a:endParaRPr lang="en-US" sz="1000" dirty="0" smtClean="0">
              <a:solidFill>
                <a:schemeClr val="dk1"/>
              </a:solidFill>
            </a:endParaRPr>
          </a:p>
          <a:p>
            <a:pPr rtl="0">
              <a:spcBef>
                <a:spcPts val="0"/>
              </a:spcBef>
              <a:buNone/>
            </a:pPr>
            <a:r>
              <a:rPr lang="en" sz="1000" dirty="0" smtClean="0">
                <a:latin typeface="Times New Roman"/>
                <a:ea typeface="Times New Roman"/>
                <a:cs typeface="Times New Roman"/>
                <a:sym typeface="Times New Roman"/>
              </a:rPr>
              <a:t>__________________________</a:t>
            </a:r>
          </a:p>
          <a:p>
            <a:pPr rtl="0">
              <a:spcBef>
                <a:spcPts val="0"/>
              </a:spcBef>
              <a:buNone/>
            </a:pPr>
            <a:r>
              <a:rPr lang="en" sz="800" dirty="0" smtClean="0">
                <a:latin typeface="Times New Roman"/>
                <a:ea typeface="Times New Roman"/>
                <a:cs typeface="Times New Roman"/>
                <a:sym typeface="Times New Roman"/>
              </a:rPr>
              <a:t>References:</a:t>
            </a:r>
          </a:p>
          <a:p>
            <a:pPr lvl="0" rtl="0">
              <a:lnSpc>
                <a:spcPct val="115000"/>
              </a:lnSpc>
              <a:spcBef>
                <a:spcPts val="400"/>
              </a:spcBef>
              <a:buClr>
                <a:schemeClr val="dk1"/>
              </a:buClr>
              <a:buFont typeface="Arial"/>
              <a:buNone/>
            </a:pPr>
            <a:endParaRPr sz="1000" dirty="0">
              <a:solidFill>
                <a:schemeClr val="dk1"/>
              </a:solidFill>
            </a:endParaRPr>
          </a:p>
          <a:p>
            <a:pPr lvl="0" rtl="0">
              <a:lnSpc>
                <a:spcPct val="115000"/>
              </a:lnSpc>
              <a:spcBef>
                <a:spcPts val="400"/>
              </a:spcBef>
              <a:buClr>
                <a:schemeClr val="dk1"/>
              </a:buClr>
              <a:buSzPct val="110000"/>
              <a:buFont typeface="Arial"/>
              <a:buNone/>
            </a:pPr>
            <a:r>
              <a:rPr lang="en" sz="1000" dirty="0">
                <a:solidFill>
                  <a:schemeClr val="dk1"/>
                </a:solidFill>
              </a:rPr>
              <a:t>3. US Department of Health and Human Services. Office for the Assistant Secretary for Planning and Evaluation. 2014 Poverty Guidelines. http://aspe.hhs.gov/poverty/14poverty.cfm</a:t>
            </a:r>
          </a:p>
          <a:p>
            <a:pPr rtl="0">
              <a:lnSpc>
                <a:spcPct val="100000"/>
              </a:lnSpc>
              <a:spcBef>
                <a:spcPts val="0"/>
              </a:spcBef>
              <a:buNone/>
            </a:pPr>
            <a:endParaRPr sz="1000" dirty="0"/>
          </a:p>
          <a:p>
            <a:pPr lvl="0" rtl="0">
              <a:lnSpc>
                <a:spcPct val="100000"/>
              </a:lnSpc>
              <a:spcBef>
                <a:spcPts val="0"/>
              </a:spcBef>
              <a:buClr>
                <a:schemeClr val="dk1"/>
              </a:buClr>
              <a:buSzPct val="110000"/>
              <a:buFont typeface="Arial"/>
              <a:buNone/>
            </a:pPr>
            <a:r>
              <a:rPr lang="en" sz="1000" dirty="0">
                <a:solidFill>
                  <a:schemeClr val="dk1"/>
                </a:solidFill>
              </a:rPr>
              <a:t>4. Gabe T.  Poverty in the United States: 2012. Congressional Research Service Report to Congress. November 13, 2013</a:t>
            </a:r>
          </a:p>
          <a:p>
            <a:pPr>
              <a:spcBef>
                <a:spcPts val="0"/>
              </a:spcBef>
              <a:buNone/>
            </a:pPr>
            <a:endParaRPr dirty="0"/>
          </a:p>
        </p:txBody>
      </p:sp>
    </p:spTree>
    <p:extLst>
      <p:ext uri="{BB962C8B-B14F-4D97-AF65-F5344CB8AC3E}">
        <p14:creationId xmlns:p14="http://schemas.microsoft.com/office/powerpoint/2010/main" val="1564728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 sz="1200" dirty="0" smtClean="0">
                <a:solidFill>
                  <a:schemeClr val="dk1"/>
                </a:solidFill>
                <a:latin typeface="Times New Roman"/>
                <a:ea typeface="Times New Roman"/>
                <a:cs typeface="Times New Roman"/>
                <a:sym typeface="Times New Roman"/>
              </a:rPr>
              <a:t>Speaking Points:</a:t>
            </a:r>
          </a:p>
          <a:p>
            <a:pPr rtl="0">
              <a:spcBef>
                <a:spcPts val="0"/>
              </a:spcBef>
              <a:buNone/>
            </a:pPr>
            <a:endParaRPr lang="en-US" sz="1200" dirty="0" smtClean="0">
              <a:solidFill>
                <a:schemeClr val="dk1"/>
              </a:solidFill>
            </a:endParaRPr>
          </a:p>
          <a:p>
            <a:pPr rtl="0">
              <a:spcBef>
                <a:spcPts val="0"/>
              </a:spcBef>
              <a:buNone/>
            </a:pPr>
            <a:r>
              <a:rPr lang="en" sz="1200" dirty="0" smtClean="0">
                <a:solidFill>
                  <a:schemeClr val="dk1"/>
                </a:solidFill>
              </a:rPr>
              <a:t>Nearly </a:t>
            </a:r>
            <a:r>
              <a:rPr lang="en" sz="1200" dirty="0">
                <a:solidFill>
                  <a:schemeClr val="dk1"/>
                </a:solidFill>
              </a:rPr>
              <a:t>half of all children </a:t>
            </a:r>
            <a:r>
              <a:rPr lang="en" sz="1200" dirty="0" smtClean="0">
                <a:solidFill>
                  <a:schemeClr val="dk1"/>
                </a:solidFill>
              </a:rPr>
              <a:t>l</a:t>
            </a:r>
            <a:r>
              <a:rPr lang="en-US" sz="1200" dirty="0" err="1" smtClean="0">
                <a:solidFill>
                  <a:schemeClr val="dk1"/>
                </a:solidFill>
              </a:rPr>
              <a:t>i</a:t>
            </a:r>
            <a:r>
              <a:rPr lang="en" sz="1200" dirty="0" smtClean="0">
                <a:solidFill>
                  <a:schemeClr val="dk1"/>
                </a:solidFill>
              </a:rPr>
              <a:t>ve </a:t>
            </a:r>
            <a:r>
              <a:rPr lang="en" sz="1200" dirty="0">
                <a:solidFill>
                  <a:schemeClr val="dk1"/>
                </a:solidFill>
              </a:rPr>
              <a:t>in poor/ low-income households</a:t>
            </a:r>
            <a:r>
              <a:rPr lang="en" sz="1200" dirty="0" smtClean="0">
                <a:solidFill>
                  <a:schemeClr val="dk1"/>
                </a:solidFill>
              </a:rPr>
              <a:t>.</a:t>
            </a:r>
            <a:r>
              <a:rPr lang="en-US" sz="1200" dirty="0" smtClean="0">
                <a:solidFill>
                  <a:schemeClr val="dk1"/>
                </a:solidFill>
              </a:rPr>
              <a:t> Low-income</a:t>
            </a:r>
            <a:r>
              <a:rPr lang="en-US" sz="1200" baseline="0" dirty="0" smtClean="0">
                <a:solidFill>
                  <a:schemeClr val="dk1"/>
                </a:solidFill>
              </a:rPr>
              <a:t> is defined as 200% of poverty.</a:t>
            </a:r>
            <a:r>
              <a:rPr lang="en" sz="1200" dirty="0" smtClean="0">
                <a:solidFill>
                  <a:schemeClr val="dk1"/>
                </a:solidFill>
              </a:rPr>
              <a:t> The</a:t>
            </a:r>
            <a:r>
              <a:rPr lang="en-US" sz="1200" dirty="0" smtClean="0">
                <a:solidFill>
                  <a:schemeClr val="dk1"/>
                </a:solidFill>
              </a:rPr>
              <a:t>s</a:t>
            </a:r>
            <a:r>
              <a:rPr lang="en" sz="1200" dirty="0" smtClean="0">
                <a:solidFill>
                  <a:schemeClr val="dk1"/>
                </a:solidFill>
              </a:rPr>
              <a:t>e </a:t>
            </a:r>
            <a:r>
              <a:rPr lang="en" sz="1200" dirty="0">
                <a:solidFill>
                  <a:schemeClr val="dk1"/>
                </a:solidFill>
              </a:rPr>
              <a:t>families have difficulty accessing heathcare and meeting basic needs that are crucial </a:t>
            </a:r>
            <a:r>
              <a:rPr lang="en-US" sz="1200" dirty="0" smtClean="0">
                <a:solidFill>
                  <a:schemeClr val="dk1"/>
                </a:solidFill>
              </a:rPr>
              <a:t>for</a:t>
            </a:r>
            <a:r>
              <a:rPr lang="en" sz="1200" dirty="0" smtClean="0">
                <a:solidFill>
                  <a:schemeClr val="dk1"/>
                </a:solidFill>
              </a:rPr>
              <a:t> health</a:t>
            </a:r>
            <a:r>
              <a:rPr lang="en-US" sz="1200" dirty="0" smtClean="0">
                <a:solidFill>
                  <a:schemeClr val="dk1"/>
                </a:solidFill>
              </a:rPr>
              <a:t>y</a:t>
            </a:r>
            <a:r>
              <a:rPr lang="en" sz="1200" dirty="0" smtClean="0">
                <a:solidFill>
                  <a:schemeClr val="dk1"/>
                </a:solidFill>
              </a:rPr>
              <a:t> </a:t>
            </a:r>
            <a:r>
              <a:rPr lang="en" sz="1200" dirty="0">
                <a:solidFill>
                  <a:schemeClr val="dk1"/>
                </a:solidFill>
              </a:rPr>
              <a:t>child development. In the US in 2013 22% of all children lived in poverty (16 million children!!) and almost half, 45</a:t>
            </a:r>
            <a:r>
              <a:rPr lang="en" sz="1200" dirty="0" smtClean="0">
                <a:solidFill>
                  <a:schemeClr val="dk1"/>
                </a:solidFill>
              </a:rPr>
              <a:t>%</a:t>
            </a:r>
            <a:r>
              <a:rPr lang="en-US" sz="1200" dirty="0" smtClean="0">
                <a:solidFill>
                  <a:schemeClr val="dk1"/>
                </a:solidFill>
              </a:rPr>
              <a:t>,</a:t>
            </a:r>
            <a:r>
              <a:rPr lang="en" sz="1200" dirty="0" smtClean="0">
                <a:solidFill>
                  <a:schemeClr val="dk1"/>
                </a:solidFill>
              </a:rPr>
              <a:t> </a:t>
            </a:r>
            <a:r>
              <a:rPr lang="en" sz="1200" dirty="0">
                <a:solidFill>
                  <a:schemeClr val="dk1"/>
                </a:solidFill>
              </a:rPr>
              <a:t>of all children under 18 years old lived in low-income households (32.7 million</a:t>
            </a:r>
            <a:r>
              <a:rPr lang="en" sz="1200" dirty="0" smtClean="0">
                <a:solidFill>
                  <a:schemeClr val="dk1"/>
                </a:solidFill>
              </a:rPr>
              <a:t>)</a:t>
            </a:r>
          </a:p>
          <a:p>
            <a:pPr rtl="0">
              <a:spcBef>
                <a:spcPts val="0"/>
              </a:spcBef>
              <a:buNone/>
            </a:pPr>
            <a:endParaRPr lang="en" sz="1200" dirty="0" smtClean="0">
              <a:solidFill>
                <a:schemeClr val="dk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DC, the</a:t>
            </a:r>
            <a:r>
              <a:rPr lang="en-US" baseline="0" dirty="0" smtClean="0"/>
              <a:t> numbers are slightly worse with 29% of children living below 100% FPL with an additional 19% living between 100-200% FPL</a:t>
            </a:r>
            <a:endParaRPr lang="en-US" dirty="0" smtClean="0"/>
          </a:p>
          <a:p>
            <a:pPr rtl="0">
              <a:spcBef>
                <a:spcPts val="0"/>
              </a:spcBef>
              <a:buNone/>
            </a:pPr>
            <a:endParaRPr lang="en-US" sz="1200" dirty="0" smtClean="0">
              <a:solidFill>
                <a:schemeClr val="dk1"/>
              </a:solidFill>
            </a:endParaRPr>
          </a:p>
          <a:p>
            <a:pPr rtl="0">
              <a:spcBef>
                <a:spcPts val="0"/>
              </a:spcBef>
              <a:buNone/>
            </a:pPr>
            <a:endParaRPr lang="en-US" sz="1200" dirty="0" smtClean="0">
              <a:solidFill>
                <a:schemeClr val="dk1"/>
              </a:solidFill>
            </a:endParaRPr>
          </a:p>
          <a:p>
            <a:pPr rtl="0">
              <a:spcBef>
                <a:spcPts val="0"/>
              </a:spcBef>
              <a:buNone/>
            </a:pPr>
            <a:r>
              <a:rPr lang="en" sz="1200" dirty="0" smtClean="0">
                <a:latin typeface="Times New Roman"/>
                <a:ea typeface="Times New Roman"/>
                <a:cs typeface="Times New Roman"/>
                <a:sym typeface="Times New Roman"/>
              </a:rPr>
              <a:t>__________________________</a:t>
            </a:r>
          </a:p>
          <a:p>
            <a:pPr rtl="0">
              <a:spcBef>
                <a:spcPts val="0"/>
              </a:spcBef>
              <a:buNone/>
            </a:pPr>
            <a:r>
              <a:rPr lang="en" sz="1000" dirty="0" smtClean="0">
                <a:latin typeface="Times New Roman"/>
                <a:ea typeface="Times New Roman"/>
                <a:cs typeface="Times New Roman"/>
                <a:sym typeface="Times New Roman"/>
              </a:rPr>
              <a:t>References:</a:t>
            </a:r>
          </a:p>
          <a:p>
            <a:pPr rtl="0">
              <a:spcBef>
                <a:spcPts val="0"/>
              </a:spcBef>
              <a:buNone/>
            </a:pPr>
            <a:endParaRPr lang="en-US" sz="1200" dirty="0" smtClean="0">
              <a:solidFill>
                <a:schemeClr val="dk1"/>
              </a:solidFill>
            </a:endParaRPr>
          </a:p>
          <a:p>
            <a:pPr rtl="0">
              <a:spcBef>
                <a:spcPts val="0"/>
              </a:spcBef>
              <a:buNone/>
            </a:pPr>
            <a:endParaRPr sz="1200" dirty="0">
              <a:solidFill>
                <a:schemeClr val="dk1"/>
              </a:solidFill>
            </a:endParaRPr>
          </a:p>
          <a:p>
            <a:pPr rtl="0">
              <a:spcBef>
                <a:spcPts val="0"/>
              </a:spcBef>
              <a:buNone/>
            </a:pPr>
            <a:r>
              <a:rPr lang="en" sz="1200" dirty="0">
                <a:solidFill>
                  <a:schemeClr val="dk1"/>
                </a:solidFill>
              </a:rPr>
              <a:t>2. </a:t>
            </a:r>
            <a:r>
              <a:rPr lang="en" sz="1200" dirty="0">
                <a:solidFill>
                  <a:srgbClr val="444444"/>
                </a:solidFill>
              </a:rPr>
              <a:t>AAP Agenda for Children Strategic Plan Poverty and Child Health </a:t>
            </a:r>
            <a:r>
              <a:rPr lang="en" sz="1200" u="sng" dirty="0">
                <a:solidFill>
                  <a:schemeClr val="dk1"/>
                </a:solidFill>
              </a:rPr>
              <a:t>http://</a:t>
            </a:r>
            <a:r>
              <a:rPr lang="en" sz="1200" u="sng" dirty="0" smtClean="0">
                <a:solidFill>
                  <a:schemeClr val="dk1"/>
                </a:solidFill>
              </a:rPr>
              <a:t>www.aap.org/en-us/about-the-aap/aap-facts/AAP-Agenda-for-Children-Strategic-Plan/Pages/AAP-Agenda-for-Children-Strategic-Plan-Poverty-Child-Health.aspx</a:t>
            </a:r>
            <a:endParaRPr lang="en-US" sz="1200" u="sng" dirty="0" smtClean="0">
              <a:solidFill>
                <a:schemeClr val="dk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dirty="0" smtClean="0">
              <a:solidFill>
                <a:schemeClr val="dk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dk1"/>
                </a:solidFill>
              </a:rPr>
              <a:t>5. National Center for Children in Poverty. Demographics of Low-Income Children</a:t>
            </a:r>
            <a:r>
              <a:rPr lang="en-US" sz="1200" baseline="0" dirty="0" smtClean="0">
                <a:solidFill>
                  <a:schemeClr val="dk1"/>
                </a:solidFill>
              </a:rPr>
              <a:t> http://</a:t>
            </a:r>
            <a:r>
              <a:rPr lang="en-US" sz="1200" baseline="0" dirty="0" err="1" smtClean="0">
                <a:solidFill>
                  <a:schemeClr val="dk1"/>
                </a:solidFill>
              </a:rPr>
              <a:t>www.nccp.org</a:t>
            </a:r>
            <a:r>
              <a:rPr lang="en-US" sz="1200" baseline="0" dirty="0" smtClean="0">
                <a:solidFill>
                  <a:schemeClr val="dk1"/>
                </a:solidFill>
              </a:rPr>
              <a:t>/profiles/US_profile_6.html</a:t>
            </a:r>
            <a:endParaRPr lang="en" sz="1200" dirty="0" smtClean="0">
              <a:solidFill>
                <a:schemeClr val="dk1"/>
              </a:solidFill>
            </a:endParaRPr>
          </a:p>
          <a:p>
            <a:pPr rtl="0">
              <a:spcBef>
                <a:spcPts val="0"/>
              </a:spcBef>
              <a:buNone/>
            </a:pPr>
            <a:endParaRPr lang="en-US" sz="1200" u="sng" dirty="0" smtClean="0">
              <a:solidFill>
                <a:schemeClr val="dk1"/>
              </a:solidFill>
              <a:hlinkClick r:id="rId3"/>
            </a:endParaRPr>
          </a:p>
        </p:txBody>
      </p:sp>
    </p:spTree>
    <p:extLst>
      <p:ext uri="{BB962C8B-B14F-4D97-AF65-F5344CB8AC3E}">
        <p14:creationId xmlns:p14="http://schemas.microsoft.com/office/powerpoint/2010/main" val="1880472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40% (25,407) of black children live in poor families.</a:t>
            </a:r>
          </a:p>
          <a:p>
            <a:r>
              <a:rPr lang="en-US" sz="1200" b="0" i="0" u="none" strike="noStrike" kern="1200" baseline="0" dirty="0" smtClean="0">
                <a:solidFill>
                  <a:schemeClr val="tx1"/>
                </a:solidFill>
                <a:latin typeface="+mn-lt"/>
                <a:ea typeface="+mn-ea"/>
                <a:cs typeface="+mn-cs"/>
              </a:rPr>
              <a:t>23% (2,957)* of Hispanic children live in poor families.</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9</a:t>
            </a:fld>
            <a:endParaRPr lang="en-US"/>
          </a:p>
        </p:txBody>
      </p:sp>
    </p:spTree>
    <p:extLst>
      <p:ext uri="{BB962C8B-B14F-4D97-AF65-F5344CB8AC3E}">
        <p14:creationId xmlns:p14="http://schemas.microsoft.com/office/powerpoint/2010/main" val="19233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9% (2,518)* of children in poor families have at least one parent who is employed full-time, year-round</a:t>
            </a:r>
          </a:p>
          <a:p>
            <a:r>
              <a:rPr lang="en-US" sz="1200" b="0" i="0" u="none" strike="noStrike" kern="1200" baseline="0" dirty="0" smtClean="0">
                <a:solidFill>
                  <a:schemeClr val="tx1"/>
                </a:solidFill>
                <a:latin typeface="+mn-lt"/>
                <a:ea typeface="+mn-ea"/>
                <a:cs typeface="+mn-cs"/>
              </a:rPr>
              <a:t>compared to 82% (58,545) of children in not poor families.</a:t>
            </a:r>
          </a:p>
          <a:p>
            <a:r>
              <a:rPr lang="en-US" sz="1200" b="0" i="0" u="none" strike="noStrike" kern="1200" baseline="0" dirty="0" smtClean="0">
                <a:solidFill>
                  <a:schemeClr val="tx1"/>
                </a:solidFill>
                <a:latin typeface="+mn-lt"/>
                <a:ea typeface="+mn-ea"/>
                <a:cs typeface="+mn-cs"/>
              </a:rPr>
              <a:t>36% (10,220) of children in poor families have at least one parent who is employed either part-year or part-time</a:t>
            </a:r>
          </a:p>
          <a:p>
            <a:r>
              <a:rPr lang="en-US" sz="1200" b="0" i="0" u="none" strike="noStrike" kern="1200" baseline="0" dirty="0" smtClean="0">
                <a:solidFill>
                  <a:schemeClr val="tx1"/>
                </a:solidFill>
                <a:latin typeface="+mn-lt"/>
                <a:ea typeface="+mn-ea"/>
                <a:cs typeface="+mn-cs"/>
              </a:rPr>
              <a:t>compared to 12% (8,788) of children in not poor families.</a:t>
            </a:r>
          </a:p>
          <a:p>
            <a:r>
              <a:rPr lang="en-US" sz="1200" b="0" i="0" u="none" strike="noStrike" kern="1200" baseline="0" dirty="0" smtClean="0">
                <a:solidFill>
                  <a:schemeClr val="tx1"/>
                </a:solidFill>
                <a:latin typeface="+mn-lt"/>
                <a:ea typeface="+mn-ea"/>
                <a:cs typeface="+mn-cs"/>
              </a:rPr>
              <a:t>56% (15,969) of children in poor families do not have an employed parent compared to 6% (4,315) of children in</a:t>
            </a:r>
          </a:p>
          <a:p>
            <a:r>
              <a:rPr lang="en-US" sz="1200" b="0" i="0" u="none" strike="noStrike" kern="1200" baseline="0" dirty="0" smtClean="0">
                <a:solidFill>
                  <a:schemeClr val="tx1"/>
                </a:solidFill>
                <a:latin typeface="+mn-lt"/>
                <a:ea typeface="+mn-ea"/>
                <a:cs typeface="+mn-cs"/>
              </a:rPr>
              <a:t>not poor families.</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10</a:t>
            </a:fld>
            <a:endParaRPr lang="en-US"/>
          </a:p>
        </p:txBody>
      </p:sp>
    </p:spTree>
    <p:extLst>
      <p:ext uri="{BB962C8B-B14F-4D97-AF65-F5344CB8AC3E}">
        <p14:creationId xmlns:p14="http://schemas.microsoft.com/office/powerpoint/2010/main" val="3769583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8"/>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CC20D8-AA18-4C42-941F-10B2CA173961}"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9714B-35D8-47CA-A984-FCACD94B0457}" type="slidenum">
              <a:rPr lang="en-US" smtClean="0"/>
              <a:t>‹#›</a:t>
            </a:fld>
            <a:endParaRPr lang="en-US"/>
          </a:p>
        </p:txBody>
      </p:sp>
    </p:spTree>
    <p:extLst>
      <p:ext uri="{BB962C8B-B14F-4D97-AF65-F5344CB8AC3E}">
        <p14:creationId xmlns:p14="http://schemas.microsoft.com/office/powerpoint/2010/main" val="337163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E8FB1-0A7A-443E-AAF7-31D4FA1AA312}"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94050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0415" y="274641"/>
            <a:ext cx="365453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590" y="274641"/>
            <a:ext cx="1076468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E8FB1-0A7A-443E-AAF7-31D4FA1AA312}"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89824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609441" y="274637"/>
            <a:ext cx="10969943"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609441" y="1600200"/>
            <a:ext cx="10969943" cy="4967573"/>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1497026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E8FB1-0A7A-443E-AAF7-31D4FA1AA312}"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32126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3"/>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4791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589" y="1600203"/>
            <a:ext cx="72096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5341" y="1600203"/>
            <a:ext cx="7209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FE8FB1-0A7A-443E-AAF7-31D4FA1AA312}"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92148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FE8FB1-0A7A-443E-AAF7-31D4FA1AA312}" type="datetimeFigureOut">
              <a:rPr lang="en-US" smtClean="0"/>
              <a:t>11/5/2014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50732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FE8FB1-0A7A-443E-AAF7-31D4FA1AA312}" type="datetimeFigureOut">
              <a:rPr lang="en-US" smtClean="0"/>
              <a:t>11/5/2014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95569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11/5/2014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33304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3"/>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66484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49785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3"/>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3"/>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E8FB1-0A7A-443E-AAF7-31D4FA1AA312}" type="datetimeFigureOut">
              <a:rPr lang="en-US" smtClean="0"/>
              <a:pPr/>
              <a:t>11/5/2014</a:t>
            </a:fld>
            <a:endParaRPr lang="en-US"/>
          </a:p>
        </p:txBody>
      </p:sp>
      <p:sp>
        <p:nvSpPr>
          <p:cNvPr id="5" name="Footer Placeholder 4"/>
          <p:cNvSpPr>
            <a:spLocks noGrp="1"/>
          </p:cNvSpPr>
          <p:nvPr>
            <p:ph type="ftr" sz="quarter" idx="3"/>
          </p:nvPr>
        </p:nvSpPr>
        <p:spPr>
          <a:xfrm>
            <a:off x="4164515" y="6356353"/>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53"/>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213988586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playspent.org/"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36812" y="3276600"/>
            <a:ext cx="7466012" cy="2667000"/>
          </a:xfrm>
        </p:spPr>
        <p:txBody>
          <a:bodyPr>
            <a:normAutofit fontScale="90000"/>
          </a:bodyPr>
          <a:lstStyle/>
          <a:p>
            <a:r>
              <a:rPr lang="en-US" sz="6700" dirty="0" smtClean="0">
                <a:effectLst>
                  <a:outerShdw blurRad="38100" dist="38100" dir="2700000" algn="tl">
                    <a:srgbClr val="000000">
                      <a:alpha val="43137"/>
                    </a:srgbClr>
                  </a:outerShdw>
                </a:effectLst>
              </a:rPr>
              <a:t>CHILDHOOD POVERTY</a:t>
            </a:r>
            <a:r>
              <a:rPr lang="en-US" dirty="0" smtClean="0"/>
              <a:t/>
            </a:r>
            <a:br>
              <a:rPr lang="en-US" dirty="0" smtClean="0"/>
            </a:br>
            <a:r>
              <a:rPr lang="en-US" dirty="0" smtClean="0"/>
              <a:t>FALL CHT SYMPOSIUM</a:t>
            </a:r>
            <a:br>
              <a:rPr lang="en-US" dirty="0" smtClean="0"/>
            </a:br>
            <a:r>
              <a:rPr lang="en-US" dirty="0" smtClean="0"/>
              <a:t>October 29, 2014</a:t>
            </a:r>
            <a:br>
              <a:rPr lang="en-US" dirty="0" smtClean="0"/>
            </a:br>
            <a:endParaRPr lang="en-US" dirty="0"/>
          </a:p>
        </p:txBody>
      </p:sp>
      <p:sp>
        <p:nvSpPr>
          <p:cNvPr id="5" name="Subtitle 4"/>
          <p:cNvSpPr>
            <a:spLocks noGrp="1"/>
          </p:cNvSpPr>
          <p:nvPr>
            <p:ph type="subTitle" idx="1"/>
          </p:nvPr>
        </p:nvSpPr>
        <p:spPr/>
        <p:txBody>
          <a:bodyPr/>
          <a:lstStyle/>
          <a:p>
            <a:endParaRPr lang="en-US" dirty="0"/>
          </a:p>
        </p:txBody>
      </p:sp>
      <p:pic>
        <p:nvPicPr>
          <p:cNvPr id="6" name="Picture 7" descr="http://www.urbanchildinstitute.org/sites/all/files/poverty-ball-and-chain-940p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42672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0811" y="5943600"/>
            <a:ext cx="12038013" cy="923330"/>
          </a:xfrm>
          <a:prstGeom prst="rect">
            <a:avLst/>
          </a:prstGeom>
          <a:noFill/>
        </p:spPr>
        <p:txBody>
          <a:bodyPr wrap="square" rtlCol="0">
            <a:spAutoFit/>
          </a:bodyPr>
          <a:lstStyle/>
          <a:p>
            <a:pPr algn="ctr"/>
            <a:r>
              <a:rPr lang="en-US" dirty="0" smtClean="0">
                <a:solidFill>
                  <a:srgbClr val="FF0000"/>
                </a:solidFill>
              </a:rPr>
              <a:t>MANY SLIDES AND ACCOMPANYING NOTES LIFTED FROM: AAP’s SECTION ON MEDICAL STUDENTS RESIDENT AND FELLOWSHIP TRAINEES (SOMSRFT) .  </a:t>
            </a:r>
            <a:r>
              <a:rPr lang="en-US" dirty="0">
                <a:solidFill>
                  <a:srgbClr val="FF0000"/>
                </a:solidFill>
              </a:rPr>
              <a:t>THEIR ORIGINAL PRESENTATION CAN BE FOUND AT:  </a:t>
            </a:r>
            <a:r>
              <a:rPr lang="en-US" dirty="0"/>
              <a:t>http://www2.aap.org/sections/ypn/r/advocacy/FACEPoverty.html</a:t>
            </a:r>
          </a:p>
        </p:txBody>
      </p:sp>
    </p:spTree>
    <p:extLst>
      <p:ext uri="{BB962C8B-B14F-4D97-AF65-F5344CB8AC3E}">
        <p14:creationId xmlns:p14="http://schemas.microsoft.com/office/powerpoint/2010/main" val="427902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3412" y="1781173"/>
            <a:ext cx="7654549"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36612" y="6368532"/>
            <a:ext cx="9982200" cy="369332"/>
          </a:xfrm>
          <a:prstGeom prst="rect">
            <a:avLst/>
          </a:prstGeom>
          <a:noFill/>
        </p:spPr>
        <p:txBody>
          <a:bodyPr wrap="square" rtlCol="0">
            <a:spAutoFit/>
          </a:bodyPr>
          <a:lstStyle/>
          <a:p>
            <a:r>
              <a:rPr lang="en-US" dirty="0"/>
              <a:t>From:  http://www.nccp.org/profiles/state_profile.php?state=DC&amp;id=6</a:t>
            </a:r>
          </a:p>
        </p:txBody>
      </p:sp>
    </p:spTree>
    <p:extLst>
      <p:ext uri="{BB962C8B-B14F-4D97-AF65-F5344CB8AC3E}">
        <p14:creationId xmlns:p14="http://schemas.microsoft.com/office/powerpoint/2010/main" val="1442117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Poverty by Parental Education</a:t>
            </a:r>
            <a:endParaRPr lang="en-US" dirty="0"/>
          </a:p>
        </p:txBody>
      </p:sp>
      <p:sp>
        <p:nvSpPr>
          <p:cNvPr id="3" name="Text Placeholder 2"/>
          <p:cNvSpPr>
            <a:spLocks noGrp="1"/>
          </p:cNvSpPr>
          <p:nvPr>
            <p:ph type="body" idx="1"/>
          </p:nvPr>
        </p:nvSpPr>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6463" y="1938338"/>
            <a:ext cx="5295900"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75" y="5715000"/>
            <a:ext cx="1003458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4151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609441" y="275459"/>
            <a:ext cx="10969943" cy="1142902"/>
          </a:xfrm>
          <a:prstGeom prst="rect">
            <a:avLst/>
          </a:prstGeom>
        </p:spPr>
        <p:txBody>
          <a:bodyPr vert="horz" lIns="121868" tIns="121868" rIns="121868" bIns="121868" rtlCol="0" anchor="b" anchorCtr="0">
            <a:normAutofit/>
          </a:bodyPr>
          <a:lstStyle/>
          <a:p>
            <a:r>
              <a:rPr lang="en" sz="4400" dirty="0"/>
              <a:t>Racial Disparities in Poverty</a:t>
            </a:r>
          </a:p>
        </p:txBody>
      </p:sp>
      <p:grpSp>
        <p:nvGrpSpPr>
          <p:cNvPr id="4" name="line"/>
          <p:cNvGrpSpPr/>
          <p:nvPr/>
        </p:nvGrpSpPr>
        <p:grpSpPr bwMode="invGray">
          <a:xfrm>
            <a:off x="455612" y="1479122"/>
            <a:ext cx="8631936" cy="64008"/>
            <a:chOff x="-4110038" y="2703513"/>
            <a:chExt cx="17394239" cy="160336"/>
          </a:xfrm>
          <a:solidFill>
            <a:schemeClr val="accent1"/>
          </a:solidFill>
        </p:grpSpPr>
        <p:sp>
          <p:nvSpPr>
            <p:cNvPr id="5" name="Freeform 4"/>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 name="Freeform 5"/>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 name="Freeform 6"/>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 name="Freeform 7"/>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 name="Freeform 8"/>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 name="Freeform 9"/>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 name="Freeform 10"/>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 name="Freeform 11"/>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3" name="Freeform 12"/>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4" name="Freeform 13"/>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5" name="Freeform 14"/>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6" name="Freeform 15"/>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7" name="Freeform 16"/>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8" name="Freeform 17"/>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9" name="Freeform 18"/>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0" name="Freeform 19"/>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1" name="Freeform 20"/>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2" name="Freeform 21"/>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3" name="Freeform 22"/>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4" name="Freeform 23"/>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 name="Freeform 24"/>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 name="Freeform 25"/>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 name="Freeform 26"/>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 name="Freeform 27"/>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 name="Freeform 28"/>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 name="Freeform 29"/>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 name="Freeform 30"/>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 name="Freeform 31"/>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 name="Freeform 32"/>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 name="Freeform 33"/>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 name="Freeform 34"/>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3" name="Freeform 42"/>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4" name="Freeform 43"/>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5" name="Freeform 44"/>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6" name="Freeform 45"/>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7" name="Freeform 46"/>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8" name="Freeform 47"/>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9" name="Freeform 48"/>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0" name="Freeform 49"/>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1" name="Freeform 50"/>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2" name="Freeform 51"/>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3" name="Freeform 52"/>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4" name="Freeform 53"/>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5" name="Freeform 54"/>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6" name="Freeform 55"/>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7" name="Freeform 56"/>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8" name="Freeform 57"/>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9" name="Freeform 58"/>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0" name="Freeform 59"/>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1" name="Freeform 60"/>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2" name="Freeform 61"/>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3" name="Freeform 62"/>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4" name="Freeform 63"/>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5" name="Freeform 64"/>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6" name="Freeform 65"/>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7" name="Freeform 66"/>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8" name="Freeform 67"/>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9" name="Freeform 68"/>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0" name="Freeform 69"/>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1" name="Freeform 70"/>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2" name="Freeform 71"/>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3" name="Freeform 72"/>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4" name="Freeform 73"/>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5" name="Freeform 74"/>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6" name="Freeform 75"/>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7" name="Freeform 76"/>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8" name="Freeform 77"/>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9" name="Freeform 78"/>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0" name="Freeform 79"/>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1" name="Freeform 80"/>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2" name="Freeform 81"/>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3" name="Freeform 82"/>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4" name="Freeform 83"/>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5" name="Freeform 84"/>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6" name="Freeform 85"/>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7" name="Freeform 86"/>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8" name="Freeform 87"/>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9" name="Freeform 88"/>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0" name="Freeform 89"/>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1" name="Freeform 90"/>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2" name="Freeform 91"/>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3" name="Freeform 92"/>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4" name="Freeform 93"/>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5" name="Freeform 94"/>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6" name="Freeform 95"/>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7" name="Freeform 96"/>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8" name="Freeform 97"/>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9" name="Freeform 98"/>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0" name="Freeform 99"/>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1" name="Freeform 100"/>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2" name="Freeform 101"/>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3"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4"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5"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6"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7"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8"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9"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0"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1"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2"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3"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4"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5"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6"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7"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8"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9"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0"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1"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2"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3"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4"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5"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6"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7"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pic>
        <p:nvPicPr>
          <p:cNvPr id="3" name="Picture 2"/>
          <p:cNvPicPr>
            <a:picLocks noChangeAspect="1"/>
          </p:cNvPicPr>
          <p:nvPr/>
        </p:nvPicPr>
        <p:blipFill>
          <a:blip r:embed="rId3"/>
          <a:stretch>
            <a:fillRect/>
          </a:stretch>
        </p:blipFill>
        <p:spPr>
          <a:xfrm>
            <a:off x="2741612" y="1600201"/>
            <a:ext cx="5794654" cy="4800599"/>
          </a:xfrm>
          <a:prstGeom prst="rect">
            <a:avLst/>
          </a:prstGeom>
        </p:spPr>
      </p:pic>
      <p:sp>
        <p:nvSpPr>
          <p:cNvPr id="128" name="TextBox 127"/>
          <p:cNvSpPr txBox="1"/>
          <p:nvPr/>
        </p:nvSpPr>
        <p:spPr>
          <a:xfrm>
            <a:off x="-1" y="6477001"/>
            <a:ext cx="12188825" cy="615553"/>
          </a:xfrm>
          <a:prstGeom prst="rect">
            <a:avLst/>
          </a:prstGeom>
          <a:noFill/>
        </p:spPr>
        <p:txBody>
          <a:bodyPr wrap="square" rtlCol="0">
            <a:spAutoFit/>
          </a:bodyPr>
          <a:lstStyle/>
          <a:p>
            <a:pPr>
              <a:spcBef>
                <a:spcPts val="0"/>
              </a:spcBef>
              <a:buNone/>
            </a:pPr>
            <a:r>
              <a:rPr lang="en-US" sz="1000" dirty="0"/>
              <a:t>Kids Count Data Center. Children In Poverty By Race And Ethnicity http://</a:t>
            </a:r>
            <a:r>
              <a:rPr lang="en-US" sz="1000" dirty="0" err="1"/>
              <a:t>datacenter.kidscount.org</a:t>
            </a:r>
            <a:r>
              <a:rPr lang="en-US" sz="1000" dirty="0"/>
              <a:t>/data/Line/44-children-in-poverty-by-race-and-ethnicity?loc=1&amp;loct=1#1/any/false/868,133,35,17,15,13,11/</a:t>
            </a:r>
            <a:r>
              <a:rPr lang="en-US" sz="1000" dirty="0" err="1"/>
              <a:t>asc</a:t>
            </a:r>
            <a:r>
              <a:rPr lang="en-US" sz="1000" dirty="0"/>
              <a:t>/10,11,9,12,1,185/323</a:t>
            </a:r>
          </a:p>
          <a:p>
            <a:pPr>
              <a:spcBef>
                <a:spcPts val="0"/>
              </a:spcBef>
              <a:buNone/>
            </a:pPr>
            <a:endParaRPr lang="en-US" sz="2400" dirty="0"/>
          </a:p>
        </p:txBody>
      </p:sp>
    </p:spTree>
    <p:extLst>
      <p:ext uri="{BB962C8B-B14F-4D97-AF65-F5344CB8AC3E}">
        <p14:creationId xmlns:p14="http://schemas.microsoft.com/office/powerpoint/2010/main" val="3348957877"/>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609441" y="299253"/>
            <a:ext cx="10969943" cy="1142902"/>
          </a:xfrm>
          <a:prstGeom prst="rect">
            <a:avLst/>
          </a:prstGeom>
        </p:spPr>
        <p:txBody>
          <a:bodyPr vert="horz" lIns="121868" tIns="121868" rIns="121868" bIns="121868" rtlCol="0" anchor="b" anchorCtr="0">
            <a:normAutofit/>
          </a:bodyPr>
          <a:lstStyle/>
          <a:p>
            <a:r>
              <a:rPr lang="en" sz="4400" dirty="0" smtClean="0"/>
              <a:t>So </a:t>
            </a:r>
            <a:r>
              <a:rPr lang="en-US" sz="4400" dirty="0" smtClean="0"/>
              <a:t>What Can We Do?</a:t>
            </a:r>
            <a:endParaRPr lang="en" sz="4400" dirty="0"/>
          </a:p>
        </p:txBody>
      </p:sp>
      <p:sp>
        <p:nvSpPr>
          <p:cNvPr id="117" name="Shape 117"/>
          <p:cNvSpPr txBox="1">
            <a:spLocks noGrp="1"/>
          </p:cNvSpPr>
          <p:nvPr>
            <p:ph type="body" idx="1"/>
          </p:nvPr>
        </p:nvSpPr>
        <p:spPr>
          <a:xfrm>
            <a:off x="594659" y="1828800"/>
            <a:ext cx="10969943" cy="3810000"/>
          </a:xfrm>
          <a:prstGeom prst="rect">
            <a:avLst/>
          </a:prstGeom>
        </p:spPr>
        <p:txBody>
          <a:bodyPr vert="horz" lIns="121868" tIns="121868" rIns="121868" bIns="121868" rtlCol="0" anchor="t" anchorCtr="0">
            <a:normAutofit/>
          </a:bodyPr>
          <a:lstStyle/>
          <a:p>
            <a:pPr>
              <a:lnSpc>
                <a:spcPct val="115000"/>
              </a:lnSpc>
              <a:spcBef>
                <a:spcPts val="667"/>
              </a:spcBef>
              <a:buClr>
                <a:schemeClr val="dk1"/>
              </a:buClr>
              <a:buSzPct val="55000"/>
            </a:pPr>
            <a:r>
              <a:rPr lang="en-US" sz="2800" dirty="0" smtClean="0">
                <a:ea typeface="Calibri"/>
                <a:cs typeface="Calibri"/>
                <a:sym typeface="Calibri"/>
              </a:rPr>
              <a:t>Individual Level</a:t>
            </a:r>
          </a:p>
          <a:p>
            <a:pPr lvl="1">
              <a:lnSpc>
                <a:spcPct val="115000"/>
              </a:lnSpc>
              <a:spcBef>
                <a:spcPts val="667"/>
              </a:spcBef>
              <a:buClr>
                <a:schemeClr val="dk1"/>
              </a:buClr>
              <a:buSzPct val="55000"/>
            </a:pPr>
            <a:r>
              <a:rPr lang="en-US" sz="2400" dirty="0" smtClean="0">
                <a:cs typeface="Calibri"/>
                <a:sym typeface="Calibri"/>
              </a:rPr>
              <a:t>Remember to always ask about SDH (use IHELP Pneumonic)</a:t>
            </a:r>
          </a:p>
          <a:p>
            <a:pPr lvl="1">
              <a:lnSpc>
                <a:spcPct val="115000"/>
              </a:lnSpc>
              <a:spcBef>
                <a:spcPts val="667"/>
              </a:spcBef>
              <a:buClr>
                <a:schemeClr val="dk1"/>
              </a:buClr>
              <a:buSzPct val="55000"/>
            </a:pPr>
            <a:r>
              <a:rPr lang="en-US" sz="2400" dirty="0" smtClean="0">
                <a:cs typeface="Calibri"/>
                <a:sym typeface="Calibri"/>
              </a:rPr>
              <a:t>Refer to an organization such as Health Leads or LIFT DC</a:t>
            </a:r>
          </a:p>
          <a:p>
            <a:pPr lvl="1">
              <a:lnSpc>
                <a:spcPct val="115000"/>
              </a:lnSpc>
              <a:spcBef>
                <a:spcPts val="667"/>
              </a:spcBef>
              <a:buClr>
                <a:schemeClr val="dk1"/>
              </a:buClr>
              <a:buSzPct val="55000"/>
            </a:pPr>
            <a:r>
              <a:rPr lang="en-US" sz="2400" dirty="0" smtClean="0">
                <a:cs typeface="Calibri"/>
                <a:sym typeface="Calibri"/>
              </a:rPr>
              <a:t>Encourage families to sign up for WIC and SNAP</a:t>
            </a:r>
          </a:p>
          <a:p>
            <a:pPr lvl="1">
              <a:lnSpc>
                <a:spcPct val="115000"/>
              </a:lnSpc>
              <a:spcBef>
                <a:spcPts val="667"/>
              </a:spcBef>
              <a:buClr>
                <a:schemeClr val="dk1"/>
              </a:buClr>
              <a:buSzPct val="55000"/>
            </a:pPr>
            <a:r>
              <a:rPr lang="en-US" sz="2400" dirty="0" smtClean="0">
                <a:cs typeface="Calibri"/>
                <a:sym typeface="Calibri"/>
              </a:rPr>
              <a:t>Learn about additional resources available at your clinical site and in DC</a:t>
            </a:r>
            <a:endParaRPr lang="en-US" sz="2400" dirty="0"/>
          </a:p>
          <a:p>
            <a:pPr>
              <a:lnSpc>
                <a:spcPct val="115000"/>
              </a:lnSpc>
              <a:spcBef>
                <a:spcPts val="667"/>
              </a:spcBef>
              <a:buClr>
                <a:schemeClr val="dk1"/>
              </a:buClr>
              <a:buSzPct val="55000"/>
            </a:pPr>
            <a:endParaRPr lang="en" sz="2400" dirty="0">
              <a:ea typeface="Calibri"/>
              <a:cs typeface="Calibri"/>
              <a:sym typeface="Calibri"/>
            </a:endParaRPr>
          </a:p>
        </p:txBody>
      </p:sp>
      <p:grpSp>
        <p:nvGrpSpPr>
          <p:cNvPr id="5" name="line"/>
          <p:cNvGrpSpPr/>
          <p:nvPr/>
        </p:nvGrpSpPr>
        <p:grpSpPr bwMode="invGray">
          <a:xfrm>
            <a:off x="455612" y="1479122"/>
            <a:ext cx="8631936" cy="64008"/>
            <a:chOff x="-4110038" y="2703513"/>
            <a:chExt cx="17394239" cy="160336"/>
          </a:xfrm>
          <a:solidFill>
            <a:schemeClr val="accent1"/>
          </a:solidFill>
        </p:grpSpPr>
        <p:sp>
          <p:nvSpPr>
            <p:cNvPr id="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9"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0"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1"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2"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3"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4"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5"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6"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7"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8"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9"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30"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31"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534827420"/>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609441" y="299253"/>
            <a:ext cx="10969943" cy="1142902"/>
          </a:xfrm>
          <a:prstGeom prst="rect">
            <a:avLst/>
          </a:prstGeom>
        </p:spPr>
        <p:txBody>
          <a:bodyPr vert="horz" lIns="121868" tIns="121868" rIns="121868" bIns="121868" rtlCol="0" anchor="b" anchorCtr="0">
            <a:normAutofit/>
          </a:bodyPr>
          <a:lstStyle/>
          <a:p>
            <a:r>
              <a:rPr lang="en" sz="4400" dirty="0" smtClean="0"/>
              <a:t>So </a:t>
            </a:r>
            <a:r>
              <a:rPr lang="en-US" sz="4400" dirty="0" smtClean="0"/>
              <a:t>What Can We Do?</a:t>
            </a:r>
            <a:endParaRPr lang="en" sz="4400" dirty="0"/>
          </a:p>
        </p:txBody>
      </p:sp>
      <p:sp>
        <p:nvSpPr>
          <p:cNvPr id="117" name="Shape 117"/>
          <p:cNvSpPr txBox="1">
            <a:spLocks noGrp="1"/>
          </p:cNvSpPr>
          <p:nvPr>
            <p:ph type="body" idx="1"/>
          </p:nvPr>
        </p:nvSpPr>
        <p:spPr>
          <a:xfrm>
            <a:off x="594659" y="1828800"/>
            <a:ext cx="10969943" cy="3810000"/>
          </a:xfrm>
          <a:prstGeom prst="rect">
            <a:avLst/>
          </a:prstGeom>
        </p:spPr>
        <p:txBody>
          <a:bodyPr vert="horz" lIns="121868" tIns="121868" rIns="121868" bIns="121868" rtlCol="0" anchor="t" anchorCtr="0">
            <a:normAutofit/>
          </a:bodyPr>
          <a:lstStyle/>
          <a:p>
            <a:pPr>
              <a:lnSpc>
                <a:spcPct val="115000"/>
              </a:lnSpc>
              <a:spcBef>
                <a:spcPts val="667"/>
              </a:spcBef>
              <a:buClr>
                <a:schemeClr val="dk1"/>
              </a:buClr>
              <a:buSzPct val="55000"/>
            </a:pPr>
            <a:r>
              <a:rPr lang="en-US" sz="2800" dirty="0" smtClean="0">
                <a:ea typeface="Calibri"/>
                <a:cs typeface="Calibri"/>
                <a:sym typeface="Calibri"/>
              </a:rPr>
              <a:t>Community Level</a:t>
            </a:r>
          </a:p>
          <a:p>
            <a:pPr lvl="1">
              <a:lnSpc>
                <a:spcPct val="115000"/>
              </a:lnSpc>
              <a:spcBef>
                <a:spcPts val="667"/>
              </a:spcBef>
              <a:buClr>
                <a:schemeClr val="dk1"/>
              </a:buClr>
              <a:buSzPct val="55000"/>
            </a:pPr>
            <a:r>
              <a:rPr lang="en-US" sz="2400" dirty="0" smtClean="0">
                <a:cs typeface="Calibri"/>
                <a:sym typeface="Calibri"/>
              </a:rPr>
              <a:t>Consider writing an op-ed or letter to the editor</a:t>
            </a:r>
          </a:p>
          <a:p>
            <a:pPr lvl="1">
              <a:lnSpc>
                <a:spcPct val="115000"/>
              </a:lnSpc>
              <a:spcBef>
                <a:spcPts val="667"/>
              </a:spcBef>
              <a:buClr>
                <a:schemeClr val="dk1"/>
              </a:buClr>
              <a:buSzPct val="55000"/>
            </a:pPr>
            <a:r>
              <a:rPr lang="en-US" sz="2400" dirty="0" smtClean="0">
                <a:cs typeface="Calibri"/>
                <a:sym typeface="Calibri"/>
              </a:rPr>
              <a:t>Organize a clothing or food drive to benefit children living in poverty</a:t>
            </a:r>
          </a:p>
          <a:p>
            <a:pPr lvl="1">
              <a:lnSpc>
                <a:spcPct val="115000"/>
              </a:lnSpc>
              <a:spcBef>
                <a:spcPts val="667"/>
              </a:spcBef>
              <a:buClr>
                <a:schemeClr val="dk1"/>
              </a:buClr>
              <a:buSzPct val="55000"/>
            </a:pPr>
            <a:r>
              <a:rPr lang="en-US" sz="2400" dirty="0" smtClean="0">
                <a:cs typeface="Calibri"/>
                <a:sym typeface="Calibri"/>
              </a:rPr>
              <a:t>Promote early literacy programs such as Reach Out and Read</a:t>
            </a:r>
          </a:p>
          <a:p>
            <a:pPr lvl="1">
              <a:lnSpc>
                <a:spcPct val="115000"/>
              </a:lnSpc>
              <a:spcBef>
                <a:spcPts val="667"/>
              </a:spcBef>
              <a:buClr>
                <a:schemeClr val="dk1"/>
              </a:buClr>
              <a:buSzPct val="55000"/>
            </a:pPr>
            <a:r>
              <a:rPr lang="en-US" sz="2400" dirty="0" smtClean="0">
                <a:cs typeface="Calibri"/>
                <a:sym typeface="Calibri"/>
              </a:rPr>
              <a:t>Community-service Happy Hour, anyone?</a:t>
            </a:r>
            <a:endParaRPr lang="en-US" sz="2400" dirty="0"/>
          </a:p>
          <a:p>
            <a:pPr>
              <a:lnSpc>
                <a:spcPct val="115000"/>
              </a:lnSpc>
              <a:spcBef>
                <a:spcPts val="667"/>
              </a:spcBef>
              <a:buClr>
                <a:schemeClr val="dk1"/>
              </a:buClr>
              <a:buSzPct val="55000"/>
            </a:pPr>
            <a:endParaRPr lang="en" sz="2400" dirty="0">
              <a:ea typeface="Calibri"/>
              <a:cs typeface="Calibri"/>
              <a:sym typeface="Calibri"/>
            </a:endParaRPr>
          </a:p>
        </p:txBody>
      </p:sp>
      <p:grpSp>
        <p:nvGrpSpPr>
          <p:cNvPr id="5" name="line"/>
          <p:cNvGrpSpPr/>
          <p:nvPr/>
        </p:nvGrpSpPr>
        <p:grpSpPr bwMode="invGray">
          <a:xfrm>
            <a:off x="455612" y="1479122"/>
            <a:ext cx="8631936" cy="64008"/>
            <a:chOff x="-4110038" y="2703513"/>
            <a:chExt cx="17394239" cy="160336"/>
          </a:xfrm>
          <a:solidFill>
            <a:schemeClr val="accent1"/>
          </a:solidFill>
        </p:grpSpPr>
        <p:sp>
          <p:nvSpPr>
            <p:cNvPr id="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9"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0"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1"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2"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3"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4"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5"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6"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7"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8"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9"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30"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31"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3090487200"/>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609441" y="299253"/>
            <a:ext cx="10969943" cy="1142902"/>
          </a:xfrm>
          <a:prstGeom prst="rect">
            <a:avLst/>
          </a:prstGeom>
        </p:spPr>
        <p:txBody>
          <a:bodyPr vert="horz" lIns="121868" tIns="121868" rIns="121868" bIns="121868" rtlCol="0" anchor="b" anchorCtr="0">
            <a:normAutofit/>
          </a:bodyPr>
          <a:lstStyle/>
          <a:p>
            <a:r>
              <a:rPr lang="en" sz="4400" dirty="0" smtClean="0"/>
              <a:t>So </a:t>
            </a:r>
            <a:r>
              <a:rPr lang="en-US" sz="4400" dirty="0" smtClean="0"/>
              <a:t>What Can We Do?</a:t>
            </a:r>
            <a:endParaRPr lang="en" sz="4400" dirty="0"/>
          </a:p>
        </p:txBody>
      </p:sp>
      <p:sp>
        <p:nvSpPr>
          <p:cNvPr id="117" name="Shape 117"/>
          <p:cNvSpPr txBox="1">
            <a:spLocks noGrp="1"/>
          </p:cNvSpPr>
          <p:nvPr>
            <p:ph type="body" idx="1"/>
          </p:nvPr>
        </p:nvSpPr>
        <p:spPr>
          <a:xfrm>
            <a:off x="594659" y="1828800"/>
            <a:ext cx="10969943" cy="3810000"/>
          </a:xfrm>
          <a:prstGeom prst="rect">
            <a:avLst/>
          </a:prstGeom>
        </p:spPr>
        <p:txBody>
          <a:bodyPr vert="horz" lIns="121868" tIns="121868" rIns="121868" bIns="121868" rtlCol="0" anchor="t" anchorCtr="0">
            <a:normAutofit lnSpcReduction="10000"/>
          </a:bodyPr>
          <a:lstStyle/>
          <a:p>
            <a:pPr>
              <a:lnSpc>
                <a:spcPct val="115000"/>
              </a:lnSpc>
              <a:spcBef>
                <a:spcPts val="667"/>
              </a:spcBef>
              <a:buClr>
                <a:schemeClr val="dk1"/>
              </a:buClr>
              <a:buSzPct val="55000"/>
            </a:pPr>
            <a:r>
              <a:rPr lang="en-US" sz="2800" dirty="0" smtClean="0">
                <a:ea typeface="Calibri"/>
                <a:cs typeface="Calibri"/>
                <a:sym typeface="Calibri"/>
              </a:rPr>
              <a:t>State/Legislative Level</a:t>
            </a:r>
          </a:p>
          <a:p>
            <a:pPr lvl="1">
              <a:lnSpc>
                <a:spcPct val="115000"/>
              </a:lnSpc>
              <a:spcBef>
                <a:spcPts val="667"/>
              </a:spcBef>
              <a:buClr>
                <a:schemeClr val="dk1"/>
              </a:buClr>
              <a:buSzPct val="55000"/>
            </a:pPr>
            <a:r>
              <a:rPr lang="en-US" sz="2400" dirty="0" smtClean="0">
                <a:cs typeface="Calibri"/>
                <a:sym typeface="Calibri"/>
              </a:rPr>
              <a:t>VOTE!!!!!! And encourage your friends and colleagues to do so, too.</a:t>
            </a:r>
          </a:p>
          <a:p>
            <a:pPr lvl="1">
              <a:lnSpc>
                <a:spcPct val="115000"/>
              </a:lnSpc>
              <a:spcBef>
                <a:spcPts val="667"/>
              </a:spcBef>
              <a:buClr>
                <a:schemeClr val="dk1"/>
              </a:buClr>
              <a:buSzPct val="55000"/>
            </a:pPr>
            <a:r>
              <a:rPr lang="en-US" sz="2400" dirty="0" smtClean="0">
                <a:cs typeface="Calibri"/>
                <a:sym typeface="Calibri"/>
              </a:rPr>
              <a:t>Contact your representative and ask them to support legislation that increases access to insurance for kids (ex: CHIP)</a:t>
            </a:r>
          </a:p>
          <a:p>
            <a:pPr lvl="1">
              <a:lnSpc>
                <a:spcPct val="115000"/>
              </a:lnSpc>
              <a:spcBef>
                <a:spcPts val="667"/>
              </a:spcBef>
              <a:buClr>
                <a:schemeClr val="dk1"/>
              </a:buClr>
              <a:buSzPct val="55000"/>
            </a:pPr>
            <a:r>
              <a:rPr lang="en-US" sz="2400" dirty="0" smtClean="0">
                <a:cs typeface="Calibri"/>
                <a:sym typeface="Calibri"/>
              </a:rPr>
              <a:t>Contact the DC AAP Chapter to find out what they are already doing around childhood poverty</a:t>
            </a:r>
          </a:p>
          <a:p>
            <a:pPr lvl="1">
              <a:lnSpc>
                <a:spcPct val="115000"/>
              </a:lnSpc>
              <a:spcBef>
                <a:spcPts val="667"/>
              </a:spcBef>
              <a:buClr>
                <a:schemeClr val="dk1"/>
              </a:buClr>
              <a:buSzPct val="55000"/>
            </a:pPr>
            <a:r>
              <a:rPr lang="en-US" sz="2400" dirty="0" smtClean="0">
                <a:cs typeface="Calibri"/>
                <a:sym typeface="Calibri"/>
              </a:rPr>
              <a:t>Check out the AAP Federal Affairs website and sign up to be part of the FAN network</a:t>
            </a:r>
          </a:p>
          <a:p>
            <a:pPr>
              <a:lnSpc>
                <a:spcPct val="115000"/>
              </a:lnSpc>
              <a:spcBef>
                <a:spcPts val="667"/>
              </a:spcBef>
              <a:buClr>
                <a:schemeClr val="dk1"/>
              </a:buClr>
              <a:buSzPct val="55000"/>
            </a:pPr>
            <a:endParaRPr lang="en" sz="2400" dirty="0">
              <a:ea typeface="Calibri"/>
              <a:cs typeface="Calibri"/>
              <a:sym typeface="Calibri"/>
            </a:endParaRPr>
          </a:p>
        </p:txBody>
      </p:sp>
      <p:grpSp>
        <p:nvGrpSpPr>
          <p:cNvPr id="5" name="line"/>
          <p:cNvGrpSpPr/>
          <p:nvPr/>
        </p:nvGrpSpPr>
        <p:grpSpPr bwMode="invGray">
          <a:xfrm>
            <a:off x="455612" y="1479122"/>
            <a:ext cx="8631936" cy="64008"/>
            <a:chOff x="-4110038" y="2703513"/>
            <a:chExt cx="17394239" cy="160336"/>
          </a:xfrm>
          <a:solidFill>
            <a:schemeClr val="accent1"/>
          </a:solidFill>
        </p:grpSpPr>
        <p:sp>
          <p:nvSpPr>
            <p:cNvPr id="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9"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0"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1"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2"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3"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4"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5"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6"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7"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8"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9"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30"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31"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3090487200"/>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609441" y="299253"/>
            <a:ext cx="10969943" cy="1142902"/>
          </a:xfrm>
          <a:prstGeom prst="rect">
            <a:avLst/>
          </a:prstGeom>
        </p:spPr>
        <p:txBody>
          <a:bodyPr vert="horz" lIns="121868" tIns="121868" rIns="121868" bIns="121868" rtlCol="0" anchor="b" anchorCtr="0">
            <a:normAutofit/>
          </a:bodyPr>
          <a:lstStyle/>
          <a:p>
            <a:r>
              <a:rPr lang="en" sz="4400" dirty="0" smtClean="0"/>
              <a:t>So </a:t>
            </a:r>
            <a:r>
              <a:rPr lang="en-US" sz="4400" dirty="0" smtClean="0"/>
              <a:t>What Can We Do?</a:t>
            </a:r>
            <a:endParaRPr lang="en" sz="4400" dirty="0"/>
          </a:p>
        </p:txBody>
      </p:sp>
      <p:sp>
        <p:nvSpPr>
          <p:cNvPr id="117" name="Shape 117"/>
          <p:cNvSpPr txBox="1">
            <a:spLocks noGrp="1"/>
          </p:cNvSpPr>
          <p:nvPr>
            <p:ph type="body" idx="1"/>
          </p:nvPr>
        </p:nvSpPr>
        <p:spPr>
          <a:xfrm>
            <a:off x="594659" y="1828800"/>
            <a:ext cx="10969943" cy="3810000"/>
          </a:xfrm>
          <a:prstGeom prst="rect">
            <a:avLst/>
          </a:prstGeom>
        </p:spPr>
        <p:txBody>
          <a:bodyPr vert="horz" lIns="121868" tIns="121868" rIns="121868" bIns="121868" rtlCol="0" anchor="t" anchorCtr="0">
            <a:normAutofit/>
          </a:bodyPr>
          <a:lstStyle/>
          <a:p>
            <a:pPr>
              <a:lnSpc>
                <a:spcPct val="115000"/>
              </a:lnSpc>
              <a:spcBef>
                <a:spcPts val="667"/>
              </a:spcBef>
              <a:buClr>
                <a:schemeClr val="dk1"/>
              </a:buClr>
              <a:buSzPct val="55000"/>
            </a:pPr>
            <a:r>
              <a:rPr lang="en-US" sz="2800" dirty="0" smtClean="0">
                <a:ea typeface="Calibri"/>
                <a:cs typeface="Calibri"/>
                <a:sym typeface="Calibri"/>
              </a:rPr>
              <a:t>Using Social Media</a:t>
            </a:r>
          </a:p>
          <a:p>
            <a:pPr>
              <a:lnSpc>
                <a:spcPct val="115000"/>
              </a:lnSpc>
              <a:spcBef>
                <a:spcPts val="667"/>
              </a:spcBef>
              <a:buClr>
                <a:schemeClr val="dk1"/>
              </a:buClr>
              <a:buSzPct val="55000"/>
            </a:pPr>
            <a:r>
              <a:rPr lang="en-US" sz="2800" dirty="0" smtClean="0">
                <a:cs typeface="Calibri"/>
                <a:sym typeface="Calibri"/>
              </a:rPr>
              <a:t>Like the SOMSRFT Facebook Fan Page</a:t>
            </a:r>
          </a:p>
          <a:p>
            <a:pPr>
              <a:lnSpc>
                <a:spcPct val="115000"/>
              </a:lnSpc>
              <a:spcBef>
                <a:spcPts val="667"/>
              </a:spcBef>
              <a:buClr>
                <a:schemeClr val="dk1"/>
              </a:buClr>
              <a:buSzPct val="55000"/>
            </a:pPr>
            <a:r>
              <a:rPr lang="en-US" sz="2800" dirty="0" smtClean="0">
                <a:cs typeface="Calibri"/>
                <a:sym typeface="Calibri"/>
              </a:rPr>
              <a:t>Follow SOMSRFT on twitter @AAPSOMSRFT </a:t>
            </a:r>
          </a:p>
          <a:p>
            <a:pPr lvl="1">
              <a:lnSpc>
                <a:spcPct val="115000"/>
              </a:lnSpc>
              <a:spcBef>
                <a:spcPts val="667"/>
              </a:spcBef>
              <a:buClr>
                <a:schemeClr val="dk1"/>
              </a:buClr>
              <a:buSzPct val="55000"/>
            </a:pPr>
            <a:r>
              <a:rPr lang="en-US" sz="2400" dirty="0"/>
              <a:t>use/follow </a:t>
            </a:r>
            <a:r>
              <a:rPr lang="en-US" sz="2400" dirty="0" err="1"/>
              <a:t>hashtags</a:t>
            </a:r>
            <a:r>
              <a:rPr lang="en-US" sz="2400" dirty="0"/>
              <a:t>: #</a:t>
            </a:r>
            <a:r>
              <a:rPr lang="en-US" sz="2400" dirty="0" err="1"/>
              <a:t>FACEPoverty</a:t>
            </a:r>
            <a:r>
              <a:rPr lang="en-US" sz="2400" dirty="0"/>
              <a:t>, #</a:t>
            </a:r>
            <a:r>
              <a:rPr lang="en-US" sz="2400" dirty="0" smtClean="0"/>
              <a:t>PutKids1st, #</a:t>
            </a:r>
            <a:r>
              <a:rPr lang="en-US" sz="2400" dirty="0" err="1" smtClean="0"/>
              <a:t>TalkPoverty</a:t>
            </a:r>
            <a:endParaRPr lang="en-US" sz="2400" dirty="0" smtClean="0">
              <a:cs typeface="Calibri"/>
              <a:sym typeface="Calibri"/>
            </a:endParaRPr>
          </a:p>
          <a:p>
            <a:pPr>
              <a:lnSpc>
                <a:spcPct val="115000"/>
              </a:lnSpc>
              <a:spcBef>
                <a:spcPts val="667"/>
              </a:spcBef>
              <a:buClr>
                <a:schemeClr val="dk1"/>
              </a:buClr>
              <a:buSzPct val="55000"/>
            </a:pPr>
            <a:r>
              <a:rPr lang="en-US" sz="2800" dirty="0" smtClean="0">
                <a:cs typeface="Calibri"/>
                <a:sym typeface="Calibri"/>
              </a:rPr>
              <a:t>Talk about what you plan to do about poverty on your Facebook page or tweet about it</a:t>
            </a:r>
            <a:endParaRPr lang="en-US" sz="2800" dirty="0"/>
          </a:p>
          <a:p>
            <a:pPr>
              <a:lnSpc>
                <a:spcPct val="115000"/>
              </a:lnSpc>
              <a:spcBef>
                <a:spcPts val="667"/>
              </a:spcBef>
              <a:buClr>
                <a:schemeClr val="dk1"/>
              </a:buClr>
              <a:buSzPct val="55000"/>
            </a:pPr>
            <a:endParaRPr lang="en" sz="2400" dirty="0">
              <a:ea typeface="Calibri"/>
              <a:cs typeface="Calibri"/>
              <a:sym typeface="Calibri"/>
            </a:endParaRPr>
          </a:p>
        </p:txBody>
      </p:sp>
      <p:grpSp>
        <p:nvGrpSpPr>
          <p:cNvPr id="5" name="line"/>
          <p:cNvGrpSpPr/>
          <p:nvPr/>
        </p:nvGrpSpPr>
        <p:grpSpPr bwMode="invGray">
          <a:xfrm>
            <a:off x="455612" y="1479122"/>
            <a:ext cx="8631936" cy="64008"/>
            <a:chOff x="-4110038" y="2703513"/>
            <a:chExt cx="17394239" cy="160336"/>
          </a:xfrm>
          <a:solidFill>
            <a:schemeClr val="accent1"/>
          </a:solidFill>
        </p:grpSpPr>
        <p:sp>
          <p:nvSpPr>
            <p:cNvPr id="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9"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0"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1"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2"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3"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4"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5"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6"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7"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8"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9"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30"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31"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3090487200"/>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92174" y="4422516"/>
            <a:ext cx="4724400" cy="2454534"/>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9896" y="4633615"/>
            <a:ext cx="5380778" cy="1349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96874" y="3710285"/>
            <a:ext cx="5811838" cy="923330"/>
          </a:xfrm>
          <a:prstGeom prst="rect">
            <a:avLst/>
          </a:prstGeom>
          <a:noFill/>
        </p:spPr>
        <p:txBody>
          <a:bodyPr wrap="square" rtlCol="0">
            <a:spAutoFit/>
          </a:bodyPr>
          <a:lstStyle/>
          <a:p>
            <a:pPr algn="ctr">
              <a:spcBef>
                <a:spcPts val="0"/>
              </a:spcBef>
            </a:pPr>
            <a:r>
              <a:rPr lang="en" dirty="0"/>
              <a:t>Section on Medical Students Resident and Fellowship Trainees (SOMSRFT)  </a:t>
            </a:r>
          </a:p>
          <a:p>
            <a:pPr algn="ctr">
              <a:spcBef>
                <a:spcPts val="0"/>
              </a:spcBef>
            </a:pPr>
            <a:r>
              <a:rPr lang="en" dirty="0"/>
              <a:t>Advocacy Campaign 2014-2015</a:t>
            </a:r>
            <a:endParaRPr lang="en-US" dirty="0"/>
          </a:p>
        </p:txBody>
      </p:sp>
      <p:pic>
        <p:nvPicPr>
          <p:cNvPr id="5124" name="Picture 4" descr="http://www.simplyoutdoors.net/simplyoutdoors/wp-content/uploads/AA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8" y="42922"/>
            <a:ext cx="2947194" cy="27772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52959" y="685800"/>
            <a:ext cx="11049000" cy="2862322"/>
          </a:xfrm>
          <a:prstGeom prst="rect">
            <a:avLst/>
          </a:prstGeom>
          <a:noFill/>
        </p:spPr>
        <p:txBody>
          <a:bodyPr wrap="square" rtlCol="0">
            <a:spAutoFit/>
          </a:bodyPr>
          <a:lstStyle/>
          <a:p>
            <a:pPr algn="ctr"/>
            <a:r>
              <a:rPr lang="en-US" sz="6000" dirty="0" smtClean="0"/>
              <a:t>Just so happens  that </a:t>
            </a:r>
          </a:p>
          <a:p>
            <a:pPr algn="ctr"/>
            <a:r>
              <a:rPr lang="en-US" sz="6000" dirty="0" smtClean="0">
                <a:solidFill>
                  <a:srgbClr val="C00000"/>
                </a:solidFill>
              </a:rPr>
              <a:t>Childhood Poverty</a:t>
            </a:r>
            <a:r>
              <a:rPr lang="en-US" sz="6000" dirty="0" smtClean="0"/>
              <a:t> </a:t>
            </a:r>
          </a:p>
          <a:p>
            <a:pPr algn="ctr"/>
            <a:r>
              <a:rPr lang="en-US" sz="6000" dirty="0" smtClean="0"/>
              <a:t>is on the minds of many</a:t>
            </a:r>
            <a:endParaRPr lang="en-US" sz="6000" dirty="0"/>
          </a:p>
        </p:txBody>
      </p:sp>
    </p:spTree>
    <p:extLst>
      <p:ext uri="{BB962C8B-B14F-4D97-AF65-F5344CB8AC3E}">
        <p14:creationId xmlns:p14="http://schemas.microsoft.com/office/powerpoint/2010/main" val="3246486929"/>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609441" y="299253"/>
            <a:ext cx="10969943" cy="1142902"/>
          </a:xfrm>
          <a:prstGeom prst="rect">
            <a:avLst/>
          </a:prstGeom>
        </p:spPr>
        <p:txBody>
          <a:bodyPr vert="horz" lIns="121868" tIns="121868" rIns="121868" bIns="121868" rtlCol="0" anchor="b" anchorCtr="0">
            <a:normAutofit/>
          </a:bodyPr>
          <a:lstStyle/>
          <a:p>
            <a:r>
              <a:rPr lang="en" sz="4400" dirty="0"/>
              <a:t>Why Focus on </a:t>
            </a:r>
            <a:r>
              <a:rPr lang="en" sz="4400" dirty="0" smtClean="0"/>
              <a:t>Poverty?</a:t>
            </a:r>
            <a:endParaRPr lang="en" sz="4400" dirty="0"/>
          </a:p>
        </p:txBody>
      </p:sp>
      <p:sp>
        <p:nvSpPr>
          <p:cNvPr id="117" name="Shape 117"/>
          <p:cNvSpPr txBox="1">
            <a:spLocks noGrp="1"/>
          </p:cNvSpPr>
          <p:nvPr>
            <p:ph type="body" idx="1"/>
          </p:nvPr>
        </p:nvSpPr>
        <p:spPr>
          <a:xfrm>
            <a:off x="1377660" y="2514600"/>
            <a:ext cx="9745952" cy="2590800"/>
          </a:xfrm>
          <a:prstGeom prst="rect">
            <a:avLst/>
          </a:prstGeom>
          <a:scene3d>
            <a:camera prst="isometricRightUp">
              <a:rot lat="2700000" lon="0" rev="0"/>
            </a:camera>
            <a:lightRig rig="threePt" dir="t"/>
          </a:scene3d>
        </p:spPr>
        <p:txBody>
          <a:bodyPr vert="horz" lIns="121868" tIns="121868" rIns="121868" bIns="121868" rtlCol="0" anchor="t" anchorCtr="0">
            <a:normAutofit/>
            <a:scene3d>
              <a:camera prst="isometricOffAxis1Right">
                <a:rot lat="1680000" lon="0" rev="0"/>
              </a:camera>
              <a:lightRig rig="threePt" dir="t"/>
            </a:scene3d>
          </a:bodyPr>
          <a:lstStyle/>
          <a:p>
            <a:pPr>
              <a:buNone/>
            </a:pPr>
            <a:r>
              <a:rPr lang="en" sz="6600" b="1" dirty="0">
                <a:solidFill>
                  <a:schemeClr val="accent2"/>
                </a:solidFill>
                <a:effectLst>
                  <a:outerShdw blurRad="38100" dist="38100" dir="2700000" algn="tl">
                    <a:srgbClr val="000000">
                      <a:alpha val="43137"/>
                    </a:srgbClr>
                  </a:outerShdw>
                </a:effectLst>
                <a:latin typeface="+mj-lt"/>
              </a:rPr>
              <a:t>Poverty </a:t>
            </a:r>
            <a:r>
              <a:rPr lang="en-US" sz="6600" b="1" dirty="0" smtClean="0">
                <a:solidFill>
                  <a:schemeClr val="accent2"/>
                </a:solidFill>
                <a:effectLst>
                  <a:outerShdw blurRad="38100" dist="38100" dir="2700000" algn="tl" rotWithShape="0">
                    <a:srgbClr val="000000">
                      <a:alpha val="43137"/>
                    </a:srgbClr>
                  </a:outerShdw>
                </a:effectLst>
                <a:latin typeface="+mj-lt"/>
              </a:rPr>
              <a:t>is</a:t>
            </a:r>
            <a:r>
              <a:rPr lang="en-US" sz="6600" b="1" dirty="0" smtClean="0">
                <a:solidFill>
                  <a:schemeClr val="accent2"/>
                </a:solidFill>
                <a:effectLst>
                  <a:outerShdw blurRad="38100" dist="38100" dir="2700000" algn="tl">
                    <a:srgbClr val="000000">
                      <a:alpha val="43137"/>
                    </a:srgbClr>
                  </a:outerShdw>
                </a:effectLst>
                <a:latin typeface="+mj-lt"/>
              </a:rPr>
              <a:t> a MEDICAL issue </a:t>
            </a:r>
            <a:endParaRPr lang="en" sz="6600" b="1" dirty="0">
              <a:solidFill>
                <a:schemeClr val="accent2"/>
              </a:solidFill>
              <a:effectLst>
                <a:outerShdw blurRad="38100" dist="38100" dir="2700000" algn="tl">
                  <a:srgbClr val="000000">
                    <a:alpha val="43137"/>
                  </a:srgbClr>
                </a:outerShdw>
              </a:effectLst>
              <a:latin typeface="+mj-lt"/>
            </a:endParaRPr>
          </a:p>
        </p:txBody>
      </p:sp>
      <p:grpSp>
        <p:nvGrpSpPr>
          <p:cNvPr id="5" name="line"/>
          <p:cNvGrpSpPr/>
          <p:nvPr/>
        </p:nvGrpSpPr>
        <p:grpSpPr bwMode="invGray">
          <a:xfrm>
            <a:off x="455612" y="1479122"/>
            <a:ext cx="8631936" cy="64008"/>
            <a:chOff x="-4110038" y="2703513"/>
            <a:chExt cx="17394239" cy="160336"/>
          </a:xfrm>
          <a:solidFill>
            <a:schemeClr val="accent1"/>
          </a:solidFill>
        </p:grpSpPr>
        <p:sp>
          <p:nvSpPr>
            <p:cNvPr id="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9"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0"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1"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2"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3"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4"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5"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6"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7"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8"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9"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30"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31"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284016216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anim calcmode="lin" valueType="num">
                                      <p:cBhvr>
                                        <p:cTn id="7" dur="1000" fill="hold"/>
                                        <p:tgtEl>
                                          <p:spTgt spid="11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609441" y="299253"/>
            <a:ext cx="10969943" cy="1142902"/>
          </a:xfrm>
          <a:prstGeom prst="rect">
            <a:avLst/>
          </a:prstGeom>
        </p:spPr>
        <p:txBody>
          <a:bodyPr vert="horz" lIns="121868" tIns="121868" rIns="121868" bIns="121868" rtlCol="0" anchor="b" anchorCtr="0">
            <a:normAutofit/>
          </a:bodyPr>
          <a:lstStyle/>
          <a:p>
            <a:r>
              <a:rPr lang="en" sz="4400" dirty="0"/>
              <a:t>Why Focus on </a:t>
            </a:r>
            <a:r>
              <a:rPr lang="en" sz="4400" dirty="0" smtClean="0"/>
              <a:t>Poverty?</a:t>
            </a:r>
            <a:endParaRPr lang="en" sz="4400" dirty="0"/>
          </a:p>
        </p:txBody>
      </p:sp>
      <p:sp>
        <p:nvSpPr>
          <p:cNvPr id="117" name="Shape 117"/>
          <p:cNvSpPr txBox="1">
            <a:spLocks noGrp="1"/>
          </p:cNvSpPr>
          <p:nvPr>
            <p:ph type="body" idx="1"/>
          </p:nvPr>
        </p:nvSpPr>
        <p:spPr>
          <a:prstGeom prst="rect">
            <a:avLst/>
          </a:prstGeom>
        </p:spPr>
        <p:txBody>
          <a:bodyPr vert="horz" lIns="121868" tIns="121868" rIns="121868" bIns="121868" rtlCol="0" anchor="t" anchorCtr="0">
            <a:normAutofit/>
          </a:bodyPr>
          <a:lstStyle/>
          <a:p>
            <a:pPr>
              <a:lnSpc>
                <a:spcPct val="115000"/>
              </a:lnSpc>
              <a:spcBef>
                <a:spcPts val="667"/>
              </a:spcBef>
              <a:buClr>
                <a:schemeClr val="dk1"/>
              </a:buClr>
              <a:buSzPct val="55000"/>
            </a:pPr>
            <a:r>
              <a:rPr lang="en" sz="2800" dirty="0" smtClean="0">
                <a:ea typeface="Calibri"/>
                <a:cs typeface="Calibri"/>
                <a:sym typeface="Calibri"/>
              </a:rPr>
              <a:t>More </a:t>
            </a:r>
            <a:r>
              <a:rPr lang="en" sz="2800" dirty="0">
                <a:ea typeface="Calibri"/>
                <a:cs typeface="Calibri"/>
                <a:sym typeface="Calibri"/>
              </a:rPr>
              <a:t>high risk behaviors: Early unprotected sex with increased teen pregnancy, Drug and alcohol abuse, Increased criminal behavior as adolescents and adults</a:t>
            </a:r>
            <a:r>
              <a:rPr lang="en" sz="2800" dirty="0" smtClean="0">
                <a:ea typeface="Calibri"/>
                <a:cs typeface="Calibri"/>
                <a:sym typeface="Calibri"/>
              </a:rPr>
              <a:t>.</a:t>
            </a:r>
          </a:p>
          <a:p>
            <a:pPr>
              <a:lnSpc>
                <a:spcPct val="115000"/>
              </a:lnSpc>
              <a:spcBef>
                <a:spcPts val="667"/>
              </a:spcBef>
              <a:buClr>
                <a:schemeClr val="dk1"/>
              </a:buClr>
              <a:buSzPct val="55000"/>
            </a:pPr>
            <a:r>
              <a:rPr lang="en" sz="2800" dirty="0">
                <a:ea typeface="Calibri"/>
                <a:cs typeface="Calibri"/>
                <a:sym typeface="Calibri"/>
              </a:rPr>
              <a:t>Poor educational outcomes: poor academic achievement, higher rates of HS dropout</a:t>
            </a:r>
            <a:r>
              <a:rPr lang="en" sz="2800" dirty="0" smtClean="0">
                <a:ea typeface="Calibri"/>
                <a:cs typeface="Calibri"/>
                <a:sym typeface="Calibri"/>
              </a:rPr>
              <a:t>.</a:t>
            </a:r>
            <a:endParaRPr lang="en" sz="2800" dirty="0">
              <a:ea typeface="Calibri"/>
              <a:cs typeface="Calibri"/>
              <a:sym typeface="Calibri"/>
            </a:endParaRPr>
          </a:p>
          <a:p>
            <a:pPr>
              <a:lnSpc>
                <a:spcPct val="115000"/>
              </a:lnSpc>
              <a:spcBef>
                <a:spcPts val="667"/>
              </a:spcBef>
              <a:buClr>
                <a:schemeClr val="dk1"/>
              </a:buClr>
              <a:buSzPct val="55000"/>
            </a:pPr>
            <a:r>
              <a:rPr lang="en" sz="2800" dirty="0">
                <a:ea typeface="Calibri"/>
                <a:cs typeface="Calibri"/>
                <a:sym typeface="Calibri"/>
              </a:rPr>
              <a:t>Increased exposure to “toxic stress”: impacting memory, educational attainment, exaggerated response to stress, and more high risk </a:t>
            </a:r>
            <a:r>
              <a:rPr lang="en" sz="2800" dirty="0" smtClean="0">
                <a:ea typeface="Calibri"/>
                <a:cs typeface="Calibri"/>
                <a:sym typeface="Calibri"/>
              </a:rPr>
              <a:t>behaviors.</a:t>
            </a:r>
            <a:endParaRPr lang="en" sz="900" dirty="0">
              <a:ea typeface="Calibri"/>
              <a:cs typeface="Calibri"/>
              <a:sym typeface="Calibri"/>
            </a:endParaRPr>
          </a:p>
          <a:p>
            <a:pPr>
              <a:lnSpc>
                <a:spcPct val="115000"/>
              </a:lnSpc>
              <a:spcBef>
                <a:spcPts val="667"/>
              </a:spcBef>
              <a:buClr>
                <a:schemeClr val="dk1"/>
              </a:buClr>
              <a:buSzPct val="55000"/>
            </a:pPr>
            <a:r>
              <a:rPr lang="en" sz="2800" dirty="0" smtClean="0">
                <a:ea typeface="Calibri"/>
                <a:cs typeface="Calibri"/>
                <a:sym typeface="Calibri"/>
              </a:rPr>
              <a:t>Increased </a:t>
            </a:r>
            <a:r>
              <a:rPr lang="en" sz="2800" dirty="0">
                <a:ea typeface="Calibri"/>
                <a:cs typeface="Calibri"/>
                <a:sym typeface="Calibri"/>
              </a:rPr>
              <a:t>inflammatory markers leading to adult CV disease</a:t>
            </a:r>
            <a:r>
              <a:rPr lang="en" sz="2800" dirty="0" smtClean="0">
                <a:ea typeface="Calibri"/>
                <a:cs typeface="Calibri"/>
                <a:sym typeface="Calibri"/>
              </a:rPr>
              <a:t>.</a:t>
            </a:r>
            <a:endParaRPr lang="en" sz="2800" dirty="0">
              <a:ea typeface="Calibri"/>
              <a:cs typeface="Calibri"/>
              <a:sym typeface="Calibri"/>
            </a:endParaRPr>
          </a:p>
        </p:txBody>
      </p:sp>
      <p:sp>
        <p:nvSpPr>
          <p:cNvPr id="118" name="Shape 118"/>
          <p:cNvSpPr txBox="1"/>
          <p:nvPr/>
        </p:nvSpPr>
        <p:spPr>
          <a:xfrm>
            <a:off x="180675" y="6304696"/>
            <a:ext cx="11788529" cy="553304"/>
          </a:xfrm>
          <a:prstGeom prst="rect">
            <a:avLst/>
          </a:prstGeom>
          <a:noFill/>
          <a:ln>
            <a:noFill/>
          </a:ln>
        </p:spPr>
        <p:txBody>
          <a:bodyPr lIns="121868" tIns="121868" rIns="121868" bIns="121868" anchor="t" anchorCtr="0">
            <a:noAutofit/>
          </a:bodyPr>
          <a:lstStyle/>
          <a:p>
            <a:pPr>
              <a:buClr>
                <a:schemeClr val="dk1"/>
              </a:buClr>
              <a:buSzPct val="110000"/>
            </a:pPr>
            <a:r>
              <a:rPr lang="en" sz="1600" baseline="-25000" dirty="0" smtClean="0"/>
              <a:t>2.AAP </a:t>
            </a:r>
            <a:r>
              <a:rPr lang="en" sz="1600" baseline="-25000" dirty="0"/>
              <a:t>Agenda for Children Strategic Plan Poverty and Child Healthhttp://www.aap.org/en-us/about-the-aap/aap-facts/AAP-Agenda-for-Children-Strategic-Plan/Pages/AAP-Agenda-for-Children-Strategic-Plan-Poverty-Child-Health.aspx</a:t>
            </a:r>
          </a:p>
        </p:txBody>
      </p:sp>
      <p:grpSp>
        <p:nvGrpSpPr>
          <p:cNvPr id="5" name="line"/>
          <p:cNvGrpSpPr/>
          <p:nvPr/>
        </p:nvGrpSpPr>
        <p:grpSpPr bwMode="invGray">
          <a:xfrm>
            <a:off x="455612" y="1479122"/>
            <a:ext cx="8631936" cy="64008"/>
            <a:chOff x="-4110038" y="2703513"/>
            <a:chExt cx="17394239" cy="160336"/>
          </a:xfrm>
          <a:solidFill>
            <a:schemeClr val="accent1"/>
          </a:solidFill>
        </p:grpSpPr>
        <p:sp>
          <p:nvSpPr>
            <p:cNvPr id="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9"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0"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1"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2"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3"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4"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5"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6"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7"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8"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9"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30"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31"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2541436141"/>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609441" y="299253"/>
            <a:ext cx="10969943" cy="1142902"/>
          </a:xfrm>
          <a:prstGeom prst="rect">
            <a:avLst/>
          </a:prstGeom>
        </p:spPr>
        <p:txBody>
          <a:bodyPr vert="horz" lIns="121868" tIns="121868" rIns="121868" bIns="121868" rtlCol="0" anchor="b" anchorCtr="0">
            <a:normAutofit/>
          </a:bodyPr>
          <a:lstStyle/>
          <a:p>
            <a:r>
              <a:rPr lang="en" sz="4400" dirty="0" smtClean="0"/>
              <a:t>So </a:t>
            </a:r>
            <a:r>
              <a:rPr lang="en-US" sz="4400" dirty="0" smtClean="0"/>
              <a:t>What Does Poverty Mean</a:t>
            </a:r>
            <a:r>
              <a:rPr lang="en" sz="4400" dirty="0" smtClean="0"/>
              <a:t>?</a:t>
            </a:r>
            <a:endParaRPr lang="en" sz="4400" dirty="0"/>
          </a:p>
        </p:txBody>
      </p:sp>
      <p:sp>
        <p:nvSpPr>
          <p:cNvPr id="117" name="Shape 117"/>
          <p:cNvSpPr txBox="1">
            <a:spLocks noGrp="1"/>
          </p:cNvSpPr>
          <p:nvPr>
            <p:ph type="body" idx="1"/>
          </p:nvPr>
        </p:nvSpPr>
        <p:spPr>
          <a:prstGeom prst="rect">
            <a:avLst/>
          </a:prstGeom>
        </p:spPr>
        <p:txBody>
          <a:bodyPr vert="horz" lIns="121868" tIns="121868" rIns="121868" bIns="121868" rtlCol="0" anchor="t" anchorCtr="0">
            <a:normAutofit/>
          </a:bodyPr>
          <a:lstStyle/>
          <a:p>
            <a:pPr>
              <a:lnSpc>
                <a:spcPct val="115000"/>
              </a:lnSpc>
              <a:spcBef>
                <a:spcPts val="667"/>
              </a:spcBef>
              <a:buClr>
                <a:schemeClr val="dk1"/>
              </a:buClr>
              <a:buSzPct val="55000"/>
            </a:pPr>
            <a:endParaRPr lang="en" sz="2400" dirty="0">
              <a:ea typeface="Calibri"/>
              <a:cs typeface="Calibri"/>
              <a:sym typeface="Calibri"/>
            </a:endParaRPr>
          </a:p>
        </p:txBody>
      </p:sp>
      <p:grpSp>
        <p:nvGrpSpPr>
          <p:cNvPr id="5" name="line"/>
          <p:cNvGrpSpPr/>
          <p:nvPr/>
        </p:nvGrpSpPr>
        <p:grpSpPr bwMode="invGray">
          <a:xfrm>
            <a:off x="455612" y="1479122"/>
            <a:ext cx="8631936" cy="64008"/>
            <a:chOff x="-4110038" y="2703513"/>
            <a:chExt cx="17394239" cy="160336"/>
          </a:xfrm>
          <a:solidFill>
            <a:schemeClr val="accent1"/>
          </a:solidFill>
        </p:grpSpPr>
        <p:sp>
          <p:nvSpPr>
            <p:cNvPr id="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9"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0"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1"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2"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3"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4"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5"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6"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7"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8"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9"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30"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31"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8188" y="1905000"/>
            <a:ext cx="7450137" cy="47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1454634"/>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609441" y="299253"/>
            <a:ext cx="10969943" cy="1142902"/>
          </a:xfrm>
          <a:prstGeom prst="rect">
            <a:avLst/>
          </a:prstGeom>
        </p:spPr>
        <p:txBody>
          <a:bodyPr vert="horz" lIns="121868" tIns="121868" rIns="121868" bIns="121868" rtlCol="0" anchor="b" anchorCtr="0">
            <a:normAutofit/>
          </a:bodyPr>
          <a:lstStyle/>
          <a:p>
            <a:r>
              <a:rPr lang="en" sz="4400" dirty="0" smtClean="0"/>
              <a:t>So How D</a:t>
            </a:r>
            <a:r>
              <a:rPr lang="en-US" sz="4400" dirty="0" smtClean="0"/>
              <a:t>o</a:t>
            </a:r>
            <a:r>
              <a:rPr lang="en" sz="4400" dirty="0" smtClean="0"/>
              <a:t>es it Feel?</a:t>
            </a:r>
            <a:endParaRPr lang="en" sz="4400" dirty="0"/>
          </a:p>
        </p:txBody>
      </p:sp>
      <p:sp>
        <p:nvSpPr>
          <p:cNvPr id="117" name="Shape 117"/>
          <p:cNvSpPr txBox="1">
            <a:spLocks noGrp="1"/>
          </p:cNvSpPr>
          <p:nvPr>
            <p:ph type="body" idx="1"/>
          </p:nvPr>
        </p:nvSpPr>
        <p:spPr>
          <a:xfrm>
            <a:off x="594659" y="1828800"/>
            <a:ext cx="10969943" cy="3810000"/>
          </a:xfrm>
          <a:prstGeom prst="rect">
            <a:avLst/>
          </a:prstGeom>
        </p:spPr>
        <p:txBody>
          <a:bodyPr vert="horz" lIns="121868" tIns="121868" rIns="121868" bIns="121868" rtlCol="0" anchor="t" anchorCtr="0">
            <a:normAutofit/>
          </a:bodyPr>
          <a:lstStyle/>
          <a:p>
            <a:pPr>
              <a:lnSpc>
                <a:spcPct val="115000"/>
              </a:lnSpc>
              <a:spcBef>
                <a:spcPts val="667"/>
              </a:spcBef>
              <a:buClr>
                <a:schemeClr val="dk1"/>
              </a:buClr>
              <a:buSzPct val="55000"/>
            </a:pPr>
            <a:r>
              <a:rPr lang="en" sz="2800" dirty="0" smtClean="0">
                <a:ea typeface="Calibri"/>
                <a:cs typeface="Calibri"/>
                <a:sym typeface="Calibri"/>
              </a:rPr>
              <a:t>Go to </a:t>
            </a:r>
            <a:r>
              <a:rPr lang="en" sz="2800" dirty="0" smtClean="0">
                <a:ea typeface="Calibri"/>
                <a:cs typeface="Calibri"/>
                <a:sym typeface="Calibri"/>
                <a:hlinkClick r:id="rId3"/>
              </a:rPr>
              <a:t>http://playspent.org</a:t>
            </a:r>
            <a:endParaRPr lang="en" sz="2800" dirty="0" smtClean="0">
              <a:ea typeface="Calibri"/>
              <a:cs typeface="Calibri"/>
              <a:sym typeface="Calibri"/>
            </a:endParaRPr>
          </a:p>
          <a:p>
            <a:pPr>
              <a:lnSpc>
                <a:spcPct val="115000"/>
              </a:lnSpc>
              <a:spcBef>
                <a:spcPts val="667"/>
              </a:spcBef>
              <a:buClr>
                <a:schemeClr val="dk1"/>
              </a:buClr>
              <a:buSzPct val="55000"/>
            </a:pPr>
            <a:r>
              <a:rPr lang="en" sz="2800" dirty="0" smtClean="0">
                <a:ea typeface="Calibri"/>
                <a:cs typeface="Calibri"/>
                <a:sym typeface="Calibri"/>
              </a:rPr>
              <a:t>Choose to take the challenge to see if you can make it through the month on your last $1000</a:t>
            </a:r>
          </a:p>
          <a:p>
            <a:pPr>
              <a:lnSpc>
                <a:spcPct val="115000"/>
              </a:lnSpc>
              <a:spcBef>
                <a:spcPts val="667"/>
              </a:spcBef>
              <a:buClr>
                <a:schemeClr val="dk1"/>
              </a:buClr>
              <a:buSzPct val="55000"/>
            </a:pPr>
            <a:r>
              <a:rPr lang="en-US" sz="2800" dirty="0" smtClean="0"/>
              <a:t>Document </a:t>
            </a:r>
            <a:r>
              <a:rPr lang="en-US" sz="2800" dirty="0"/>
              <a:t>the decisions that you make during the course of the </a:t>
            </a:r>
            <a:r>
              <a:rPr lang="en-US" sz="2800" dirty="0" smtClean="0"/>
              <a:t>game</a:t>
            </a:r>
          </a:p>
          <a:p>
            <a:pPr>
              <a:lnSpc>
                <a:spcPct val="115000"/>
              </a:lnSpc>
              <a:spcBef>
                <a:spcPts val="667"/>
              </a:spcBef>
              <a:buClr>
                <a:schemeClr val="dk1"/>
              </a:buClr>
              <a:buSzPct val="55000"/>
            </a:pPr>
            <a:r>
              <a:rPr lang="en-US" sz="2800" dirty="0" smtClean="0"/>
              <a:t>Record how </a:t>
            </a:r>
            <a:r>
              <a:rPr lang="en-US" sz="2800" dirty="0"/>
              <a:t>many days you were able to survive on your budget.  </a:t>
            </a:r>
            <a:endParaRPr lang="en-US" sz="2800" dirty="0" smtClean="0"/>
          </a:p>
          <a:p>
            <a:pPr>
              <a:lnSpc>
                <a:spcPct val="115000"/>
              </a:lnSpc>
              <a:spcBef>
                <a:spcPts val="667"/>
              </a:spcBef>
              <a:buClr>
                <a:schemeClr val="dk1"/>
              </a:buClr>
              <a:buSzPct val="55000"/>
            </a:pPr>
            <a:r>
              <a:rPr lang="en-US" sz="2800" dirty="0"/>
              <a:t>T</a:t>
            </a:r>
            <a:r>
              <a:rPr lang="en-US" sz="2800" dirty="0" smtClean="0"/>
              <a:t>ake </a:t>
            </a:r>
            <a:r>
              <a:rPr lang="en-US" sz="2800" dirty="0"/>
              <a:t>screen shots or write down interesting facts that you encounter.</a:t>
            </a:r>
          </a:p>
          <a:p>
            <a:pPr>
              <a:lnSpc>
                <a:spcPct val="115000"/>
              </a:lnSpc>
              <a:spcBef>
                <a:spcPts val="667"/>
              </a:spcBef>
              <a:buClr>
                <a:schemeClr val="dk1"/>
              </a:buClr>
              <a:buSzPct val="55000"/>
            </a:pPr>
            <a:endParaRPr lang="en" sz="2400" dirty="0">
              <a:ea typeface="Calibri"/>
              <a:cs typeface="Calibri"/>
              <a:sym typeface="Calibri"/>
            </a:endParaRPr>
          </a:p>
        </p:txBody>
      </p:sp>
      <p:grpSp>
        <p:nvGrpSpPr>
          <p:cNvPr id="5" name="line"/>
          <p:cNvGrpSpPr/>
          <p:nvPr/>
        </p:nvGrpSpPr>
        <p:grpSpPr bwMode="invGray">
          <a:xfrm>
            <a:off x="455612" y="1479122"/>
            <a:ext cx="8631936" cy="64008"/>
            <a:chOff x="-4110038" y="2703513"/>
            <a:chExt cx="17394239" cy="160336"/>
          </a:xfrm>
          <a:solidFill>
            <a:schemeClr val="accent1"/>
          </a:solidFill>
        </p:grpSpPr>
        <p:sp>
          <p:nvSpPr>
            <p:cNvPr id="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9"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0"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1"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2"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3"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4"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5"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6"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7"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8"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9"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30"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31"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4273803395"/>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609441" y="299253"/>
            <a:ext cx="10969943" cy="1142902"/>
          </a:xfrm>
          <a:prstGeom prst="rect">
            <a:avLst/>
          </a:prstGeom>
        </p:spPr>
        <p:txBody>
          <a:bodyPr vert="horz" lIns="121868" tIns="121868" rIns="121868" bIns="121868" rtlCol="0" anchor="b" anchorCtr="0">
            <a:normAutofit/>
          </a:bodyPr>
          <a:lstStyle/>
          <a:p>
            <a:r>
              <a:rPr lang="en" sz="4400" dirty="0" smtClean="0"/>
              <a:t>So How D</a:t>
            </a:r>
            <a:r>
              <a:rPr lang="en-US" dirty="0" smtClean="0"/>
              <a:t>id</a:t>
            </a:r>
            <a:r>
              <a:rPr lang="en" sz="4400" dirty="0" smtClean="0"/>
              <a:t> it Feel?</a:t>
            </a:r>
            <a:endParaRPr lang="en" sz="4400" dirty="0"/>
          </a:p>
        </p:txBody>
      </p:sp>
      <p:sp>
        <p:nvSpPr>
          <p:cNvPr id="117" name="Shape 117"/>
          <p:cNvSpPr txBox="1">
            <a:spLocks noGrp="1"/>
          </p:cNvSpPr>
          <p:nvPr>
            <p:ph type="body" idx="1"/>
          </p:nvPr>
        </p:nvSpPr>
        <p:spPr>
          <a:xfrm>
            <a:off x="594659" y="1828800"/>
            <a:ext cx="10969943" cy="3810000"/>
          </a:xfrm>
          <a:prstGeom prst="rect">
            <a:avLst/>
          </a:prstGeom>
        </p:spPr>
        <p:txBody>
          <a:bodyPr vert="horz" lIns="121868" tIns="121868" rIns="121868" bIns="121868" rtlCol="0" anchor="t" anchorCtr="0">
            <a:normAutofit/>
          </a:bodyPr>
          <a:lstStyle/>
          <a:p>
            <a:pPr>
              <a:lnSpc>
                <a:spcPct val="115000"/>
              </a:lnSpc>
              <a:spcBef>
                <a:spcPts val="667"/>
              </a:spcBef>
              <a:buClr>
                <a:schemeClr val="dk1"/>
              </a:buClr>
              <a:buSzPct val="55000"/>
            </a:pPr>
            <a:r>
              <a:rPr lang="en" sz="2800" dirty="0" smtClean="0">
                <a:ea typeface="Calibri"/>
                <a:cs typeface="Calibri"/>
                <a:sym typeface="Calibri"/>
              </a:rPr>
              <a:t>How did it feel trying to get through the 30 days?</a:t>
            </a:r>
          </a:p>
          <a:p>
            <a:pPr>
              <a:lnSpc>
                <a:spcPct val="115000"/>
              </a:lnSpc>
              <a:spcBef>
                <a:spcPts val="667"/>
              </a:spcBef>
              <a:buClr>
                <a:schemeClr val="dk1"/>
              </a:buClr>
              <a:buSzPct val="55000"/>
            </a:pPr>
            <a:r>
              <a:rPr lang="en" sz="2800" dirty="0" smtClean="0">
                <a:ea typeface="Calibri"/>
                <a:cs typeface="Calibri"/>
                <a:sym typeface="Calibri"/>
              </a:rPr>
              <a:t>What were some of the situations that you had to face?</a:t>
            </a:r>
          </a:p>
          <a:p>
            <a:pPr>
              <a:lnSpc>
                <a:spcPct val="115000"/>
              </a:lnSpc>
              <a:spcBef>
                <a:spcPts val="667"/>
              </a:spcBef>
              <a:buClr>
                <a:schemeClr val="dk1"/>
              </a:buClr>
              <a:buSzPct val="55000"/>
            </a:pPr>
            <a:r>
              <a:rPr lang="en" sz="2800" dirty="0" smtClean="0">
                <a:ea typeface="Calibri"/>
                <a:cs typeface="Calibri"/>
                <a:sym typeface="Calibri"/>
              </a:rPr>
              <a:t>What was the hardest decision that you had to make and how did you make it?</a:t>
            </a:r>
          </a:p>
          <a:p>
            <a:pPr>
              <a:lnSpc>
                <a:spcPct val="115000"/>
              </a:lnSpc>
              <a:spcBef>
                <a:spcPts val="667"/>
              </a:spcBef>
              <a:buClr>
                <a:schemeClr val="dk1"/>
              </a:buClr>
              <a:buSzPct val="55000"/>
            </a:pPr>
            <a:r>
              <a:rPr lang="en-US" sz="2800" dirty="0" smtClean="0">
                <a:ea typeface="Calibri"/>
                <a:cs typeface="Calibri"/>
                <a:sym typeface="Calibri"/>
              </a:rPr>
              <a:t>Did anything surprise you?</a:t>
            </a:r>
            <a:endParaRPr lang="en-US" sz="2800" dirty="0"/>
          </a:p>
          <a:p>
            <a:pPr>
              <a:lnSpc>
                <a:spcPct val="115000"/>
              </a:lnSpc>
              <a:spcBef>
                <a:spcPts val="667"/>
              </a:spcBef>
              <a:buClr>
                <a:schemeClr val="dk1"/>
              </a:buClr>
              <a:buSzPct val="55000"/>
            </a:pPr>
            <a:endParaRPr lang="en" sz="2400" dirty="0">
              <a:ea typeface="Calibri"/>
              <a:cs typeface="Calibri"/>
              <a:sym typeface="Calibri"/>
            </a:endParaRPr>
          </a:p>
        </p:txBody>
      </p:sp>
      <p:grpSp>
        <p:nvGrpSpPr>
          <p:cNvPr id="5" name="line"/>
          <p:cNvGrpSpPr/>
          <p:nvPr/>
        </p:nvGrpSpPr>
        <p:grpSpPr bwMode="invGray">
          <a:xfrm>
            <a:off x="455612" y="1479122"/>
            <a:ext cx="8631936" cy="64008"/>
            <a:chOff x="-4110038" y="2703513"/>
            <a:chExt cx="17394239" cy="160336"/>
          </a:xfrm>
          <a:solidFill>
            <a:schemeClr val="accent1"/>
          </a:solidFill>
        </p:grpSpPr>
        <p:sp>
          <p:nvSpPr>
            <p:cNvPr id="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9"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0"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1"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2"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3"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4"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5"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6"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7"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8"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9"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30"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31"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1493609172"/>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609441" y="275459"/>
            <a:ext cx="10969943" cy="1142902"/>
          </a:xfrm>
          <a:prstGeom prst="rect">
            <a:avLst/>
          </a:prstGeom>
        </p:spPr>
        <p:txBody>
          <a:bodyPr vert="horz" lIns="121868" tIns="121868" rIns="121868" bIns="121868" rtlCol="0" anchor="b" anchorCtr="0">
            <a:normAutofit/>
          </a:bodyPr>
          <a:lstStyle/>
          <a:p>
            <a:r>
              <a:rPr lang="en" sz="4400" dirty="0"/>
              <a:t>What exactly is poverty?</a:t>
            </a:r>
          </a:p>
        </p:txBody>
      </p:sp>
      <p:sp>
        <p:nvSpPr>
          <p:cNvPr id="131" name="Shape 131"/>
          <p:cNvSpPr txBox="1">
            <a:spLocks noGrp="1"/>
          </p:cNvSpPr>
          <p:nvPr>
            <p:ph type="body" idx="1"/>
          </p:nvPr>
        </p:nvSpPr>
        <p:spPr>
          <a:prstGeom prst="rect">
            <a:avLst/>
          </a:prstGeom>
        </p:spPr>
        <p:txBody>
          <a:bodyPr vert="horz" lIns="121868" tIns="121868" rIns="121868" bIns="121868" rtlCol="0" anchor="t" anchorCtr="0">
            <a:normAutofit lnSpcReduction="10000"/>
          </a:bodyPr>
          <a:lstStyle/>
          <a:p>
            <a:pPr>
              <a:buNone/>
            </a:pPr>
            <a:r>
              <a:rPr lang="en" sz="4000" dirty="0">
                <a:solidFill>
                  <a:schemeClr val="accent2"/>
                </a:solidFill>
                <a:latin typeface="+mj-lt"/>
              </a:rPr>
              <a:t>$23,850/year for a family of 4</a:t>
            </a:r>
          </a:p>
          <a:p>
            <a:pPr>
              <a:lnSpc>
                <a:spcPct val="115000"/>
              </a:lnSpc>
              <a:spcBef>
                <a:spcPts val="533"/>
              </a:spcBef>
              <a:buClr>
                <a:schemeClr val="accent2"/>
              </a:buClr>
              <a:buSzPct val="75000"/>
              <a:buFont typeface="Wingdings" panose="05000000000000000000" pitchFamily="2" charset="2"/>
              <a:buChar char="ü"/>
            </a:pPr>
            <a:r>
              <a:rPr lang="en" sz="3199" dirty="0" smtClean="0">
                <a:latin typeface="+mj-lt"/>
                <a:ea typeface="Calibri"/>
                <a:cs typeface="Calibri"/>
                <a:sym typeface="Calibri"/>
              </a:rPr>
              <a:t>Does </a:t>
            </a:r>
            <a:r>
              <a:rPr lang="en" sz="3199" dirty="0">
                <a:latin typeface="+mj-lt"/>
                <a:ea typeface="Calibri"/>
                <a:cs typeface="Calibri"/>
                <a:sym typeface="Calibri"/>
              </a:rPr>
              <a:t>not vary based on geographic differences or cost of </a:t>
            </a:r>
            <a:r>
              <a:rPr lang="en" sz="3199" dirty="0" smtClean="0">
                <a:latin typeface="+mj-lt"/>
                <a:ea typeface="Calibri"/>
                <a:cs typeface="Calibri"/>
                <a:sym typeface="Calibri"/>
              </a:rPr>
              <a:t>living.</a:t>
            </a:r>
            <a:endParaRPr lang="en" sz="3199" dirty="0">
              <a:latin typeface="+mj-lt"/>
              <a:ea typeface="Calibri"/>
              <a:cs typeface="Calibri"/>
              <a:sym typeface="Calibri"/>
            </a:endParaRPr>
          </a:p>
          <a:p>
            <a:pPr>
              <a:lnSpc>
                <a:spcPct val="115000"/>
              </a:lnSpc>
              <a:spcBef>
                <a:spcPts val="533"/>
              </a:spcBef>
              <a:buClr>
                <a:schemeClr val="accent2"/>
              </a:buClr>
              <a:buSzPct val="75000"/>
              <a:buFont typeface="Wingdings" panose="05000000000000000000" pitchFamily="2" charset="2"/>
              <a:buChar char="ü"/>
            </a:pPr>
            <a:r>
              <a:rPr lang="en" sz="3199" dirty="0" smtClean="0">
                <a:latin typeface="+mj-lt"/>
                <a:ea typeface="Calibri"/>
                <a:cs typeface="Calibri"/>
                <a:sym typeface="Calibri"/>
              </a:rPr>
              <a:t>Outdated</a:t>
            </a:r>
            <a:r>
              <a:rPr lang="en" sz="3199" dirty="0">
                <a:latin typeface="+mj-lt"/>
                <a:ea typeface="Calibri"/>
                <a:cs typeface="Calibri"/>
                <a:sym typeface="Calibri"/>
              </a:rPr>
              <a:t>: the manner in which </a:t>
            </a:r>
            <a:r>
              <a:rPr lang="en-US" sz="3199" dirty="0" smtClean="0">
                <a:latin typeface="+mj-lt"/>
                <a:ea typeface="Calibri"/>
                <a:cs typeface="Calibri"/>
                <a:sym typeface="Calibri"/>
              </a:rPr>
              <a:t>“poverty”</a:t>
            </a:r>
            <a:r>
              <a:rPr lang="en" sz="3199" dirty="0" smtClean="0">
                <a:latin typeface="+mj-lt"/>
                <a:ea typeface="Calibri"/>
                <a:cs typeface="Calibri"/>
                <a:sym typeface="Calibri"/>
              </a:rPr>
              <a:t> </a:t>
            </a:r>
            <a:r>
              <a:rPr lang="en" sz="3199" dirty="0">
                <a:latin typeface="+mj-lt"/>
                <a:ea typeface="Calibri"/>
                <a:cs typeface="Calibri"/>
                <a:sym typeface="Calibri"/>
              </a:rPr>
              <a:t>is calculated has not been updated since its inception </a:t>
            </a:r>
            <a:r>
              <a:rPr lang="en" sz="3199" dirty="0" smtClean="0">
                <a:latin typeface="+mj-lt"/>
                <a:ea typeface="Calibri"/>
                <a:cs typeface="Calibri"/>
                <a:sym typeface="Calibri"/>
              </a:rPr>
              <a:t>in 1969.</a:t>
            </a:r>
            <a:endParaRPr lang="en" sz="3199" dirty="0">
              <a:latin typeface="+mj-lt"/>
              <a:ea typeface="Calibri"/>
              <a:cs typeface="Calibri"/>
              <a:sym typeface="Calibri"/>
            </a:endParaRPr>
          </a:p>
          <a:p>
            <a:pPr>
              <a:lnSpc>
                <a:spcPct val="115000"/>
              </a:lnSpc>
              <a:spcBef>
                <a:spcPts val="533"/>
              </a:spcBef>
              <a:buClr>
                <a:schemeClr val="accent2"/>
              </a:buClr>
              <a:buSzPct val="75000"/>
              <a:buFont typeface="Wingdings" panose="05000000000000000000" pitchFamily="2" charset="2"/>
              <a:buChar char="ü"/>
            </a:pPr>
            <a:r>
              <a:rPr lang="en" sz="3199" dirty="0" smtClean="0">
                <a:latin typeface="+mj-lt"/>
                <a:ea typeface="Calibri"/>
                <a:cs typeface="Calibri"/>
                <a:sym typeface="Calibri"/>
              </a:rPr>
              <a:t>Does </a:t>
            </a:r>
            <a:r>
              <a:rPr lang="en" sz="3199" dirty="0">
                <a:latin typeface="+mj-lt"/>
                <a:ea typeface="Calibri"/>
                <a:cs typeface="Calibri"/>
                <a:sym typeface="Calibri"/>
              </a:rPr>
              <a:t>not account for many of the expenses (nor the benefits) many families </a:t>
            </a:r>
            <a:r>
              <a:rPr lang="en" sz="3199" dirty="0" smtClean="0">
                <a:latin typeface="+mj-lt"/>
                <a:ea typeface="Calibri"/>
                <a:cs typeface="Calibri"/>
                <a:sym typeface="Calibri"/>
              </a:rPr>
              <a:t>incur/receive.</a:t>
            </a:r>
            <a:endParaRPr lang="en" sz="3199" dirty="0">
              <a:latin typeface="+mj-lt"/>
              <a:ea typeface="Calibri"/>
              <a:cs typeface="Calibri"/>
              <a:sym typeface="Calibri"/>
            </a:endParaRPr>
          </a:p>
          <a:p>
            <a:pPr>
              <a:buNone/>
            </a:pPr>
            <a:endParaRPr dirty="0"/>
          </a:p>
          <a:p>
            <a:pPr>
              <a:buClr>
                <a:srgbClr val="000000"/>
              </a:buClr>
              <a:buSzPct val="36666"/>
              <a:buNone/>
            </a:pPr>
            <a:r>
              <a:rPr lang="en" dirty="0"/>
              <a:t>	</a:t>
            </a:r>
          </a:p>
        </p:txBody>
      </p:sp>
      <p:sp>
        <p:nvSpPr>
          <p:cNvPr id="132" name="Shape 132"/>
          <p:cNvSpPr txBox="1"/>
          <p:nvPr/>
        </p:nvSpPr>
        <p:spPr>
          <a:xfrm>
            <a:off x="121935" y="5637625"/>
            <a:ext cx="11774931" cy="487873"/>
          </a:xfrm>
          <a:prstGeom prst="rect">
            <a:avLst/>
          </a:prstGeom>
          <a:noFill/>
          <a:ln>
            <a:noFill/>
          </a:ln>
        </p:spPr>
        <p:txBody>
          <a:bodyPr lIns="121868" tIns="121868" rIns="121868" bIns="121868" anchor="t" anchorCtr="0">
            <a:normAutofit fontScale="92500" lnSpcReduction="10000"/>
          </a:bodyPr>
          <a:lstStyle/>
          <a:p>
            <a:pPr>
              <a:lnSpc>
                <a:spcPct val="115000"/>
              </a:lnSpc>
              <a:spcBef>
                <a:spcPts val="533"/>
              </a:spcBef>
              <a:buClr>
                <a:schemeClr val="dk1"/>
              </a:buClr>
              <a:buSzPct val="110000"/>
            </a:pPr>
            <a:r>
              <a:rPr lang="en" sz="1333" baseline="-25000">
                <a:solidFill>
                  <a:schemeClr val="dk1"/>
                </a:solidFill>
              </a:rPr>
              <a:t>3. US Department of Health and Human Services. Office for the Assistant Secretary for Planning and Evaluation. 2014 Poverty Guidelines. http://aspe.hhs.gov/poverty/14poverty.cf</a:t>
            </a:r>
          </a:p>
          <a:p>
            <a:pPr>
              <a:buClr>
                <a:schemeClr val="dk1"/>
              </a:buClr>
              <a:buSzPct val="110000"/>
            </a:pPr>
            <a:r>
              <a:rPr lang="en" sz="1333" baseline="-25000">
                <a:solidFill>
                  <a:schemeClr val="dk1"/>
                </a:solidFill>
              </a:rPr>
              <a:t>4. Gabe T.  Poverty in the United States: 2012. Congressional Research Service Report to Congress. November 13, 2013</a:t>
            </a:r>
          </a:p>
        </p:txBody>
      </p:sp>
      <p:grpSp>
        <p:nvGrpSpPr>
          <p:cNvPr id="5" name="line"/>
          <p:cNvGrpSpPr/>
          <p:nvPr/>
        </p:nvGrpSpPr>
        <p:grpSpPr bwMode="invGray">
          <a:xfrm>
            <a:off x="455612" y="1479122"/>
            <a:ext cx="8631936" cy="64008"/>
            <a:chOff x="-4110038" y="2703513"/>
            <a:chExt cx="17394239" cy="160336"/>
          </a:xfrm>
          <a:solidFill>
            <a:schemeClr val="accent1"/>
          </a:solidFill>
        </p:grpSpPr>
        <p:sp>
          <p:nvSpPr>
            <p:cNvPr id="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669145236"/>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609441" y="275459"/>
            <a:ext cx="10969943" cy="1142902"/>
          </a:xfrm>
          <a:prstGeom prst="rect">
            <a:avLst/>
          </a:prstGeom>
        </p:spPr>
        <p:txBody>
          <a:bodyPr vert="horz" lIns="121868" tIns="121868" rIns="121868" bIns="121868" rtlCol="0" anchor="b" anchorCtr="0">
            <a:normAutofit/>
          </a:bodyPr>
          <a:lstStyle/>
          <a:p>
            <a:r>
              <a:rPr lang="en" sz="4400" dirty="0"/>
              <a:t>Who Lives in Poverty?</a:t>
            </a:r>
          </a:p>
        </p:txBody>
      </p:sp>
      <p:sp>
        <p:nvSpPr>
          <p:cNvPr id="138" name="Shape 138"/>
          <p:cNvSpPr txBox="1">
            <a:spLocks noGrp="1"/>
          </p:cNvSpPr>
          <p:nvPr>
            <p:ph type="body" idx="1"/>
          </p:nvPr>
        </p:nvSpPr>
        <p:spPr>
          <a:xfrm>
            <a:off x="303213" y="1524001"/>
            <a:ext cx="11276172" cy="5042982"/>
          </a:xfrm>
          <a:prstGeom prst="rect">
            <a:avLst/>
          </a:prstGeom>
        </p:spPr>
        <p:txBody>
          <a:bodyPr vert="horz" lIns="121868" tIns="121868" rIns="121868" bIns="121868" rtlCol="0" anchor="t" anchorCtr="0">
            <a:normAutofit/>
          </a:bodyPr>
          <a:lstStyle/>
          <a:p>
            <a:pPr>
              <a:lnSpc>
                <a:spcPct val="120022"/>
              </a:lnSpc>
              <a:buClr>
                <a:schemeClr val="dk1"/>
              </a:buClr>
              <a:buSzPct val="61111"/>
              <a:buNone/>
            </a:pPr>
            <a:r>
              <a:rPr lang="en" sz="3000" dirty="0">
                <a:solidFill>
                  <a:schemeClr val="accent2"/>
                </a:solidFill>
                <a:latin typeface="+mj-lt"/>
              </a:rPr>
              <a:t>Nearly </a:t>
            </a:r>
            <a:r>
              <a:rPr lang="en" sz="3000" b="1" dirty="0" smtClean="0">
                <a:solidFill>
                  <a:schemeClr val="accent2"/>
                </a:solidFill>
                <a:latin typeface="+mj-lt"/>
              </a:rPr>
              <a:t>half</a:t>
            </a:r>
            <a:r>
              <a:rPr lang="en" sz="3000" dirty="0" smtClean="0">
                <a:solidFill>
                  <a:schemeClr val="accent2"/>
                </a:solidFill>
                <a:latin typeface="+mj-lt"/>
              </a:rPr>
              <a:t> </a:t>
            </a:r>
            <a:r>
              <a:rPr lang="en" sz="3000" dirty="0">
                <a:solidFill>
                  <a:schemeClr val="accent2"/>
                </a:solidFill>
                <a:latin typeface="+mj-lt"/>
              </a:rPr>
              <a:t>of </a:t>
            </a:r>
            <a:r>
              <a:rPr lang="en" sz="3000" dirty="0" smtClean="0">
                <a:solidFill>
                  <a:schemeClr val="accent2"/>
                </a:solidFill>
                <a:latin typeface="+mj-lt"/>
              </a:rPr>
              <a:t>ALL children in the US </a:t>
            </a:r>
            <a:r>
              <a:rPr lang="en" sz="3000" dirty="0">
                <a:solidFill>
                  <a:schemeClr val="accent2"/>
                </a:solidFill>
                <a:latin typeface="+mj-lt"/>
              </a:rPr>
              <a:t>l</a:t>
            </a:r>
            <a:r>
              <a:rPr lang="en" sz="3000" dirty="0" smtClean="0">
                <a:solidFill>
                  <a:schemeClr val="accent2"/>
                </a:solidFill>
                <a:latin typeface="+mj-lt"/>
              </a:rPr>
              <a:t>ive </a:t>
            </a:r>
            <a:r>
              <a:rPr lang="en" sz="3000" dirty="0">
                <a:solidFill>
                  <a:schemeClr val="accent2"/>
                </a:solidFill>
                <a:latin typeface="+mj-lt"/>
              </a:rPr>
              <a:t>in </a:t>
            </a:r>
            <a:r>
              <a:rPr lang="en" sz="3000" dirty="0" smtClean="0">
                <a:solidFill>
                  <a:schemeClr val="accent2"/>
                </a:solidFill>
                <a:latin typeface="+mj-lt"/>
              </a:rPr>
              <a:t>poor/low‐income households.</a:t>
            </a:r>
            <a:endParaRPr lang="en" sz="3000" dirty="0">
              <a:solidFill>
                <a:schemeClr val="accent2"/>
              </a:solidFill>
              <a:latin typeface="+mj-lt"/>
            </a:endParaRPr>
          </a:p>
          <a:p>
            <a:pPr>
              <a:lnSpc>
                <a:spcPct val="120022"/>
              </a:lnSpc>
              <a:buClr>
                <a:schemeClr val="dk1"/>
              </a:buClr>
              <a:buSzPct val="61111"/>
              <a:buNone/>
            </a:pPr>
            <a:r>
              <a:rPr lang="en-US" sz="2399" dirty="0" smtClean="0">
                <a:latin typeface="+mj-lt"/>
              </a:rPr>
              <a:t>These f</a:t>
            </a:r>
            <a:r>
              <a:rPr lang="en" sz="2399" dirty="0" smtClean="0">
                <a:latin typeface="+mj-lt"/>
              </a:rPr>
              <a:t>amilies </a:t>
            </a:r>
            <a:r>
              <a:rPr lang="en" sz="2399" dirty="0">
                <a:latin typeface="+mj-lt"/>
              </a:rPr>
              <a:t>have </a:t>
            </a:r>
            <a:r>
              <a:rPr lang="en" sz="2399" dirty="0" smtClean="0">
                <a:latin typeface="+mj-lt"/>
              </a:rPr>
              <a:t>difficulty</a:t>
            </a:r>
            <a:r>
              <a:rPr lang="en-US" sz="2399" dirty="0" smtClean="0">
                <a:latin typeface="+mj-lt"/>
              </a:rPr>
              <a:t> </a:t>
            </a:r>
            <a:r>
              <a:rPr lang="en" sz="2399" dirty="0" smtClean="0">
                <a:latin typeface="+mj-lt"/>
              </a:rPr>
              <a:t>accessing </a:t>
            </a:r>
            <a:r>
              <a:rPr lang="en-US" sz="2399" dirty="0" smtClean="0">
                <a:latin typeface="+mj-lt"/>
              </a:rPr>
              <a:t> </a:t>
            </a:r>
            <a:r>
              <a:rPr lang="en" sz="2399" dirty="0" smtClean="0">
                <a:latin typeface="+mj-lt"/>
              </a:rPr>
              <a:t>health </a:t>
            </a:r>
            <a:r>
              <a:rPr lang="en" sz="2399" dirty="0">
                <a:latin typeface="+mj-lt"/>
              </a:rPr>
              <a:t>care and </a:t>
            </a:r>
            <a:r>
              <a:rPr lang="en" sz="2399" dirty="0" smtClean="0">
                <a:latin typeface="+mj-lt"/>
              </a:rPr>
              <a:t>meeting</a:t>
            </a:r>
            <a:r>
              <a:rPr lang="en-US" sz="2399" dirty="0" smtClean="0">
                <a:latin typeface="+mj-lt"/>
              </a:rPr>
              <a:t> </a:t>
            </a:r>
            <a:r>
              <a:rPr lang="en" sz="2399" dirty="0" smtClean="0">
                <a:latin typeface="+mj-lt"/>
              </a:rPr>
              <a:t>the </a:t>
            </a:r>
            <a:r>
              <a:rPr lang="en" sz="2399" dirty="0">
                <a:latin typeface="+mj-lt"/>
              </a:rPr>
              <a:t>basic </a:t>
            </a:r>
            <a:r>
              <a:rPr lang="en" sz="2399" dirty="0" smtClean="0">
                <a:latin typeface="+mj-lt"/>
              </a:rPr>
              <a:t>needs </a:t>
            </a:r>
            <a:r>
              <a:rPr lang="en-US" sz="2399" dirty="0" smtClean="0">
                <a:latin typeface="+mj-lt"/>
              </a:rPr>
              <a:t>                        </a:t>
            </a:r>
            <a:r>
              <a:rPr lang="en" sz="2399" dirty="0" smtClean="0">
                <a:latin typeface="+mj-lt"/>
              </a:rPr>
              <a:t>crucial </a:t>
            </a:r>
            <a:r>
              <a:rPr lang="en" sz="2399" dirty="0">
                <a:latin typeface="+mj-lt"/>
              </a:rPr>
              <a:t>for healthy child development. </a:t>
            </a:r>
          </a:p>
          <a:p>
            <a:pPr>
              <a:lnSpc>
                <a:spcPct val="120022"/>
              </a:lnSpc>
              <a:buClr>
                <a:schemeClr val="dk1"/>
              </a:buClr>
              <a:buSzPct val="61111"/>
              <a:buNone/>
            </a:pPr>
            <a:r>
              <a:rPr lang="en" sz="2399" dirty="0">
                <a:latin typeface="+mj-lt"/>
              </a:rPr>
              <a:t>In the </a:t>
            </a:r>
            <a:r>
              <a:rPr lang="en" sz="2399" dirty="0" smtClean="0">
                <a:latin typeface="+mj-lt"/>
              </a:rPr>
              <a:t>U</a:t>
            </a:r>
            <a:r>
              <a:rPr lang="en-US" sz="2399" dirty="0" smtClean="0">
                <a:latin typeface="+mj-lt"/>
              </a:rPr>
              <a:t>.</a:t>
            </a:r>
            <a:r>
              <a:rPr lang="en" sz="2399" dirty="0" smtClean="0">
                <a:latin typeface="+mj-lt"/>
              </a:rPr>
              <a:t>S</a:t>
            </a:r>
            <a:r>
              <a:rPr lang="en-US" sz="2399" dirty="0" smtClean="0">
                <a:latin typeface="+mj-lt"/>
              </a:rPr>
              <a:t>.</a:t>
            </a:r>
            <a:r>
              <a:rPr lang="en" sz="2399" dirty="0" smtClean="0">
                <a:latin typeface="+mj-lt"/>
              </a:rPr>
              <a:t> </a:t>
            </a:r>
            <a:r>
              <a:rPr lang="en" sz="2399" dirty="0">
                <a:latin typeface="+mj-lt"/>
              </a:rPr>
              <a:t>in 2012:</a:t>
            </a:r>
          </a:p>
          <a:p>
            <a:pPr marL="948030" indent="-457086">
              <a:lnSpc>
                <a:spcPct val="120022"/>
              </a:lnSpc>
              <a:buClr>
                <a:schemeClr val="accent2"/>
              </a:buClr>
              <a:buSzPct val="75000"/>
              <a:buFont typeface="Courier New" panose="02070309020205020404" pitchFamily="49" charset="0"/>
              <a:buChar char="o"/>
            </a:pPr>
            <a:r>
              <a:rPr lang="en" sz="2200" dirty="0">
                <a:latin typeface="+mj-lt"/>
              </a:rPr>
              <a:t>22% </a:t>
            </a:r>
            <a:r>
              <a:rPr lang="en" sz="2200" dirty="0" smtClean="0">
                <a:latin typeface="+mj-lt"/>
              </a:rPr>
              <a:t>of </a:t>
            </a:r>
            <a:r>
              <a:rPr lang="en" sz="2200" dirty="0">
                <a:latin typeface="+mj-lt"/>
              </a:rPr>
              <a:t>children </a:t>
            </a:r>
            <a:r>
              <a:rPr lang="en-US" sz="2200" dirty="0">
                <a:latin typeface="+mj-lt"/>
              </a:rPr>
              <a:t>&lt;</a:t>
            </a:r>
            <a:r>
              <a:rPr lang="en" sz="2200" dirty="0" smtClean="0">
                <a:latin typeface="+mj-lt"/>
              </a:rPr>
              <a:t>18 </a:t>
            </a:r>
            <a:r>
              <a:rPr lang="en" sz="2200" dirty="0">
                <a:latin typeface="+mj-lt"/>
              </a:rPr>
              <a:t>lived in poverty </a:t>
            </a:r>
            <a:endParaRPr lang="en-US" sz="2200" dirty="0">
              <a:latin typeface="+mj-lt"/>
            </a:endParaRPr>
          </a:p>
          <a:p>
            <a:pPr marL="1249782" lvl="1" indent="-457086">
              <a:lnSpc>
                <a:spcPct val="120022"/>
              </a:lnSpc>
              <a:buClr>
                <a:schemeClr val="accent2"/>
              </a:buClr>
              <a:buSzPct val="75000"/>
              <a:buFont typeface="Courier New" panose="02070309020205020404" pitchFamily="49" charset="0"/>
              <a:buChar char="o"/>
            </a:pPr>
            <a:r>
              <a:rPr lang="en" sz="1800" dirty="0" smtClean="0">
                <a:latin typeface="+mj-lt"/>
              </a:rPr>
              <a:t>(</a:t>
            </a:r>
            <a:r>
              <a:rPr lang="en" sz="1800" dirty="0">
                <a:latin typeface="+mj-lt"/>
              </a:rPr>
              <a:t>16 million children</a:t>
            </a:r>
            <a:r>
              <a:rPr lang="en" sz="1800" dirty="0" smtClean="0">
                <a:latin typeface="+mj-lt"/>
              </a:rPr>
              <a:t>)</a:t>
            </a:r>
            <a:endParaRPr lang="en" sz="1800" dirty="0">
              <a:latin typeface="+mj-lt"/>
            </a:endParaRPr>
          </a:p>
          <a:p>
            <a:pPr marL="948030" indent="-457086">
              <a:lnSpc>
                <a:spcPct val="120022"/>
              </a:lnSpc>
              <a:buClr>
                <a:schemeClr val="accent2"/>
              </a:buClr>
              <a:buSzPct val="75000"/>
              <a:buFont typeface="Courier New" panose="02070309020205020404" pitchFamily="49" charset="0"/>
              <a:buChar char="o"/>
            </a:pPr>
            <a:r>
              <a:rPr lang="en" sz="2200" dirty="0">
                <a:latin typeface="+mj-lt"/>
              </a:rPr>
              <a:t>45% </a:t>
            </a:r>
            <a:r>
              <a:rPr lang="en" sz="2200" dirty="0" smtClean="0">
                <a:latin typeface="+mj-lt"/>
              </a:rPr>
              <a:t>of </a:t>
            </a:r>
            <a:r>
              <a:rPr lang="en" sz="2200" dirty="0">
                <a:latin typeface="+mj-lt"/>
              </a:rPr>
              <a:t>children </a:t>
            </a:r>
            <a:r>
              <a:rPr lang="en-US" sz="2200" dirty="0">
                <a:latin typeface="+mj-lt"/>
              </a:rPr>
              <a:t>&lt;</a:t>
            </a:r>
            <a:r>
              <a:rPr lang="en" sz="2200" dirty="0" smtClean="0">
                <a:latin typeface="+mj-lt"/>
              </a:rPr>
              <a:t>18 </a:t>
            </a:r>
            <a:r>
              <a:rPr lang="en" sz="2200" dirty="0">
                <a:latin typeface="+mj-lt"/>
              </a:rPr>
              <a:t>lived </a:t>
            </a:r>
            <a:r>
              <a:rPr lang="en" sz="2200" dirty="0" smtClean="0">
                <a:latin typeface="+mj-lt"/>
              </a:rPr>
              <a:t>poor</a:t>
            </a:r>
            <a:r>
              <a:rPr lang="en-US" sz="2200" dirty="0" smtClean="0">
                <a:latin typeface="+mj-lt"/>
              </a:rPr>
              <a:t>                                         </a:t>
            </a:r>
            <a:r>
              <a:rPr lang="en" sz="2200" dirty="0" smtClean="0">
                <a:latin typeface="+mj-lt"/>
              </a:rPr>
              <a:t>low‐income </a:t>
            </a:r>
            <a:r>
              <a:rPr lang="en" sz="2200" dirty="0">
                <a:latin typeface="+mj-lt"/>
              </a:rPr>
              <a:t>households </a:t>
            </a:r>
            <a:endParaRPr lang="en-US" sz="2200" dirty="0" smtClean="0">
              <a:latin typeface="+mj-lt"/>
            </a:endParaRPr>
          </a:p>
          <a:p>
            <a:pPr marL="1249782" lvl="1" indent="-457086">
              <a:lnSpc>
                <a:spcPct val="120022"/>
              </a:lnSpc>
              <a:buClr>
                <a:schemeClr val="accent2"/>
              </a:buClr>
              <a:buSzPct val="75000"/>
              <a:buFont typeface="Courier New" panose="02070309020205020404" pitchFamily="49" charset="0"/>
              <a:buChar char="o"/>
            </a:pPr>
            <a:r>
              <a:rPr lang="en" sz="1800" dirty="0" smtClean="0">
                <a:latin typeface="+mj-lt"/>
              </a:rPr>
              <a:t>(</a:t>
            </a:r>
            <a:r>
              <a:rPr lang="en" sz="1800" dirty="0">
                <a:latin typeface="+mj-lt"/>
              </a:rPr>
              <a:t>32.7 million children</a:t>
            </a:r>
            <a:r>
              <a:rPr lang="en" sz="1800" dirty="0" smtClean="0">
                <a:latin typeface="+mj-lt"/>
              </a:rPr>
              <a:t>)</a:t>
            </a:r>
            <a:endParaRPr lang="en" sz="1800" dirty="0">
              <a:latin typeface="+mj-lt"/>
            </a:endParaRPr>
          </a:p>
          <a:p>
            <a:pPr>
              <a:buNone/>
            </a:pPr>
            <a:endParaRPr sz="2399" dirty="0"/>
          </a:p>
        </p:txBody>
      </p:sp>
      <p:sp>
        <p:nvSpPr>
          <p:cNvPr id="139" name="Shape 139"/>
          <p:cNvSpPr txBox="1"/>
          <p:nvPr/>
        </p:nvSpPr>
        <p:spPr>
          <a:xfrm>
            <a:off x="158378" y="6324600"/>
            <a:ext cx="11801726" cy="501445"/>
          </a:xfrm>
          <a:prstGeom prst="rect">
            <a:avLst/>
          </a:prstGeom>
          <a:noFill/>
          <a:ln>
            <a:noFill/>
          </a:ln>
        </p:spPr>
        <p:txBody>
          <a:bodyPr lIns="121868" tIns="121868" rIns="121868" bIns="121868" anchor="t" anchorCtr="0">
            <a:normAutofit fontScale="55000" lnSpcReduction="20000"/>
          </a:bodyPr>
          <a:lstStyle/>
          <a:p>
            <a:pPr>
              <a:buClr>
                <a:schemeClr val="dk1"/>
              </a:buClr>
              <a:buSzPct val="110000"/>
            </a:pPr>
            <a:r>
              <a:rPr lang="en" sz="1900" dirty="0"/>
              <a:t>2.AAP Agenda for Children Strategic Plan Poverty and Child Healthhttp://www.aap.org/en-us/about-the-aap/aap-facts/AAP-Agenda-for-Children-Strategic-Plan/Pages/AAP-Agenda-for-Children-Strategic-Plan-Poverty-Child-Health.aspx</a:t>
            </a:r>
          </a:p>
          <a:p>
            <a:endParaRPr sz="2399" dirty="0"/>
          </a:p>
        </p:txBody>
      </p:sp>
      <p:grpSp>
        <p:nvGrpSpPr>
          <p:cNvPr id="5" name="line"/>
          <p:cNvGrpSpPr/>
          <p:nvPr/>
        </p:nvGrpSpPr>
        <p:grpSpPr bwMode="invGray">
          <a:xfrm>
            <a:off x="455612" y="1479122"/>
            <a:ext cx="8631936" cy="64008"/>
            <a:chOff x="-4110038" y="2703513"/>
            <a:chExt cx="17394239" cy="160336"/>
          </a:xfrm>
          <a:solidFill>
            <a:schemeClr val="accent1"/>
          </a:solidFill>
        </p:grpSpPr>
        <p:sp>
          <p:nvSpPr>
            <p:cNvPr id="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5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6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7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9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pic>
        <p:nvPicPr>
          <p:cNvPr id="2" name="Picture 1"/>
          <p:cNvPicPr>
            <a:picLocks noChangeAspect="1"/>
          </p:cNvPicPr>
          <p:nvPr/>
        </p:nvPicPr>
        <p:blipFill>
          <a:blip r:embed="rId3"/>
          <a:stretch>
            <a:fillRect/>
          </a:stretch>
        </p:blipFill>
        <p:spPr>
          <a:xfrm>
            <a:off x="6927397" y="3349211"/>
            <a:ext cx="4208335" cy="2937289"/>
          </a:xfrm>
          <a:prstGeom prst="rect">
            <a:avLst/>
          </a:prstGeom>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297" y="2130011"/>
            <a:ext cx="6353175"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09658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Child’s Race/Ethnicity</a:t>
            </a:r>
            <a:endParaRPr lang="en-US" dirty="0"/>
          </a:p>
        </p:txBody>
      </p:sp>
      <p:sp>
        <p:nvSpPr>
          <p:cNvPr id="3" name="Text Placeholder 2"/>
          <p:cNvSpPr>
            <a:spLocks noGrp="1"/>
          </p:cNvSpPr>
          <p:nvPr>
            <p:ph type="body" idx="1"/>
          </p:nvPr>
        </p:nvSpPr>
        <p:spPr/>
        <p:txBody>
          <a:bodyPr/>
          <a:lstStyle/>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7888" y="1714500"/>
            <a:ext cx="535305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36612" y="6096000"/>
            <a:ext cx="9982200" cy="369332"/>
          </a:xfrm>
          <a:prstGeom prst="rect">
            <a:avLst/>
          </a:prstGeom>
          <a:noFill/>
        </p:spPr>
        <p:txBody>
          <a:bodyPr wrap="square" rtlCol="0">
            <a:spAutoFit/>
          </a:bodyPr>
          <a:lstStyle/>
          <a:p>
            <a:r>
              <a:rPr lang="en-US" dirty="0"/>
              <a:t>From:  http://www.nccp.org/profiles/state_profile.php?state=DC&amp;id=6</a:t>
            </a:r>
          </a:p>
        </p:txBody>
      </p:sp>
    </p:spTree>
    <p:extLst>
      <p:ext uri="{BB962C8B-B14F-4D97-AF65-F5344CB8AC3E}">
        <p14:creationId xmlns:p14="http://schemas.microsoft.com/office/powerpoint/2010/main" val="1387383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1789</Words>
  <Application>Microsoft Office PowerPoint</Application>
  <PresentationFormat>Custom</PresentationFormat>
  <Paragraphs>154</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CHILDHOOD POVERTY FALL CHT SYMPOSIUM October 29, 2014 </vt:lpstr>
      <vt:lpstr>Why Focus on Poverty?</vt:lpstr>
      <vt:lpstr>Why Focus on Poverty?</vt:lpstr>
      <vt:lpstr>So What Does Poverty Mean?</vt:lpstr>
      <vt:lpstr>So How Does it Feel?</vt:lpstr>
      <vt:lpstr>So How Did it Feel?</vt:lpstr>
      <vt:lpstr>What exactly is poverty?</vt:lpstr>
      <vt:lpstr>Who Lives in Poverty?</vt:lpstr>
      <vt:lpstr>Child’s Race/Ethnicity</vt:lpstr>
      <vt:lpstr>PowerPoint Presentation</vt:lpstr>
      <vt:lpstr>Poverty by Parental Education</vt:lpstr>
      <vt:lpstr>Racial Disparities in Poverty</vt:lpstr>
      <vt:lpstr>So What Can We Do?</vt:lpstr>
      <vt:lpstr>So What Can We Do?</vt:lpstr>
      <vt:lpstr>So What Can We Do?</vt:lpstr>
      <vt:lpstr>So What Can We Do?</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2014-08-27T15:23:50Z</dcterms:created>
  <dcterms:modified xsi:type="dcterms:W3CDTF">2014-11-05T10:07:24Z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