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59" r:id="rId3"/>
    <p:sldId id="260" r:id="rId4"/>
    <p:sldId id="261" r:id="rId5"/>
    <p:sldId id="262" r:id="rId6"/>
    <p:sldId id="300" r:id="rId7"/>
    <p:sldId id="263" r:id="rId8"/>
    <p:sldId id="264" r:id="rId9"/>
    <p:sldId id="301" r:id="rId10"/>
    <p:sldId id="265" r:id="rId11"/>
    <p:sldId id="266" r:id="rId12"/>
    <p:sldId id="267" r:id="rId13"/>
    <p:sldId id="303" r:id="rId14"/>
    <p:sldId id="268" r:id="rId15"/>
    <p:sldId id="269" r:id="rId16"/>
    <p:sldId id="271" r:id="rId17"/>
    <p:sldId id="298" r:id="rId18"/>
    <p:sldId id="272" r:id="rId19"/>
    <p:sldId id="273" r:id="rId20"/>
    <p:sldId id="274" r:id="rId21"/>
    <p:sldId id="275" r:id="rId22"/>
    <p:sldId id="276" r:id="rId23"/>
    <p:sldId id="288" r:id="rId24"/>
    <p:sldId id="277" r:id="rId25"/>
    <p:sldId id="278" r:id="rId26"/>
    <p:sldId id="304" r:id="rId27"/>
    <p:sldId id="279" r:id="rId28"/>
    <p:sldId id="280" r:id="rId29"/>
    <p:sldId id="281" r:id="rId30"/>
    <p:sldId id="289" r:id="rId31"/>
    <p:sldId id="282" r:id="rId32"/>
    <p:sldId id="299" r:id="rId33"/>
    <p:sldId id="283" r:id="rId34"/>
    <p:sldId id="284" r:id="rId35"/>
    <p:sldId id="285" r:id="rId36"/>
    <p:sldId id="286" r:id="rId37"/>
    <p:sldId id="287" r:id="rId38"/>
    <p:sldId id="305" r:id="rId39"/>
    <p:sldId id="290" r:id="rId40"/>
    <p:sldId id="291" r:id="rId41"/>
    <p:sldId id="292" r:id="rId42"/>
    <p:sldId id="306" r:id="rId4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87883" autoAdjust="0"/>
  </p:normalViewPr>
  <p:slideViewPr>
    <p:cSldViewPr>
      <p:cViewPr>
        <p:scale>
          <a:sx n="70" d="100"/>
          <a:sy n="70" d="100"/>
        </p:scale>
        <p:origin x="-1302" y="21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C9C7CD-BD3D-4494-87DA-2380BC22483D}" type="datetimeFigureOut">
              <a:rPr lang="en-US" smtClean="0"/>
              <a:t>7/23/2015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196B6E-8260-4DD9-938C-A8D269918DBA}" type="slidenum">
              <a:rPr lang="en-US" smtClean="0"/>
              <a:t>‹#›</a:t>
            </a:fld>
            <a:endParaRPr lang="en-US"/>
          </a:p>
        </p:txBody>
      </p:sp>
    </p:spTree>
    <p:extLst>
      <p:ext uri="{BB962C8B-B14F-4D97-AF65-F5344CB8AC3E}">
        <p14:creationId xmlns:p14="http://schemas.microsoft.com/office/powerpoint/2010/main" val="4252460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196B6E-8260-4DD9-938C-A8D269918DBA}" type="slidenum">
              <a:rPr lang="en-US" smtClean="0"/>
              <a:t>1</a:t>
            </a:fld>
            <a:endParaRPr lang="en-US" dirty="0"/>
          </a:p>
        </p:txBody>
      </p:sp>
    </p:spTree>
    <p:extLst>
      <p:ext uri="{BB962C8B-B14F-4D97-AF65-F5344CB8AC3E}">
        <p14:creationId xmlns:p14="http://schemas.microsoft.com/office/powerpoint/2010/main" val="3626779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references Park and </a:t>
            </a:r>
            <a:r>
              <a:rPr lang="en-US" dirty="0" err="1" smtClean="0"/>
              <a:t>Nadas</a:t>
            </a:r>
            <a:r>
              <a:rPr lang="en-US" dirty="0" smtClean="0"/>
              <a:t>.</a:t>
            </a:r>
            <a:endParaRPr lang="en-US" dirty="0"/>
          </a:p>
        </p:txBody>
      </p:sp>
      <p:sp>
        <p:nvSpPr>
          <p:cNvPr id="4" name="Slide Number Placeholder 3"/>
          <p:cNvSpPr>
            <a:spLocks noGrp="1"/>
          </p:cNvSpPr>
          <p:nvPr>
            <p:ph type="sldNum" sz="quarter" idx="10"/>
          </p:nvPr>
        </p:nvSpPr>
        <p:spPr/>
        <p:txBody>
          <a:bodyPr/>
          <a:lstStyle/>
          <a:p>
            <a:fld id="{05196B6E-8260-4DD9-938C-A8D269918DBA}" type="slidenum">
              <a:rPr lang="en-US" smtClean="0"/>
              <a:t>3</a:t>
            </a:fld>
            <a:endParaRPr lang="en-US"/>
          </a:p>
        </p:txBody>
      </p:sp>
    </p:spTree>
    <p:extLst>
      <p:ext uri="{BB962C8B-B14F-4D97-AF65-F5344CB8AC3E}">
        <p14:creationId xmlns:p14="http://schemas.microsoft.com/office/powerpoint/2010/main" val="4102801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P2 is dependent</a:t>
            </a:r>
            <a:r>
              <a:rPr lang="en-US" baseline="0" dirty="0" smtClean="0"/>
              <a:t> on the MPA pressure being greater than the RV pressure at the end of systole to close the valve.  If the obstruction is so severe that the MPA pressure is very low, the pressure point where the valve closes would be so low that it would make P2 inaudible.</a:t>
            </a:r>
          </a:p>
          <a:p>
            <a:r>
              <a:rPr lang="en-US" baseline="0" dirty="0" smtClean="0"/>
              <a:t>S2 is split based upon the timing to close the pulmonary valve.  The greater the obstruction, the longer the RV takes to empty, the wider the splitting of S2.</a:t>
            </a:r>
            <a:endParaRPr lang="en-US" dirty="0"/>
          </a:p>
        </p:txBody>
      </p:sp>
      <p:sp>
        <p:nvSpPr>
          <p:cNvPr id="4" name="Slide Number Placeholder 3"/>
          <p:cNvSpPr>
            <a:spLocks noGrp="1"/>
          </p:cNvSpPr>
          <p:nvPr>
            <p:ph type="sldNum" sz="quarter" idx="10"/>
          </p:nvPr>
        </p:nvSpPr>
        <p:spPr/>
        <p:txBody>
          <a:bodyPr/>
          <a:lstStyle/>
          <a:p>
            <a:fld id="{05196B6E-8260-4DD9-938C-A8D269918DBA}" type="slidenum">
              <a:rPr lang="en-US" smtClean="0"/>
              <a:t>8</a:t>
            </a:fld>
            <a:endParaRPr lang="en-US"/>
          </a:p>
        </p:txBody>
      </p:sp>
    </p:spTree>
    <p:extLst>
      <p:ext uri="{BB962C8B-B14F-4D97-AF65-F5344CB8AC3E}">
        <p14:creationId xmlns:p14="http://schemas.microsoft.com/office/powerpoint/2010/main" val="1512019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P2 is dependent</a:t>
            </a:r>
            <a:r>
              <a:rPr lang="en-US" baseline="0" dirty="0" smtClean="0"/>
              <a:t> on the MPA pressure being greater than the RV pressure at the end of systole to close the valve.  If the obstruction is so severe that the MPA pressure is very low, the pressure point where the valve closes would be so low that it would make P2 inaudible.</a:t>
            </a:r>
          </a:p>
          <a:p>
            <a:r>
              <a:rPr lang="en-US" baseline="0" dirty="0" smtClean="0"/>
              <a:t>S2 is split based upon the timing to close the pulmonary valve.  The greater the obstruction, the longer the RV takes to empty, the wider the splitting of S2.</a:t>
            </a:r>
            <a:endParaRPr lang="en-US" dirty="0"/>
          </a:p>
        </p:txBody>
      </p:sp>
      <p:sp>
        <p:nvSpPr>
          <p:cNvPr id="4" name="Slide Number Placeholder 3"/>
          <p:cNvSpPr>
            <a:spLocks noGrp="1"/>
          </p:cNvSpPr>
          <p:nvPr>
            <p:ph type="sldNum" sz="quarter" idx="10"/>
          </p:nvPr>
        </p:nvSpPr>
        <p:spPr/>
        <p:txBody>
          <a:bodyPr/>
          <a:lstStyle/>
          <a:p>
            <a:fld id="{05196B6E-8260-4DD9-938C-A8D269918DBA}" type="slidenum">
              <a:rPr lang="en-US" smtClean="0"/>
              <a:t>9</a:t>
            </a:fld>
            <a:endParaRPr lang="en-US"/>
          </a:p>
        </p:txBody>
      </p:sp>
    </p:spTree>
    <p:extLst>
      <p:ext uri="{BB962C8B-B14F-4D97-AF65-F5344CB8AC3E}">
        <p14:creationId xmlns:p14="http://schemas.microsoft.com/office/powerpoint/2010/main" val="15120191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1219200"/>
            <a:ext cx="7772400" cy="1470025"/>
          </a:xfrm>
        </p:spPr>
        <p:txBody>
          <a:bodyPr/>
          <a:lstStyle>
            <a:lvl1pPr>
              <a:defRPr sz="4400">
                <a:latin typeface="Corbel" pitchFamily="34" charset="0"/>
              </a:defRPr>
            </a:lvl1pPr>
          </a:lstStyle>
          <a:p>
            <a:pPr lvl="0"/>
            <a:r>
              <a:rPr lang="en-US" noProof="0" smtClean="0"/>
              <a:t>Click to edit Master title style</a:t>
            </a:r>
            <a:endParaRPr lang="en-US" noProof="0" dirty="0" smtClean="0"/>
          </a:p>
        </p:txBody>
      </p:sp>
      <p:sp>
        <p:nvSpPr>
          <p:cNvPr id="6147" name="Rectangle 3"/>
          <p:cNvSpPr>
            <a:spLocks noGrp="1" noChangeArrowheads="1"/>
          </p:cNvSpPr>
          <p:nvPr>
            <p:ph type="subTitle" idx="1"/>
          </p:nvPr>
        </p:nvSpPr>
        <p:spPr>
          <a:xfrm>
            <a:off x="685800" y="2971800"/>
            <a:ext cx="6400800" cy="1752600"/>
          </a:xfrm>
        </p:spPr>
        <p:txBody>
          <a:bodyPr/>
          <a:lstStyle>
            <a:lvl1pPr marL="0" indent="0" algn="l">
              <a:buFontTx/>
              <a:buNone/>
              <a:defRPr sz="3600">
                <a:latin typeface="Corbel" pitchFamily="34" charset="0"/>
              </a:defRPr>
            </a:lvl1pPr>
          </a:lstStyle>
          <a:p>
            <a:pPr lvl="0"/>
            <a:r>
              <a:rPr lang="en-US" noProof="0" smtClean="0"/>
              <a:t>Click to edit Master subtitle style</a:t>
            </a:r>
            <a:endParaRPr lang="en-US" noProof="0" dirty="0" smtClean="0"/>
          </a:p>
        </p:txBody>
      </p:sp>
      <p:sp>
        <p:nvSpPr>
          <p:cNvPr id="6148" name="Rectangle 4"/>
          <p:cNvSpPr>
            <a:spLocks noGrp="1" noChangeArrowheads="1"/>
          </p:cNvSpPr>
          <p:nvPr>
            <p:ph type="dt" sz="half" idx="2"/>
          </p:nvPr>
        </p:nvSpPr>
        <p:spPr/>
        <p:txBody>
          <a:bodyPr/>
          <a:lstStyle>
            <a:lvl1pPr>
              <a:defRPr/>
            </a:lvl1pPr>
          </a:lstStyle>
          <a:p>
            <a:endParaRPr lang="en-US"/>
          </a:p>
        </p:txBody>
      </p:sp>
      <p:sp>
        <p:nvSpPr>
          <p:cNvPr id="6149" name="Rectangle 5"/>
          <p:cNvSpPr>
            <a:spLocks noGrp="1" noChangeArrowheads="1"/>
          </p:cNvSpPr>
          <p:nvPr>
            <p:ph type="ftr" sz="quarter" idx="3"/>
          </p:nvPr>
        </p:nvSpPr>
        <p:spPr/>
        <p:txBody>
          <a:bodyPr/>
          <a:lstStyle>
            <a:lvl1pPr>
              <a:defRPr/>
            </a:lvl1pPr>
          </a:lstStyle>
          <a:p>
            <a:endParaRPr lang="en-US"/>
          </a:p>
        </p:txBody>
      </p:sp>
      <p:sp>
        <p:nvSpPr>
          <p:cNvPr id="6150" name="Rectangle 6"/>
          <p:cNvSpPr>
            <a:spLocks noGrp="1" noChangeArrowheads="1"/>
          </p:cNvSpPr>
          <p:nvPr>
            <p:ph type="sldNum" sz="quarter" idx="4"/>
          </p:nvPr>
        </p:nvSpPr>
        <p:spPr/>
        <p:txBody>
          <a:bodyPr/>
          <a:lstStyle>
            <a:lvl1pPr>
              <a:defRPr/>
            </a:lvl1pPr>
          </a:lstStyle>
          <a:p>
            <a:fld id="{F8E8A4FC-2B6C-436F-BA3F-714EF0DD4D8A}" type="slidenum">
              <a:rPr lang="en-US"/>
              <a:pPr/>
              <a:t>‹#›</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0959" y="4170693"/>
            <a:ext cx="4687041" cy="2687307"/>
          </a:xfrm>
          <a:prstGeom prst="rect">
            <a:avLst/>
          </a:prstGeom>
        </p:spPr>
      </p:pic>
      <p:pic>
        <p:nvPicPr>
          <p:cNvPr id="8" name="Picture 2" descr="O:\MAC-SERVER\Jobs\CNM_Childrens_National_Medical_Center\12495-08_Collateral_Templates\PPT\Links\CN_Color_bar.jpg"/>
          <p:cNvPicPr>
            <a:picLocks noChangeAspect="1" noChangeArrowheads="1"/>
          </p:cNvPicPr>
          <p:nvPr userDrawn="1"/>
        </p:nvPicPr>
        <p:blipFill>
          <a:blip r:embed="rId3"/>
          <a:srcRect/>
          <a:stretch>
            <a:fillRect/>
          </a:stretch>
        </p:blipFill>
        <p:spPr bwMode="auto">
          <a:xfrm>
            <a:off x="0" y="0"/>
            <a:ext cx="9144000" cy="17145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14CB06E-9045-4C84-B660-C237A8D86B7B}" type="slidenum">
              <a:rPr lang="en-US"/>
              <a:pPr/>
              <a:t>‹#›</a:t>
            </a:fld>
            <a:endParaRPr lang="en-US"/>
          </a:p>
        </p:txBody>
      </p:sp>
    </p:spTree>
    <p:extLst>
      <p:ext uri="{BB962C8B-B14F-4D97-AF65-F5344CB8AC3E}">
        <p14:creationId xmlns:p14="http://schemas.microsoft.com/office/powerpoint/2010/main" val="1996552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AF8202E-A571-4768-89A0-1563D9882125}" type="slidenum">
              <a:rPr lang="en-US"/>
              <a:pPr/>
              <a:t>‹#›</a:t>
            </a:fld>
            <a:endParaRPr lang="en-US"/>
          </a:p>
        </p:txBody>
      </p:sp>
    </p:spTree>
    <p:extLst>
      <p:ext uri="{BB962C8B-B14F-4D97-AF65-F5344CB8AC3E}">
        <p14:creationId xmlns:p14="http://schemas.microsoft.com/office/powerpoint/2010/main" val="839925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DCD5B23-7885-4419-A34F-DC865913C6A9}" type="slidenum">
              <a:rPr lang="en-US"/>
              <a:pPr/>
              <a:t>‹#›</a:t>
            </a:fld>
            <a:endParaRPr lang="en-US"/>
          </a:p>
        </p:txBody>
      </p:sp>
    </p:spTree>
    <p:extLst>
      <p:ext uri="{BB962C8B-B14F-4D97-AF65-F5344CB8AC3E}">
        <p14:creationId xmlns:p14="http://schemas.microsoft.com/office/powerpoint/2010/main" val="603513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EDDD52-53F5-4A43-A28F-681CA5AAC196}" type="slidenum">
              <a:rPr lang="en-US"/>
              <a:pPr/>
              <a:t>‹#›</a:t>
            </a:fld>
            <a:endParaRPr lang="en-US"/>
          </a:p>
        </p:txBody>
      </p:sp>
    </p:spTree>
    <p:extLst>
      <p:ext uri="{BB962C8B-B14F-4D97-AF65-F5344CB8AC3E}">
        <p14:creationId xmlns:p14="http://schemas.microsoft.com/office/powerpoint/2010/main" val="2208957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1C7F3CC-9826-4AC1-A679-AFB65314BD12}" type="slidenum">
              <a:rPr lang="en-US"/>
              <a:pPr/>
              <a:t>‹#›</a:t>
            </a:fld>
            <a:endParaRPr lang="en-US"/>
          </a:p>
        </p:txBody>
      </p:sp>
    </p:spTree>
    <p:extLst>
      <p:ext uri="{BB962C8B-B14F-4D97-AF65-F5344CB8AC3E}">
        <p14:creationId xmlns:p14="http://schemas.microsoft.com/office/powerpoint/2010/main" val="295255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CFB4ED5-77F8-4231-B156-73320B9C7C42}" type="slidenum">
              <a:rPr lang="en-US"/>
              <a:pPr/>
              <a:t>‹#›</a:t>
            </a:fld>
            <a:endParaRPr lang="en-US"/>
          </a:p>
        </p:txBody>
      </p:sp>
    </p:spTree>
    <p:extLst>
      <p:ext uri="{BB962C8B-B14F-4D97-AF65-F5344CB8AC3E}">
        <p14:creationId xmlns:p14="http://schemas.microsoft.com/office/powerpoint/2010/main" val="2040696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F332C57-711D-4997-807E-88015A2D8737}" type="slidenum">
              <a:rPr lang="en-US"/>
              <a:pPr/>
              <a:t>‹#›</a:t>
            </a:fld>
            <a:endParaRPr lang="en-US"/>
          </a:p>
        </p:txBody>
      </p:sp>
    </p:spTree>
    <p:extLst>
      <p:ext uri="{BB962C8B-B14F-4D97-AF65-F5344CB8AC3E}">
        <p14:creationId xmlns:p14="http://schemas.microsoft.com/office/powerpoint/2010/main" val="2060655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76E6319-82D0-4B60-83D6-11EBE7127420}" type="slidenum">
              <a:rPr lang="en-US"/>
              <a:pPr/>
              <a:t>‹#›</a:t>
            </a:fld>
            <a:endParaRPr lang="en-US"/>
          </a:p>
        </p:txBody>
      </p:sp>
    </p:spTree>
    <p:extLst>
      <p:ext uri="{BB962C8B-B14F-4D97-AF65-F5344CB8AC3E}">
        <p14:creationId xmlns:p14="http://schemas.microsoft.com/office/powerpoint/2010/main" val="1986713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A86D46D-10E4-42BD-92DA-078FA2764BC3}" type="slidenum">
              <a:rPr lang="en-US"/>
              <a:pPr/>
              <a:t>‹#›</a:t>
            </a:fld>
            <a:endParaRPr lang="en-US"/>
          </a:p>
        </p:txBody>
      </p:sp>
    </p:spTree>
    <p:extLst>
      <p:ext uri="{BB962C8B-B14F-4D97-AF65-F5344CB8AC3E}">
        <p14:creationId xmlns:p14="http://schemas.microsoft.com/office/powerpoint/2010/main" val="2847336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7CD0367-9FB5-4A99-BC74-5B39F3C859A0}" type="slidenum">
              <a:rPr lang="en-US"/>
              <a:pPr/>
              <a:t>‹#›</a:t>
            </a:fld>
            <a:endParaRPr lang="en-US"/>
          </a:p>
        </p:txBody>
      </p:sp>
    </p:spTree>
    <p:extLst>
      <p:ext uri="{BB962C8B-B14F-4D97-AF65-F5344CB8AC3E}">
        <p14:creationId xmlns:p14="http://schemas.microsoft.com/office/powerpoint/2010/main" val="3021473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FFFF99"/>
                </a:solidFill>
              </a:defRPr>
            </a:lvl1pPr>
          </a:lstStyle>
          <a:p>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FFFF99"/>
                </a:solidFill>
              </a:defRPr>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FFFF99"/>
                </a:solidFill>
              </a:defRPr>
            </a:lvl1pPr>
          </a:lstStyle>
          <a:p>
            <a:fld id="{E02601B0-FEE3-4B75-8E97-20D26026A599}" type="slidenum">
              <a:rPr lang="en-US"/>
              <a:pPr/>
              <a:t>‹#›</a:t>
            </a:fld>
            <a:endParaRPr lang="en-US"/>
          </a:p>
        </p:txBody>
      </p:sp>
      <p:pic>
        <p:nvPicPr>
          <p:cNvPr id="3" name="Picture 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391400" y="5853150"/>
            <a:ext cx="1752600" cy="1004850"/>
          </a:xfrm>
          <a:prstGeom prst="rect">
            <a:avLst/>
          </a:prstGeom>
        </p:spPr>
      </p:pic>
      <p:pic>
        <p:nvPicPr>
          <p:cNvPr id="9" name="Picture 2" descr="O:\MAC-SERVER\Jobs\CNM_Childrens_National_Medical_Center\12495-08_Collateral_Templates\PPT\Links\CN_Color_bar.jpg"/>
          <p:cNvPicPr>
            <a:picLocks noChangeAspect="1" noChangeArrowheads="1"/>
          </p:cNvPicPr>
          <p:nvPr/>
        </p:nvPicPr>
        <p:blipFill>
          <a:blip r:embed="rId14"/>
          <a:srcRect/>
          <a:stretch>
            <a:fillRect/>
          </a:stretch>
        </p:blipFill>
        <p:spPr bwMode="auto">
          <a:xfrm>
            <a:off x="0" y="0"/>
            <a:ext cx="9144000" cy="171450"/>
          </a:xfrm>
          <a:prstGeom prst="rect">
            <a:avLst/>
          </a:prstGeom>
          <a:noFill/>
        </p:spPr>
      </p:pic>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b="0" baseline="0">
          <a:solidFill>
            <a:schemeClr val="accent5"/>
          </a:solidFill>
          <a:latin typeface="Corbel" pitchFamily="34" charset="0"/>
          <a:ea typeface="+mj-ea"/>
          <a:cs typeface="+mj-cs"/>
        </a:defRPr>
      </a:lvl1pPr>
      <a:lvl2pPr algn="ctr" rtl="0" eaLnBrk="1" fontAlgn="base" hangingPunct="1">
        <a:spcBef>
          <a:spcPct val="0"/>
        </a:spcBef>
        <a:spcAft>
          <a:spcPct val="0"/>
        </a:spcAft>
        <a:defRPr sz="4000">
          <a:solidFill>
            <a:srgbClr val="FFFF99"/>
          </a:solidFill>
          <a:latin typeface="Verdana" pitchFamily="34" charset="0"/>
        </a:defRPr>
      </a:lvl2pPr>
      <a:lvl3pPr algn="ctr" rtl="0" eaLnBrk="1" fontAlgn="base" hangingPunct="1">
        <a:spcBef>
          <a:spcPct val="0"/>
        </a:spcBef>
        <a:spcAft>
          <a:spcPct val="0"/>
        </a:spcAft>
        <a:defRPr sz="4000">
          <a:solidFill>
            <a:srgbClr val="FFFF99"/>
          </a:solidFill>
          <a:latin typeface="Verdana" pitchFamily="34" charset="0"/>
        </a:defRPr>
      </a:lvl3pPr>
      <a:lvl4pPr algn="ctr" rtl="0" eaLnBrk="1" fontAlgn="base" hangingPunct="1">
        <a:spcBef>
          <a:spcPct val="0"/>
        </a:spcBef>
        <a:spcAft>
          <a:spcPct val="0"/>
        </a:spcAft>
        <a:defRPr sz="4000">
          <a:solidFill>
            <a:srgbClr val="FFFF99"/>
          </a:solidFill>
          <a:latin typeface="Verdana" pitchFamily="34" charset="0"/>
        </a:defRPr>
      </a:lvl4pPr>
      <a:lvl5pPr algn="ctr" rtl="0" eaLnBrk="1" fontAlgn="base" hangingPunct="1">
        <a:spcBef>
          <a:spcPct val="0"/>
        </a:spcBef>
        <a:spcAft>
          <a:spcPct val="0"/>
        </a:spcAft>
        <a:defRPr sz="4000">
          <a:solidFill>
            <a:srgbClr val="FFFF99"/>
          </a:solidFill>
          <a:latin typeface="Verdana" pitchFamily="34" charset="0"/>
        </a:defRPr>
      </a:lvl5pPr>
      <a:lvl6pPr marL="457200" algn="ctr" rtl="0" eaLnBrk="1" fontAlgn="base" hangingPunct="1">
        <a:spcBef>
          <a:spcPct val="0"/>
        </a:spcBef>
        <a:spcAft>
          <a:spcPct val="0"/>
        </a:spcAft>
        <a:defRPr sz="4000">
          <a:solidFill>
            <a:srgbClr val="FFFF99"/>
          </a:solidFill>
          <a:latin typeface="Verdana" pitchFamily="34" charset="0"/>
        </a:defRPr>
      </a:lvl6pPr>
      <a:lvl7pPr marL="914400" algn="ctr" rtl="0" eaLnBrk="1" fontAlgn="base" hangingPunct="1">
        <a:spcBef>
          <a:spcPct val="0"/>
        </a:spcBef>
        <a:spcAft>
          <a:spcPct val="0"/>
        </a:spcAft>
        <a:defRPr sz="4000">
          <a:solidFill>
            <a:srgbClr val="FFFF99"/>
          </a:solidFill>
          <a:latin typeface="Verdana" pitchFamily="34" charset="0"/>
        </a:defRPr>
      </a:lvl7pPr>
      <a:lvl8pPr marL="1371600" algn="ctr" rtl="0" eaLnBrk="1" fontAlgn="base" hangingPunct="1">
        <a:spcBef>
          <a:spcPct val="0"/>
        </a:spcBef>
        <a:spcAft>
          <a:spcPct val="0"/>
        </a:spcAft>
        <a:defRPr sz="4000">
          <a:solidFill>
            <a:srgbClr val="FFFF99"/>
          </a:solidFill>
          <a:latin typeface="Verdana" pitchFamily="34" charset="0"/>
        </a:defRPr>
      </a:lvl8pPr>
      <a:lvl9pPr marL="1828800" algn="ctr" rtl="0" eaLnBrk="1" fontAlgn="base" hangingPunct="1">
        <a:spcBef>
          <a:spcPct val="0"/>
        </a:spcBef>
        <a:spcAft>
          <a:spcPct val="0"/>
        </a:spcAft>
        <a:defRPr sz="4000">
          <a:solidFill>
            <a:srgbClr val="FFFF99"/>
          </a:solidFill>
          <a:latin typeface="Verdana" pitchFamily="34" charset="0"/>
        </a:defRPr>
      </a:lvl9pPr>
    </p:titleStyle>
    <p:bodyStyle>
      <a:lvl1pPr marL="342900" indent="-342900" algn="l" rtl="0" eaLnBrk="1" fontAlgn="base" hangingPunct="1">
        <a:spcBef>
          <a:spcPct val="20000"/>
        </a:spcBef>
        <a:spcAft>
          <a:spcPct val="0"/>
        </a:spcAft>
        <a:buChar char="•"/>
        <a:defRPr sz="3600">
          <a:solidFill>
            <a:schemeClr val="accent5"/>
          </a:solidFill>
          <a:latin typeface="Corbel" pitchFamily="34" charset="0"/>
          <a:ea typeface="+mn-ea"/>
          <a:cs typeface="+mn-cs"/>
        </a:defRPr>
      </a:lvl1pPr>
      <a:lvl2pPr marL="742950" indent="-285750" algn="l" rtl="0" eaLnBrk="1" fontAlgn="base" hangingPunct="1">
        <a:spcBef>
          <a:spcPct val="20000"/>
        </a:spcBef>
        <a:spcAft>
          <a:spcPct val="0"/>
        </a:spcAft>
        <a:buSzPct val="70000"/>
        <a:buFont typeface="Wingdings" pitchFamily="2" charset="2"/>
        <a:buChar char="Ø"/>
        <a:defRPr sz="3200">
          <a:solidFill>
            <a:schemeClr val="accent5"/>
          </a:solidFill>
          <a:latin typeface="Corbel" pitchFamily="34" charset="0"/>
        </a:defRPr>
      </a:lvl2pPr>
      <a:lvl3pPr marL="1143000" indent="-228600" algn="l" rtl="0" eaLnBrk="1" fontAlgn="base" hangingPunct="1">
        <a:spcBef>
          <a:spcPct val="20000"/>
        </a:spcBef>
        <a:spcAft>
          <a:spcPct val="0"/>
        </a:spcAft>
        <a:buChar char="•"/>
        <a:defRPr sz="2800">
          <a:solidFill>
            <a:schemeClr val="accent5"/>
          </a:solidFill>
          <a:latin typeface="Corbel" pitchFamily="34" charset="0"/>
        </a:defRPr>
      </a:lvl3pPr>
      <a:lvl4pPr marL="1600200" indent="-228600" algn="l" rtl="0" eaLnBrk="1" fontAlgn="base" hangingPunct="1">
        <a:spcBef>
          <a:spcPct val="20000"/>
        </a:spcBef>
        <a:spcAft>
          <a:spcPct val="0"/>
        </a:spcAft>
        <a:buChar char="–"/>
        <a:defRPr sz="2400">
          <a:solidFill>
            <a:schemeClr val="accent5"/>
          </a:solidFill>
          <a:latin typeface="Corbel" pitchFamily="34" charset="0"/>
        </a:defRPr>
      </a:lvl4pPr>
      <a:lvl5pPr marL="2057400" indent="-228600" algn="l" rtl="0" eaLnBrk="1" fontAlgn="base" hangingPunct="1">
        <a:spcBef>
          <a:spcPct val="20000"/>
        </a:spcBef>
        <a:spcAft>
          <a:spcPct val="0"/>
        </a:spcAft>
        <a:buChar char="»"/>
        <a:defRPr sz="2000">
          <a:solidFill>
            <a:schemeClr val="accent5"/>
          </a:solidFill>
          <a:latin typeface="Corbel" pitchFamily="34" charset="0"/>
        </a:defRPr>
      </a:lvl5pPr>
      <a:lvl6pPr marL="2514600" indent="-228600" algn="l" rtl="0" eaLnBrk="1" fontAlgn="base" hangingPunct="1">
        <a:spcBef>
          <a:spcPct val="20000"/>
        </a:spcBef>
        <a:spcAft>
          <a:spcPct val="0"/>
        </a:spcAft>
        <a:buChar char="»"/>
        <a:defRPr sz="2000">
          <a:solidFill>
            <a:srgbClr val="FFFF99"/>
          </a:solidFill>
          <a:latin typeface="+mn-lt"/>
        </a:defRPr>
      </a:lvl6pPr>
      <a:lvl7pPr marL="2971800" indent="-228600" algn="l" rtl="0" eaLnBrk="1" fontAlgn="base" hangingPunct="1">
        <a:spcBef>
          <a:spcPct val="20000"/>
        </a:spcBef>
        <a:spcAft>
          <a:spcPct val="0"/>
        </a:spcAft>
        <a:buChar char="»"/>
        <a:defRPr sz="2000">
          <a:solidFill>
            <a:srgbClr val="FFFF99"/>
          </a:solidFill>
          <a:latin typeface="+mn-lt"/>
        </a:defRPr>
      </a:lvl7pPr>
      <a:lvl8pPr marL="3429000" indent="-228600" algn="l" rtl="0" eaLnBrk="1" fontAlgn="base" hangingPunct="1">
        <a:spcBef>
          <a:spcPct val="20000"/>
        </a:spcBef>
        <a:spcAft>
          <a:spcPct val="0"/>
        </a:spcAft>
        <a:buChar char="»"/>
        <a:defRPr sz="2000">
          <a:solidFill>
            <a:srgbClr val="FFFF99"/>
          </a:solidFill>
          <a:latin typeface="+mn-lt"/>
        </a:defRPr>
      </a:lvl8pPr>
      <a:lvl9pPr marL="3886200" indent="-228600" algn="l" rtl="0" eaLnBrk="1" fontAlgn="base" hangingPunct="1">
        <a:spcBef>
          <a:spcPct val="20000"/>
        </a:spcBef>
        <a:spcAft>
          <a:spcPct val="0"/>
        </a:spcAft>
        <a:buChar char="»"/>
        <a:defRPr sz="2000">
          <a:solidFill>
            <a:srgbClr val="FFFF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33400" y="304801"/>
            <a:ext cx="7924800" cy="1295400"/>
          </a:xfrm>
        </p:spPr>
        <p:txBody>
          <a:bodyPr/>
          <a:lstStyle/>
          <a:p>
            <a:r>
              <a:rPr lang="en-US" dirty="0" smtClean="0">
                <a:solidFill>
                  <a:srgbClr val="FFFFFF"/>
                </a:solidFill>
              </a:rPr>
              <a:t>Module 5</a:t>
            </a:r>
            <a:br>
              <a:rPr lang="en-US" dirty="0" smtClean="0">
                <a:solidFill>
                  <a:srgbClr val="FFFFFF"/>
                </a:solidFill>
              </a:rPr>
            </a:br>
            <a:r>
              <a:rPr lang="en-US" dirty="0" smtClean="0">
                <a:solidFill>
                  <a:srgbClr val="FFFFFF"/>
                </a:solidFill>
              </a:rPr>
              <a:t>Obstructive Cardiac Lesions</a:t>
            </a:r>
            <a:endParaRPr lang="en-US" dirty="0">
              <a:solidFill>
                <a:srgbClr val="FFFFFF"/>
              </a:solidFill>
            </a:endParaRPr>
          </a:p>
        </p:txBody>
      </p:sp>
      <p:sp>
        <p:nvSpPr>
          <p:cNvPr id="4099" name="Rectangle 3"/>
          <p:cNvSpPr>
            <a:spLocks noGrp="1" noChangeArrowheads="1"/>
          </p:cNvSpPr>
          <p:nvPr>
            <p:ph type="subTitle" idx="1"/>
          </p:nvPr>
        </p:nvSpPr>
        <p:spPr>
          <a:xfrm>
            <a:off x="838200" y="1676400"/>
            <a:ext cx="8001000" cy="2286000"/>
          </a:xfrm>
        </p:spPr>
        <p:txBody>
          <a:bodyPr/>
          <a:lstStyle/>
          <a:p>
            <a:r>
              <a:rPr lang="en-US" dirty="0" smtClean="0">
                <a:solidFill>
                  <a:srgbClr val="FFFFFF"/>
                </a:solidFill>
              </a:rPr>
              <a:t>Pulmonary Stenosis  </a:t>
            </a:r>
          </a:p>
          <a:p>
            <a:r>
              <a:rPr lang="en-US" dirty="0" smtClean="0">
                <a:solidFill>
                  <a:srgbClr val="FFFFFF"/>
                </a:solidFill>
              </a:rPr>
              <a:t>Aortic Stenosis</a:t>
            </a:r>
          </a:p>
          <a:p>
            <a:r>
              <a:rPr lang="en-US" dirty="0" smtClean="0">
                <a:solidFill>
                  <a:srgbClr val="FFFFFF"/>
                </a:solidFill>
              </a:rPr>
              <a:t>Coarctation of the Aorta</a:t>
            </a:r>
          </a:p>
          <a:p>
            <a:endParaRPr lang="en-US" sz="2800" dirty="0">
              <a:solidFill>
                <a:srgbClr val="FFFFFF"/>
              </a:solidFill>
            </a:endParaRPr>
          </a:p>
        </p:txBody>
      </p:sp>
      <p:sp>
        <p:nvSpPr>
          <p:cNvPr id="2" name="TextBox 1"/>
          <p:cNvSpPr txBox="1"/>
          <p:nvPr/>
        </p:nvSpPr>
        <p:spPr>
          <a:xfrm>
            <a:off x="152400" y="4191000"/>
            <a:ext cx="8991600" cy="2000548"/>
          </a:xfrm>
          <a:prstGeom prst="rect">
            <a:avLst/>
          </a:prstGeom>
          <a:noFill/>
        </p:spPr>
        <p:txBody>
          <a:bodyPr wrap="square" rtlCol="0">
            <a:spAutoFit/>
          </a:bodyPr>
          <a:lstStyle/>
          <a:p>
            <a:r>
              <a:rPr lang="en-US" sz="2800" dirty="0" smtClean="0">
                <a:solidFill>
                  <a:srgbClr val="FFFF00"/>
                </a:solidFill>
              </a:rPr>
              <a:t>Children’s National Medical Center Cardiology Division</a:t>
            </a:r>
          </a:p>
          <a:p>
            <a:endParaRPr lang="en-US" sz="2400" dirty="0">
              <a:solidFill>
                <a:srgbClr val="FFFFFF"/>
              </a:solidFill>
            </a:endParaRPr>
          </a:p>
          <a:p>
            <a:r>
              <a:rPr lang="en-US" sz="2400" dirty="0" smtClean="0">
                <a:solidFill>
                  <a:srgbClr val="FFFFFF"/>
                </a:solidFill>
              </a:rPr>
              <a:t>Michael </a:t>
            </a:r>
            <a:r>
              <a:rPr lang="en-US" sz="2400" dirty="0">
                <a:solidFill>
                  <a:srgbClr val="FFFFFF"/>
                </a:solidFill>
              </a:rPr>
              <a:t>Cunningham, MD,  Sarah </a:t>
            </a:r>
            <a:r>
              <a:rPr lang="en-US" sz="2400" dirty="0" smtClean="0">
                <a:solidFill>
                  <a:srgbClr val="FFFFFF"/>
                </a:solidFill>
              </a:rPr>
              <a:t>Clauss, MD</a:t>
            </a:r>
          </a:p>
          <a:p>
            <a:endParaRPr lang="en-US" sz="2400" dirty="0">
              <a:solidFill>
                <a:srgbClr val="FFFFFF"/>
              </a:solidFill>
            </a:endParaRPr>
          </a:p>
          <a:p>
            <a:r>
              <a:rPr lang="en-US" sz="2400" dirty="0" smtClean="0">
                <a:solidFill>
                  <a:srgbClr val="FFFFFF"/>
                </a:solidFill>
              </a:rPr>
              <a:t>Editor: </a:t>
            </a:r>
            <a:r>
              <a:rPr lang="en-US" sz="2400" dirty="0">
                <a:solidFill>
                  <a:srgbClr val="FFFFFF"/>
                </a:solidFill>
              </a:rPr>
              <a:t>EA Greene, MD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Physical Examination:</a:t>
            </a:r>
            <a:br>
              <a:rPr lang="en-US" dirty="0" smtClean="0">
                <a:solidFill>
                  <a:srgbClr val="FFFFFF"/>
                </a:solidFill>
              </a:rPr>
            </a:br>
            <a:r>
              <a:rPr lang="en-US" dirty="0" smtClean="0">
                <a:solidFill>
                  <a:srgbClr val="FFFFFF"/>
                </a:solidFill>
              </a:rPr>
              <a:t>Peripheral Pulmonary Stenosis</a:t>
            </a:r>
            <a:endParaRPr lang="en-US" dirty="0">
              <a:solidFill>
                <a:srgbClr val="FFFFFF"/>
              </a:solidFill>
            </a:endParaRPr>
          </a:p>
        </p:txBody>
      </p:sp>
      <p:sp>
        <p:nvSpPr>
          <p:cNvPr id="3" name="Content Placeholder 2"/>
          <p:cNvSpPr>
            <a:spLocks noGrp="1"/>
          </p:cNvSpPr>
          <p:nvPr>
            <p:ph idx="1"/>
          </p:nvPr>
        </p:nvSpPr>
        <p:spPr>
          <a:xfrm>
            <a:off x="457200" y="1722437"/>
            <a:ext cx="8229600" cy="3687763"/>
          </a:xfrm>
        </p:spPr>
        <p:txBody>
          <a:bodyPr/>
          <a:lstStyle/>
          <a:p>
            <a:r>
              <a:rPr lang="en-US" dirty="0" smtClean="0">
                <a:solidFill>
                  <a:srgbClr val="FFFFFF"/>
                </a:solidFill>
              </a:rPr>
              <a:t>Midsystolic ejection murmur, louder in the axilla and back</a:t>
            </a:r>
          </a:p>
          <a:p>
            <a:r>
              <a:rPr lang="en-US" dirty="0" smtClean="0">
                <a:solidFill>
                  <a:srgbClr val="FFFFFF"/>
                </a:solidFill>
              </a:rPr>
              <a:t>Usually audible throughout precordium</a:t>
            </a:r>
            <a:endParaRPr lang="en-US" dirty="0">
              <a:solidFill>
                <a:srgbClr val="FFFFFF"/>
              </a:solidFill>
            </a:endParaRPr>
          </a:p>
        </p:txBody>
      </p:sp>
    </p:spTree>
    <p:extLst>
      <p:ext uri="{BB962C8B-B14F-4D97-AF65-F5344CB8AC3E}">
        <p14:creationId xmlns:p14="http://schemas.microsoft.com/office/powerpoint/2010/main" val="26660014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solidFill>
                  <a:srgbClr val="FFFFFF"/>
                </a:solidFill>
              </a:rPr>
              <a:t>Supplemental Testing</a:t>
            </a:r>
            <a:endParaRPr lang="en-US" dirty="0">
              <a:solidFill>
                <a:srgbClr val="FFFFFF"/>
              </a:solidFill>
            </a:endParaRPr>
          </a:p>
        </p:txBody>
      </p:sp>
      <p:sp>
        <p:nvSpPr>
          <p:cNvPr id="3" name="Content Placeholder 2"/>
          <p:cNvSpPr>
            <a:spLocks noGrp="1"/>
          </p:cNvSpPr>
          <p:nvPr>
            <p:ph idx="1"/>
          </p:nvPr>
        </p:nvSpPr>
        <p:spPr>
          <a:xfrm>
            <a:off x="457200" y="990600"/>
            <a:ext cx="8229600" cy="5486400"/>
          </a:xfrm>
        </p:spPr>
        <p:txBody>
          <a:bodyPr/>
          <a:lstStyle/>
          <a:p>
            <a:r>
              <a:rPr lang="en-US" dirty="0" smtClean="0">
                <a:solidFill>
                  <a:srgbClr val="FFFFFF"/>
                </a:solidFill>
              </a:rPr>
              <a:t>ECG: usually normal</a:t>
            </a:r>
          </a:p>
          <a:p>
            <a:pPr lvl="1"/>
            <a:r>
              <a:rPr lang="en-US" dirty="0" smtClean="0">
                <a:solidFill>
                  <a:srgbClr val="FFFFFF"/>
                </a:solidFill>
              </a:rPr>
              <a:t>May see right axis deviation and RVH with moderate PS</a:t>
            </a:r>
          </a:p>
          <a:p>
            <a:pPr lvl="1"/>
            <a:r>
              <a:rPr lang="en-US" dirty="0" smtClean="0">
                <a:solidFill>
                  <a:srgbClr val="FFFFFF"/>
                </a:solidFill>
              </a:rPr>
              <a:t>Degree of RVH on ECG correlates with severity of PS</a:t>
            </a:r>
          </a:p>
          <a:p>
            <a:pPr lvl="1"/>
            <a:r>
              <a:rPr lang="en-US" dirty="0" smtClean="0">
                <a:solidFill>
                  <a:srgbClr val="FFFFFF"/>
                </a:solidFill>
              </a:rPr>
              <a:t>Right atrial hypertrophy and RVH with strain in severe PS</a:t>
            </a:r>
          </a:p>
          <a:p>
            <a:r>
              <a:rPr lang="en-US" dirty="0" smtClean="0">
                <a:solidFill>
                  <a:srgbClr val="FFFFFF"/>
                </a:solidFill>
              </a:rPr>
              <a:t>CXR: Heart size usually normal. </a:t>
            </a:r>
          </a:p>
          <a:p>
            <a:pPr lvl="1"/>
            <a:r>
              <a:rPr lang="en-US" dirty="0" smtClean="0">
                <a:solidFill>
                  <a:srgbClr val="FFFFFF"/>
                </a:solidFill>
              </a:rPr>
              <a:t>MPA and LPA may be enlarged from post-stenotic dilatation</a:t>
            </a:r>
            <a:endParaRPr lang="en-US" dirty="0">
              <a:solidFill>
                <a:srgbClr val="FFFFFF"/>
              </a:solidFill>
            </a:endParaRPr>
          </a:p>
        </p:txBody>
      </p:sp>
    </p:spTree>
    <p:extLst>
      <p:ext uri="{BB962C8B-B14F-4D97-AF65-F5344CB8AC3E}">
        <p14:creationId xmlns:p14="http://schemas.microsoft.com/office/powerpoint/2010/main" val="1939405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143000"/>
          </a:xfrm>
        </p:spPr>
        <p:txBody>
          <a:bodyPr/>
          <a:lstStyle/>
          <a:p>
            <a:r>
              <a:rPr lang="en-US" dirty="0" smtClean="0">
                <a:solidFill>
                  <a:srgbClr val="FFFFFF"/>
                </a:solidFill>
              </a:rPr>
              <a:t>Diagnosis of PS</a:t>
            </a:r>
            <a:endParaRPr lang="en-US" dirty="0">
              <a:solidFill>
                <a:srgbClr val="FFFFFF"/>
              </a:solidFill>
            </a:endParaRPr>
          </a:p>
        </p:txBody>
      </p:sp>
      <p:sp>
        <p:nvSpPr>
          <p:cNvPr id="3" name="Content Placeholder 2"/>
          <p:cNvSpPr>
            <a:spLocks noGrp="1"/>
          </p:cNvSpPr>
          <p:nvPr>
            <p:ph idx="1"/>
          </p:nvPr>
        </p:nvSpPr>
        <p:spPr>
          <a:xfrm>
            <a:off x="152400" y="990600"/>
            <a:ext cx="8839200" cy="5410200"/>
          </a:xfrm>
        </p:spPr>
        <p:txBody>
          <a:bodyPr/>
          <a:lstStyle/>
          <a:p>
            <a:r>
              <a:rPr lang="en-US" dirty="0" smtClean="0">
                <a:solidFill>
                  <a:srgbClr val="FFFFFF"/>
                </a:solidFill>
              </a:rPr>
              <a:t>Echocardiogram</a:t>
            </a:r>
          </a:p>
          <a:p>
            <a:pPr lvl="1"/>
            <a:r>
              <a:rPr lang="en-US" dirty="0" smtClean="0">
                <a:solidFill>
                  <a:srgbClr val="FFFFFF"/>
                </a:solidFill>
              </a:rPr>
              <a:t>Pressure gradient estimated across obstruction</a:t>
            </a:r>
          </a:p>
          <a:p>
            <a:pPr lvl="1"/>
            <a:r>
              <a:rPr lang="en-US" dirty="0" smtClean="0">
                <a:solidFill>
                  <a:srgbClr val="FFFFFF"/>
                </a:solidFill>
              </a:rPr>
              <a:t>Mild: Less than 35-40 mmHg, RV pressure less than 50% of systemic blood pressure</a:t>
            </a:r>
          </a:p>
          <a:p>
            <a:pPr lvl="1"/>
            <a:r>
              <a:rPr lang="en-US" dirty="0" smtClean="0">
                <a:solidFill>
                  <a:srgbClr val="FFFFFF"/>
                </a:solidFill>
              </a:rPr>
              <a:t>Moderate: 40-70 mmHg, RV pressure 50-75% of systemic blood pressure</a:t>
            </a:r>
          </a:p>
          <a:p>
            <a:pPr lvl="1"/>
            <a:r>
              <a:rPr lang="en-US" dirty="0" smtClean="0">
                <a:solidFill>
                  <a:srgbClr val="FFFFFF"/>
                </a:solidFill>
              </a:rPr>
              <a:t>Severe: &gt; 70 mmHg, RV pressure &gt; 75% of systemic blood pressure</a:t>
            </a:r>
            <a:endParaRPr lang="en-US" dirty="0">
              <a:solidFill>
                <a:srgbClr val="FFFFFF"/>
              </a:solidFill>
            </a:endParaRPr>
          </a:p>
        </p:txBody>
      </p:sp>
    </p:spTree>
    <p:extLst>
      <p:ext uri="{BB962C8B-B14F-4D97-AF65-F5344CB8AC3E}">
        <p14:creationId xmlns:p14="http://schemas.microsoft.com/office/powerpoint/2010/main" val="17057281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Natural History</a:t>
            </a:r>
            <a:endParaRPr lang="en-US" dirty="0">
              <a:solidFill>
                <a:srgbClr val="FFFFFF"/>
              </a:solidFill>
            </a:endParaRPr>
          </a:p>
        </p:txBody>
      </p:sp>
      <p:sp>
        <p:nvSpPr>
          <p:cNvPr id="3" name="Content Placeholder 2"/>
          <p:cNvSpPr>
            <a:spLocks noGrp="1"/>
          </p:cNvSpPr>
          <p:nvPr>
            <p:ph idx="1"/>
          </p:nvPr>
        </p:nvSpPr>
        <p:spPr/>
        <p:txBody>
          <a:bodyPr/>
          <a:lstStyle/>
          <a:p>
            <a:r>
              <a:rPr lang="en-US" dirty="0" smtClean="0">
                <a:solidFill>
                  <a:srgbClr val="FFFFFF"/>
                </a:solidFill>
              </a:rPr>
              <a:t>Mild PS is not usually progressive, no symptoms</a:t>
            </a:r>
          </a:p>
          <a:p>
            <a:r>
              <a:rPr lang="en-US" dirty="0" smtClean="0">
                <a:solidFill>
                  <a:srgbClr val="FFFFFF"/>
                </a:solidFill>
              </a:rPr>
              <a:t>Moderate to severe PS usually progresses with age, will become short of breath</a:t>
            </a:r>
          </a:p>
          <a:p>
            <a:r>
              <a:rPr lang="en-US" dirty="0" smtClean="0">
                <a:solidFill>
                  <a:srgbClr val="FFFFFF"/>
                </a:solidFill>
              </a:rPr>
              <a:t>CHF may develop with severe PS</a:t>
            </a:r>
          </a:p>
          <a:p>
            <a:r>
              <a:rPr lang="en-US" dirty="0" smtClean="0">
                <a:solidFill>
                  <a:srgbClr val="FFFFFF"/>
                </a:solidFill>
              </a:rPr>
              <a:t>Sudden death is possible in patients with severe PS</a:t>
            </a:r>
            <a:endParaRPr lang="en-US" dirty="0">
              <a:solidFill>
                <a:srgbClr val="FFFFFF"/>
              </a:solidFill>
            </a:endParaRPr>
          </a:p>
        </p:txBody>
      </p:sp>
    </p:spTree>
    <p:extLst>
      <p:ext uri="{BB962C8B-B14F-4D97-AF65-F5344CB8AC3E}">
        <p14:creationId xmlns:p14="http://schemas.microsoft.com/office/powerpoint/2010/main" val="11487064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solidFill>
                  <a:srgbClr val="FFFFFF"/>
                </a:solidFill>
              </a:rPr>
              <a:t>Management</a:t>
            </a:r>
            <a:endParaRPr lang="en-US" dirty="0">
              <a:solidFill>
                <a:srgbClr val="FFFFFF"/>
              </a:solidFill>
            </a:endParaRPr>
          </a:p>
        </p:txBody>
      </p:sp>
      <p:sp>
        <p:nvSpPr>
          <p:cNvPr id="3" name="Content Placeholder 2"/>
          <p:cNvSpPr>
            <a:spLocks noGrp="1"/>
          </p:cNvSpPr>
          <p:nvPr>
            <p:ph idx="1"/>
          </p:nvPr>
        </p:nvSpPr>
        <p:spPr>
          <a:xfrm>
            <a:off x="457200" y="990600"/>
            <a:ext cx="8229600" cy="5257800"/>
          </a:xfrm>
        </p:spPr>
        <p:txBody>
          <a:bodyPr/>
          <a:lstStyle/>
          <a:p>
            <a:r>
              <a:rPr lang="en-US" sz="3200" dirty="0">
                <a:solidFill>
                  <a:srgbClr val="FFFFFF"/>
                </a:solidFill>
              </a:rPr>
              <a:t>Activity restrictions only required with severe pulmonary </a:t>
            </a:r>
            <a:r>
              <a:rPr lang="en-US" sz="3200" dirty="0" smtClean="0">
                <a:solidFill>
                  <a:srgbClr val="FFFFFF"/>
                </a:solidFill>
              </a:rPr>
              <a:t>stenosis</a:t>
            </a:r>
          </a:p>
          <a:p>
            <a:r>
              <a:rPr lang="en-US" sz="3200" dirty="0" smtClean="0">
                <a:solidFill>
                  <a:srgbClr val="FFFFFF"/>
                </a:solidFill>
              </a:rPr>
              <a:t>Referral for catheterization:</a:t>
            </a:r>
          </a:p>
          <a:p>
            <a:pPr lvl="1"/>
            <a:r>
              <a:rPr lang="en-US" sz="2800" dirty="0" smtClean="0">
                <a:solidFill>
                  <a:srgbClr val="FFFFFF"/>
                </a:solidFill>
              </a:rPr>
              <a:t>Severe gradient by echo</a:t>
            </a:r>
          </a:p>
          <a:p>
            <a:pPr lvl="1"/>
            <a:r>
              <a:rPr lang="en-US" sz="2800" dirty="0" smtClean="0">
                <a:solidFill>
                  <a:srgbClr val="FFFFFF"/>
                </a:solidFill>
              </a:rPr>
              <a:t>Consider for a progressive moderate gradient</a:t>
            </a:r>
            <a:endParaRPr lang="en-US" sz="2800" dirty="0">
              <a:solidFill>
                <a:srgbClr val="FFFFFF"/>
              </a:solidFill>
            </a:endParaRPr>
          </a:p>
          <a:p>
            <a:r>
              <a:rPr lang="en-US" sz="3200" dirty="0" smtClean="0">
                <a:solidFill>
                  <a:srgbClr val="FFFFFF"/>
                </a:solidFill>
              </a:rPr>
              <a:t>Cardiac catheterization assessment</a:t>
            </a:r>
          </a:p>
          <a:p>
            <a:pPr lvl="1"/>
            <a:r>
              <a:rPr lang="en-US" sz="2800" dirty="0" smtClean="0">
                <a:solidFill>
                  <a:srgbClr val="FFFFFF"/>
                </a:solidFill>
              </a:rPr>
              <a:t>Balloon dilation if catheterization measurement is &gt; 40 mmHg, or if &gt; 30 mmHg and symptomatic</a:t>
            </a:r>
          </a:p>
          <a:p>
            <a:pPr lvl="2"/>
            <a:r>
              <a:rPr lang="en-US" sz="2400" dirty="0" smtClean="0">
                <a:solidFill>
                  <a:srgbClr val="FFFFFF"/>
                </a:solidFill>
              </a:rPr>
              <a:t>Consider if &gt; 30 mmHg and asymptomatic</a:t>
            </a:r>
          </a:p>
          <a:p>
            <a:r>
              <a:rPr lang="en-US" sz="3200" dirty="0" smtClean="0">
                <a:solidFill>
                  <a:srgbClr val="FFFFFF"/>
                </a:solidFill>
              </a:rPr>
              <a:t>Good outcome in up to 85% of cases</a:t>
            </a:r>
          </a:p>
        </p:txBody>
      </p:sp>
    </p:spTree>
    <p:extLst>
      <p:ext uri="{BB962C8B-B14F-4D97-AF65-F5344CB8AC3E}">
        <p14:creationId xmlns:p14="http://schemas.microsoft.com/office/powerpoint/2010/main" val="42210935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Management</a:t>
            </a:r>
            <a:endParaRPr lang="en-US" dirty="0">
              <a:solidFill>
                <a:srgbClr val="FFFFFF"/>
              </a:solidFill>
            </a:endParaRPr>
          </a:p>
        </p:txBody>
      </p:sp>
      <p:sp>
        <p:nvSpPr>
          <p:cNvPr id="3" name="Content Placeholder 2"/>
          <p:cNvSpPr>
            <a:spLocks noGrp="1"/>
          </p:cNvSpPr>
          <p:nvPr>
            <p:ph idx="1"/>
          </p:nvPr>
        </p:nvSpPr>
        <p:spPr>
          <a:xfrm>
            <a:off x="457200" y="1447800"/>
            <a:ext cx="8229600" cy="4800600"/>
          </a:xfrm>
        </p:spPr>
        <p:txBody>
          <a:bodyPr/>
          <a:lstStyle/>
          <a:p>
            <a:r>
              <a:rPr lang="en-US" sz="3200" dirty="0">
                <a:solidFill>
                  <a:srgbClr val="FFFFFF"/>
                </a:solidFill>
              </a:rPr>
              <a:t>Surgical repair </a:t>
            </a:r>
            <a:r>
              <a:rPr lang="en-US" sz="3200" dirty="0" smtClean="0">
                <a:solidFill>
                  <a:srgbClr val="FFFFFF"/>
                </a:solidFill>
              </a:rPr>
              <a:t>if:</a:t>
            </a:r>
          </a:p>
          <a:p>
            <a:pPr lvl="1"/>
            <a:r>
              <a:rPr lang="en-US" dirty="0" smtClean="0">
                <a:solidFill>
                  <a:srgbClr val="FFFFFF"/>
                </a:solidFill>
              </a:rPr>
              <a:t>Catheterization </a:t>
            </a:r>
            <a:r>
              <a:rPr lang="en-US" dirty="0">
                <a:solidFill>
                  <a:srgbClr val="FFFFFF"/>
                </a:solidFill>
              </a:rPr>
              <a:t>not </a:t>
            </a:r>
            <a:r>
              <a:rPr lang="en-US" dirty="0" smtClean="0">
                <a:solidFill>
                  <a:srgbClr val="FFFFFF"/>
                </a:solidFill>
              </a:rPr>
              <a:t>successful</a:t>
            </a:r>
          </a:p>
          <a:p>
            <a:pPr lvl="1"/>
            <a:r>
              <a:rPr lang="en-US" dirty="0" smtClean="0">
                <a:solidFill>
                  <a:srgbClr val="FFFFFF"/>
                </a:solidFill>
              </a:rPr>
              <a:t>Leaflets appear dysplastic with a hypoplastic pulmonary valve annulus, making them less likely to respond to balloon dilatation</a:t>
            </a:r>
          </a:p>
          <a:p>
            <a:pPr lvl="1"/>
            <a:r>
              <a:rPr lang="en-US" sz="3200" dirty="0">
                <a:solidFill>
                  <a:srgbClr val="FFFFFF"/>
                </a:solidFill>
              </a:rPr>
              <a:t>O</a:t>
            </a:r>
            <a:r>
              <a:rPr lang="en-US" sz="3200" dirty="0" smtClean="0">
                <a:solidFill>
                  <a:srgbClr val="FFFFFF"/>
                </a:solidFill>
              </a:rPr>
              <a:t>bstruction is subpulmonary from muscle bundle obstruction</a:t>
            </a:r>
          </a:p>
          <a:p>
            <a:pPr lvl="1"/>
            <a:r>
              <a:rPr lang="en-US" dirty="0" smtClean="0">
                <a:solidFill>
                  <a:srgbClr val="FFFFFF"/>
                </a:solidFill>
              </a:rPr>
              <a:t>Obstruction is supravalvar</a:t>
            </a:r>
            <a:endParaRPr lang="en-US" sz="3200" dirty="0" smtClean="0">
              <a:solidFill>
                <a:srgbClr val="FFFFFF"/>
              </a:solidFill>
            </a:endParaRPr>
          </a:p>
        </p:txBody>
      </p:sp>
    </p:spTree>
    <p:extLst>
      <p:ext uri="{BB962C8B-B14F-4D97-AF65-F5344CB8AC3E}">
        <p14:creationId xmlns:p14="http://schemas.microsoft.com/office/powerpoint/2010/main" val="29060847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Aortic Stenosis</a:t>
            </a:r>
            <a:endParaRPr lang="en-US" dirty="0">
              <a:solidFill>
                <a:srgbClr val="FFFFFF"/>
              </a:solidFill>
            </a:endParaRPr>
          </a:p>
        </p:txBody>
      </p:sp>
      <p:sp>
        <p:nvSpPr>
          <p:cNvPr id="3" name="Content Placeholder 2"/>
          <p:cNvSpPr>
            <a:spLocks noGrp="1"/>
          </p:cNvSpPr>
          <p:nvPr>
            <p:ph idx="1"/>
          </p:nvPr>
        </p:nvSpPr>
        <p:spPr/>
        <p:txBody>
          <a:bodyPr/>
          <a:lstStyle/>
          <a:p>
            <a:r>
              <a:rPr lang="en-US" dirty="0" smtClean="0">
                <a:solidFill>
                  <a:srgbClr val="FFFFFF"/>
                </a:solidFill>
              </a:rPr>
              <a:t>Up to 10 % of all CHD</a:t>
            </a:r>
          </a:p>
          <a:p>
            <a:pPr lvl="1"/>
            <a:r>
              <a:rPr lang="en-US" dirty="0" err="1" smtClean="0">
                <a:solidFill>
                  <a:srgbClr val="FFFFFF"/>
                </a:solidFill>
              </a:rPr>
              <a:t>Valvar</a:t>
            </a:r>
            <a:r>
              <a:rPr lang="en-US" dirty="0" smtClean="0">
                <a:solidFill>
                  <a:srgbClr val="FFFFFF"/>
                </a:solidFill>
              </a:rPr>
              <a:t> AS  ~70%</a:t>
            </a:r>
          </a:p>
          <a:p>
            <a:pPr lvl="1"/>
            <a:r>
              <a:rPr lang="en-US" dirty="0" smtClean="0">
                <a:solidFill>
                  <a:srgbClr val="FFFFFF"/>
                </a:solidFill>
              </a:rPr>
              <a:t>Subvalvar AS ~20%</a:t>
            </a:r>
          </a:p>
          <a:p>
            <a:pPr lvl="1"/>
            <a:r>
              <a:rPr lang="en-US" dirty="0" smtClean="0">
                <a:solidFill>
                  <a:srgbClr val="FFFFFF"/>
                </a:solidFill>
              </a:rPr>
              <a:t>Supravalvar AS ~5%</a:t>
            </a:r>
          </a:p>
          <a:p>
            <a:r>
              <a:rPr lang="en-US" dirty="0" smtClean="0">
                <a:solidFill>
                  <a:srgbClr val="FFFFFF"/>
                </a:solidFill>
              </a:rPr>
              <a:t>Male/Female ratio 4:1</a:t>
            </a:r>
          </a:p>
          <a:p>
            <a:r>
              <a:rPr lang="en-US" dirty="0" smtClean="0">
                <a:solidFill>
                  <a:srgbClr val="FFFFFF"/>
                </a:solidFill>
              </a:rPr>
              <a:t>Overall incidence of 0.04 to 0.38 per 1000 live births</a:t>
            </a:r>
            <a:endParaRPr lang="en-US" dirty="0">
              <a:solidFill>
                <a:srgbClr val="FFFFFF"/>
              </a:solidFill>
            </a:endParaRPr>
          </a:p>
        </p:txBody>
      </p:sp>
    </p:spTree>
    <p:extLst>
      <p:ext uri="{BB962C8B-B14F-4D97-AF65-F5344CB8AC3E}">
        <p14:creationId xmlns:p14="http://schemas.microsoft.com/office/powerpoint/2010/main" val="19897831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229600" cy="1143000"/>
          </a:xfrm>
        </p:spPr>
        <p:txBody>
          <a:bodyPr/>
          <a:lstStyle/>
          <a:p>
            <a:r>
              <a:rPr lang="en-US" dirty="0" smtClean="0">
                <a:solidFill>
                  <a:srgbClr val="FFFFFF"/>
                </a:solidFill>
              </a:rPr>
              <a:t>Aortic Valve Anatomy</a:t>
            </a:r>
            <a:endParaRPr lang="en-US" dirty="0">
              <a:solidFill>
                <a:srgbClr val="FFFFFF"/>
              </a:solidFill>
            </a:endParaRPr>
          </a:p>
        </p:txBody>
      </p:sp>
      <p:sp>
        <p:nvSpPr>
          <p:cNvPr id="3" name="Content Placeholder 2"/>
          <p:cNvSpPr>
            <a:spLocks noGrp="1"/>
          </p:cNvSpPr>
          <p:nvPr>
            <p:ph idx="1"/>
          </p:nvPr>
        </p:nvSpPr>
        <p:spPr>
          <a:xfrm>
            <a:off x="228600" y="1752600"/>
            <a:ext cx="8229600" cy="5105400"/>
          </a:xfrm>
        </p:spPr>
        <p:txBody>
          <a:bodyPr/>
          <a:lstStyle/>
          <a:p>
            <a:r>
              <a:rPr lang="en-US" sz="3000" dirty="0" smtClean="0">
                <a:solidFill>
                  <a:srgbClr val="FFFFFF"/>
                </a:solidFill>
              </a:rPr>
              <a:t>Normally 3 cusps and 3 commissures</a:t>
            </a:r>
          </a:p>
          <a:p>
            <a:r>
              <a:rPr lang="en-US" sz="3000" dirty="0" smtClean="0">
                <a:solidFill>
                  <a:srgbClr val="FFFFFF"/>
                </a:solidFill>
              </a:rPr>
              <a:t>Cusp named for coronary artery closest to it</a:t>
            </a:r>
          </a:p>
          <a:p>
            <a:r>
              <a:rPr lang="en-US" sz="3000" dirty="0" smtClean="0">
                <a:solidFill>
                  <a:srgbClr val="FFFFFF"/>
                </a:solidFill>
              </a:rPr>
              <a:t>Bicuspid valve in 0.4% to 2.25% of the general population</a:t>
            </a:r>
          </a:p>
          <a:p>
            <a:pPr lvl="1"/>
            <a:r>
              <a:rPr lang="en-US" sz="3000" dirty="0" smtClean="0">
                <a:solidFill>
                  <a:srgbClr val="FFFFFF"/>
                </a:solidFill>
              </a:rPr>
              <a:t>Right-left commissure fusion most common (59%)</a:t>
            </a:r>
          </a:p>
          <a:p>
            <a:pPr lvl="1"/>
            <a:r>
              <a:rPr lang="en-US" sz="3000" dirty="0" smtClean="0">
                <a:solidFill>
                  <a:srgbClr val="FFFFFF"/>
                </a:solidFill>
              </a:rPr>
              <a:t>Left-non coronary cusp fusion rarest (&lt; 2%)</a:t>
            </a:r>
          </a:p>
          <a:p>
            <a:pPr lvl="1"/>
            <a:r>
              <a:rPr lang="en-US" sz="3000" dirty="0" smtClean="0">
                <a:solidFill>
                  <a:srgbClr val="FFFFFF"/>
                </a:solidFill>
              </a:rPr>
              <a:t>Right-non coronary cusp fusion has more severe stenosis progression</a:t>
            </a:r>
            <a:endParaRPr lang="en-US" sz="3000" dirty="0">
              <a:solidFill>
                <a:srgbClr val="FFFFFF"/>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71477" y="0"/>
            <a:ext cx="3372523" cy="1676400"/>
          </a:xfrm>
          <a:prstGeom prst="rect">
            <a:avLst/>
          </a:prstGeom>
        </p:spPr>
      </p:pic>
    </p:spTree>
    <p:extLst>
      <p:ext uri="{BB962C8B-B14F-4D97-AF65-F5344CB8AC3E}">
        <p14:creationId xmlns:p14="http://schemas.microsoft.com/office/powerpoint/2010/main" val="13898779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err="1" smtClean="0">
                <a:solidFill>
                  <a:srgbClr val="FFFFFF"/>
                </a:solidFill>
              </a:rPr>
              <a:t>Valvar</a:t>
            </a:r>
            <a:r>
              <a:rPr lang="en-US" dirty="0" smtClean="0">
                <a:solidFill>
                  <a:srgbClr val="FFFFFF"/>
                </a:solidFill>
              </a:rPr>
              <a:t> Aortic Stenosis</a:t>
            </a:r>
            <a:endParaRPr lang="en-US" dirty="0">
              <a:solidFill>
                <a:srgbClr val="FFFFFF"/>
              </a:solidFill>
            </a:endParaRPr>
          </a:p>
        </p:txBody>
      </p:sp>
      <p:sp>
        <p:nvSpPr>
          <p:cNvPr id="3" name="Content Placeholder 2"/>
          <p:cNvSpPr>
            <a:spLocks noGrp="1"/>
          </p:cNvSpPr>
          <p:nvPr>
            <p:ph idx="1"/>
          </p:nvPr>
        </p:nvSpPr>
        <p:spPr>
          <a:xfrm>
            <a:off x="457200" y="1143000"/>
            <a:ext cx="8229600" cy="5410200"/>
          </a:xfrm>
        </p:spPr>
        <p:txBody>
          <a:bodyPr/>
          <a:lstStyle/>
          <a:p>
            <a:r>
              <a:rPr lang="en-US" sz="3200" dirty="0" smtClean="0">
                <a:solidFill>
                  <a:srgbClr val="FFFFFF"/>
                </a:solidFill>
              </a:rPr>
              <a:t>Bicuspid aortic valve</a:t>
            </a:r>
          </a:p>
          <a:p>
            <a:pPr lvl="1"/>
            <a:r>
              <a:rPr lang="en-US" dirty="0" smtClean="0">
                <a:solidFill>
                  <a:srgbClr val="FFFFFF"/>
                </a:solidFill>
              </a:rPr>
              <a:t>75% of AS: fused commissure with an eccentric orifice</a:t>
            </a:r>
          </a:p>
          <a:p>
            <a:pPr lvl="1"/>
            <a:r>
              <a:rPr lang="en-US" dirty="0" smtClean="0">
                <a:solidFill>
                  <a:srgbClr val="FFFFFF"/>
                </a:solidFill>
              </a:rPr>
              <a:t>Non-obstructive during childhood, with progressive stenosis and calcification with age</a:t>
            </a:r>
          </a:p>
          <a:p>
            <a:r>
              <a:rPr lang="en-US" sz="3200" dirty="0" err="1" smtClean="0">
                <a:solidFill>
                  <a:srgbClr val="FFFFFF"/>
                </a:solidFill>
              </a:rPr>
              <a:t>Unicuspid</a:t>
            </a:r>
            <a:r>
              <a:rPr lang="en-US" sz="3200" dirty="0" smtClean="0">
                <a:solidFill>
                  <a:srgbClr val="FFFFFF"/>
                </a:solidFill>
              </a:rPr>
              <a:t> aortic valve</a:t>
            </a:r>
          </a:p>
          <a:p>
            <a:r>
              <a:rPr lang="en-US" sz="3200" dirty="0" smtClean="0">
                <a:solidFill>
                  <a:srgbClr val="FFFFFF"/>
                </a:solidFill>
              </a:rPr>
              <a:t>Stenosis of a tricuspid aortic valve</a:t>
            </a:r>
          </a:p>
          <a:p>
            <a:pPr lvl="1"/>
            <a:r>
              <a:rPr lang="en-US" dirty="0" smtClean="0">
                <a:solidFill>
                  <a:srgbClr val="FFFFFF"/>
                </a:solidFill>
              </a:rPr>
              <a:t>Least </a:t>
            </a:r>
            <a:r>
              <a:rPr lang="en-US" dirty="0">
                <a:solidFill>
                  <a:srgbClr val="FFFFFF"/>
                </a:solidFill>
              </a:rPr>
              <a:t>common </a:t>
            </a:r>
            <a:r>
              <a:rPr lang="en-US" dirty="0" smtClean="0">
                <a:solidFill>
                  <a:srgbClr val="FFFFFF"/>
                </a:solidFill>
              </a:rPr>
              <a:t>form: 3 cusps fail to separate with a small central orifice</a:t>
            </a:r>
            <a:endParaRPr lang="en-US" dirty="0">
              <a:solidFill>
                <a:srgbClr val="FFFFFF"/>
              </a:solidFill>
            </a:endParaRPr>
          </a:p>
        </p:txBody>
      </p:sp>
    </p:spTree>
    <p:extLst>
      <p:ext uri="{BB962C8B-B14F-4D97-AF65-F5344CB8AC3E}">
        <p14:creationId xmlns:p14="http://schemas.microsoft.com/office/powerpoint/2010/main" val="26282175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solidFill>
                  <a:srgbClr val="FFFFFF"/>
                </a:solidFill>
              </a:rPr>
              <a:t>Supravalvar Aortic Stenosis</a:t>
            </a:r>
            <a:endParaRPr lang="en-US" dirty="0">
              <a:solidFill>
                <a:srgbClr val="FFFFFF"/>
              </a:solidFill>
            </a:endParaRPr>
          </a:p>
        </p:txBody>
      </p:sp>
      <p:sp>
        <p:nvSpPr>
          <p:cNvPr id="3" name="Content Placeholder 2"/>
          <p:cNvSpPr>
            <a:spLocks noGrp="1"/>
          </p:cNvSpPr>
          <p:nvPr>
            <p:ph idx="1"/>
          </p:nvPr>
        </p:nvSpPr>
        <p:spPr>
          <a:xfrm>
            <a:off x="457200" y="990600"/>
            <a:ext cx="8229600" cy="5867400"/>
          </a:xfrm>
        </p:spPr>
        <p:txBody>
          <a:bodyPr/>
          <a:lstStyle/>
          <a:p>
            <a:r>
              <a:rPr lang="en-US" sz="3000" dirty="0" smtClean="0">
                <a:solidFill>
                  <a:srgbClr val="FFFFFF"/>
                </a:solidFill>
              </a:rPr>
              <a:t>Annular constriction at the upper margin of the sinus of Valsalva</a:t>
            </a:r>
          </a:p>
          <a:p>
            <a:r>
              <a:rPr lang="en-US" sz="3000" dirty="0" smtClean="0">
                <a:solidFill>
                  <a:srgbClr val="FFFFFF"/>
                </a:solidFill>
              </a:rPr>
              <a:t>Ascending aorta may be hypoplastic</a:t>
            </a:r>
          </a:p>
          <a:p>
            <a:r>
              <a:rPr lang="en-US" sz="3000" dirty="0" smtClean="0">
                <a:solidFill>
                  <a:srgbClr val="FFFFFF"/>
                </a:solidFill>
              </a:rPr>
              <a:t>Coronary artery stenosis and coarctation associated with supravalvar AS</a:t>
            </a:r>
          </a:p>
          <a:p>
            <a:r>
              <a:rPr lang="en-US" sz="3000" dirty="0" smtClean="0">
                <a:solidFill>
                  <a:srgbClr val="FFFFFF"/>
                </a:solidFill>
              </a:rPr>
              <a:t>Also associated with Williams’ syndrome</a:t>
            </a:r>
          </a:p>
          <a:p>
            <a:pPr lvl="1"/>
            <a:r>
              <a:rPr lang="en-US" sz="3000" dirty="0" smtClean="0">
                <a:solidFill>
                  <a:srgbClr val="FFFFFF"/>
                </a:solidFill>
              </a:rPr>
              <a:t>Elfin facies, friendly personality</a:t>
            </a:r>
          </a:p>
          <a:p>
            <a:pPr lvl="1"/>
            <a:r>
              <a:rPr lang="en-US" sz="3000" dirty="0" smtClean="0">
                <a:solidFill>
                  <a:srgbClr val="FFFFFF"/>
                </a:solidFill>
              </a:rPr>
              <a:t>Intellectual Disability</a:t>
            </a:r>
          </a:p>
          <a:p>
            <a:pPr lvl="1"/>
            <a:r>
              <a:rPr lang="en-US" sz="3000" dirty="0" smtClean="0">
                <a:solidFill>
                  <a:srgbClr val="FFFFFF"/>
                </a:solidFill>
              </a:rPr>
              <a:t>Peripheral Pulmonary Artery Stenosis</a:t>
            </a:r>
          </a:p>
          <a:p>
            <a:pPr lvl="1"/>
            <a:r>
              <a:rPr lang="en-US" sz="3000" dirty="0" smtClean="0">
                <a:solidFill>
                  <a:srgbClr val="FFFFFF"/>
                </a:solidFill>
              </a:rPr>
              <a:t>Renal artery </a:t>
            </a:r>
            <a:r>
              <a:rPr lang="en-US" sz="3000" dirty="0" err="1" smtClean="0">
                <a:solidFill>
                  <a:srgbClr val="FFFFFF"/>
                </a:solidFill>
              </a:rPr>
              <a:t>stenoses</a:t>
            </a:r>
            <a:endParaRPr lang="en-US" sz="3000" dirty="0" smtClean="0">
              <a:solidFill>
                <a:srgbClr val="FFFFFF"/>
              </a:solidFill>
            </a:endParaRPr>
          </a:p>
          <a:p>
            <a:pPr lvl="1"/>
            <a:r>
              <a:rPr lang="en-US" sz="3000" dirty="0" err="1" smtClean="0">
                <a:solidFill>
                  <a:srgbClr val="FFFFFF"/>
                </a:solidFill>
              </a:rPr>
              <a:t>Hypercalcemia</a:t>
            </a:r>
            <a:endParaRPr lang="en-US" sz="3000" dirty="0">
              <a:solidFill>
                <a:srgbClr val="FFFFFF"/>
              </a:solidFill>
            </a:endParaRPr>
          </a:p>
        </p:txBody>
      </p:sp>
    </p:spTree>
    <p:extLst>
      <p:ext uri="{BB962C8B-B14F-4D97-AF65-F5344CB8AC3E}">
        <p14:creationId xmlns:p14="http://schemas.microsoft.com/office/powerpoint/2010/main" val="2628217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Objectives</a:t>
            </a:r>
            <a:endParaRPr lang="en-US" dirty="0">
              <a:solidFill>
                <a:srgbClr val="FFFFFF"/>
              </a:solidFill>
            </a:endParaRPr>
          </a:p>
        </p:txBody>
      </p:sp>
      <p:sp>
        <p:nvSpPr>
          <p:cNvPr id="3" name="Content Placeholder 2"/>
          <p:cNvSpPr>
            <a:spLocks noGrp="1"/>
          </p:cNvSpPr>
          <p:nvPr>
            <p:ph idx="1"/>
          </p:nvPr>
        </p:nvSpPr>
        <p:spPr>
          <a:xfrm>
            <a:off x="457200" y="1295400"/>
            <a:ext cx="8229600" cy="5105400"/>
          </a:xfrm>
        </p:spPr>
        <p:txBody>
          <a:bodyPr/>
          <a:lstStyle/>
          <a:p>
            <a:r>
              <a:rPr lang="en-US" sz="2800" dirty="0" smtClean="0">
                <a:solidFill>
                  <a:srgbClr val="FFFFFF"/>
                </a:solidFill>
              </a:rPr>
              <a:t>Discuss the prevalence, anatomy, and physiology of pulmonary stenosis, aortic stenosis, and coarctation of the aorta</a:t>
            </a:r>
          </a:p>
          <a:p>
            <a:pPr lvl="1"/>
            <a:r>
              <a:rPr lang="en-US" sz="2400" dirty="0">
                <a:solidFill>
                  <a:srgbClr val="FFFFFF"/>
                </a:solidFill>
              </a:rPr>
              <a:t>Focus on these as </a:t>
            </a:r>
            <a:r>
              <a:rPr lang="en-US" sz="2400" dirty="0" smtClean="0">
                <a:solidFill>
                  <a:srgbClr val="FFFFFF"/>
                </a:solidFill>
              </a:rPr>
              <a:t>primary cardiac </a:t>
            </a:r>
            <a:r>
              <a:rPr lang="en-US" sz="2400" dirty="0">
                <a:solidFill>
                  <a:srgbClr val="FFFFFF"/>
                </a:solidFill>
              </a:rPr>
              <a:t>lesions, </a:t>
            </a:r>
            <a:r>
              <a:rPr lang="en-US" sz="2400" dirty="0" smtClean="0">
                <a:solidFill>
                  <a:srgbClr val="FFFFFF"/>
                </a:solidFill>
              </a:rPr>
              <a:t>with exclusion of their association with </a:t>
            </a:r>
            <a:r>
              <a:rPr lang="en-US" sz="2400" dirty="0">
                <a:solidFill>
                  <a:srgbClr val="FFFFFF"/>
                </a:solidFill>
              </a:rPr>
              <a:t>other major cardiac anomalies</a:t>
            </a:r>
          </a:p>
          <a:p>
            <a:r>
              <a:rPr lang="en-US" sz="2800" dirty="0" smtClean="0">
                <a:solidFill>
                  <a:srgbClr val="FFFFFF"/>
                </a:solidFill>
              </a:rPr>
              <a:t>Identify the “non-critical” clinical manifestations of these lesions in early childhood</a:t>
            </a:r>
          </a:p>
          <a:p>
            <a:r>
              <a:rPr lang="en-US" sz="2800" dirty="0" smtClean="0">
                <a:solidFill>
                  <a:srgbClr val="FFFFFF"/>
                </a:solidFill>
              </a:rPr>
              <a:t>Discuss the natural history of these lesions</a:t>
            </a:r>
          </a:p>
          <a:p>
            <a:r>
              <a:rPr lang="en-US" sz="2800" dirty="0" smtClean="0">
                <a:solidFill>
                  <a:srgbClr val="FFFFFF"/>
                </a:solidFill>
              </a:rPr>
              <a:t>Understand work-up, management, and treatment options for these defects</a:t>
            </a:r>
          </a:p>
          <a:p>
            <a:endParaRPr lang="en-US" sz="2800" dirty="0">
              <a:solidFill>
                <a:srgbClr val="FFFFFF"/>
              </a:solidFill>
            </a:endParaRPr>
          </a:p>
        </p:txBody>
      </p:sp>
    </p:spTree>
    <p:extLst>
      <p:ext uri="{BB962C8B-B14F-4D97-AF65-F5344CB8AC3E}">
        <p14:creationId xmlns:p14="http://schemas.microsoft.com/office/powerpoint/2010/main" val="5918044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Subvalvar Aortic Stenosis</a:t>
            </a:r>
            <a:endParaRPr lang="en-US" dirty="0">
              <a:solidFill>
                <a:srgbClr val="FFFFFF"/>
              </a:solidFill>
            </a:endParaRPr>
          </a:p>
        </p:txBody>
      </p:sp>
      <p:sp>
        <p:nvSpPr>
          <p:cNvPr id="3" name="Content Placeholder 2"/>
          <p:cNvSpPr>
            <a:spLocks noGrp="1"/>
          </p:cNvSpPr>
          <p:nvPr>
            <p:ph idx="1"/>
          </p:nvPr>
        </p:nvSpPr>
        <p:spPr>
          <a:xfrm>
            <a:off x="533400" y="1295400"/>
            <a:ext cx="8229600" cy="5105400"/>
          </a:xfrm>
        </p:spPr>
        <p:txBody>
          <a:bodyPr/>
          <a:lstStyle/>
          <a:p>
            <a:r>
              <a:rPr lang="en-US" dirty="0" smtClean="0">
                <a:solidFill>
                  <a:srgbClr val="FFFFFF"/>
                </a:solidFill>
              </a:rPr>
              <a:t>Discrete subaortic membrane</a:t>
            </a:r>
          </a:p>
          <a:p>
            <a:pPr lvl="1"/>
            <a:r>
              <a:rPr lang="en-US" dirty="0" smtClean="0">
                <a:solidFill>
                  <a:srgbClr val="FFFFFF"/>
                </a:solidFill>
              </a:rPr>
              <a:t>10% of all aortic stenosis</a:t>
            </a:r>
          </a:p>
          <a:p>
            <a:pPr lvl="1"/>
            <a:r>
              <a:rPr lang="en-US" dirty="0" smtClean="0">
                <a:solidFill>
                  <a:srgbClr val="FFFFFF"/>
                </a:solidFill>
              </a:rPr>
              <a:t>Abnormal LVOT shape causes turbulent blood flow </a:t>
            </a:r>
            <a:r>
              <a:rPr lang="en-US" dirty="0" smtClean="0">
                <a:solidFill>
                  <a:srgbClr val="FFFFFF"/>
                </a:solidFill>
                <a:sym typeface="Wingdings" pitchFamily="2" charset="2"/>
              </a:rPr>
              <a:t> endocardial injury, proliferation, and fibrosis  membrane formation</a:t>
            </a:r>
            <a:endParaRPr lang="en-US" dirty="0" smtClean="0">
              <a:solidFill>
                <a:srgbClr val="FFFFFF"/>
              </a:solidFill>
            </a:endParaRPr>
          </a:p>
          <a:p>
            <a:r>
              <a:rPr lang="en-US" dirty="0" smtClean="0">
                <a:solidFill>
                  <a:srgbClr val="FFFFFF"/>
                </a:solidFill>
              </a:rPr>
              <a:t>Long, tunnel-like fibromuscular narrowing of LVOT</a:t>
            </a:r>
          </a:p>
          <a:p>
            <a:r>
              <a:rPr lang="en-US" dirty="0" smtClean="0">
                <a:solidFill>
                  <a:srgbClr val="FFFFFF"/>
                </a:solidFill>
              </a:rPr>
              <a:t>Hypertrophic  subaortic muscle</a:t>
            </a:r>
            <a:endParaRPr lang="en-US" dirty="0">
              <a:solidFill>
                <a:srgbClr val="FFFFFF"/>
              </a:solidFill>
            </a:endParaRPr>
          </a:p>
        </p:txBody>
      </p:sp>
    </p:spTree>
    <p:extLst>
      <p:ext uri="{BB962C8B-B14F-4D97-AF65-F5344CB8AC3E}">
        <p14:creationId xmlns:p14="http://schemas.microsoft.com/office/powerpoint/2010/main" val="26282175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Clinical manifestations</a:t>
            </a:r>
            <a:endParaRPr lang="en-US" dirty="0">
              <a:solidFill>
                <a:srgbClr val="FFFFFF"/>
              </a:solidFill>
            </a:endParaRPr>
          </a:p>
        </p:txBody>
      </p:sp>
      <p:sp>
        <p:nvSpPr>
          <p:cNvPr id="3" name="Content Placeholder 2"/>
          <p:cNvSpPr>
            <a:spLocks noGrp="1"/>
          </p:cNvSpPr>
          <p:nvPr>
            <p:ph idx="1"/>
          </p:nvPr>
        </p:nvSpPr>
        <p:spPr>
          <a:xfrm>
            <a:off x="457200" y="1447800"/>
            <a:ext cx="8229600" cy="4495800"/>
          </a:xfrm>
        </p:spPr>
        <p:txBody>
          <a:bodyPr/>
          <a:lstStyle/>
          <a:p>
            <a:r>
              <a:rPr lang="en-US" dirty="0" smtClean="0">
                <a:solidFill>
                  <a:srgbClr val="FFFFFF"/>
                </a:solidFill>
              </a:rPr>
              <a:t>Mild to moderate AS, most are asymptomatic</a:t>
            </a:r>
          </a:p>
          <a:p>
            <a:pPr lvl="1"/>
            <a:r>
              <a:rPr lang="en-US" dirty="0" smtClean="0">
                <a:solidFill>
                  <a:srgbClr val="FFFFFF"/>
                </a:solidFill>
              </a:rPr>
              <a:t>Usually a murmur is detected on routine physical examination</a:t>
            </a:r>
          </a:p>
          <a:p>
            <a:r>
              <a:rPr lang="en-US" dirty="0" smtClean="0">
                <a:solidFill>
                  <a:srgbClr val="FFFFFF"/>
                </a:solidFill>
              </a:rPr>
              <a:t>Exertional chest pain, easy fatigability, or syncope with severe obstruction</a:t>
            </a:r>
          </a:p>
          <a:p>
            <a:pPr lvl="1"/>
            <a:r>
              <a:rPr lang="en-US" dirty="0" smtClean="0">
                <a:solidFill>
                  <a:srgbClr val="FFFFFF"/>
                </a:solidFill>
              </a:rPr>
              <a:t>Overall, these are very uncommon symptoms in childhood</a:t>
            </a:r>
            <a:endParaRPr lang="en-US" dirty="0">
              <a:solidFill>
                <a:srgbClr val="FFFFFF"/>
              </a:solidFill>
            </a:endParaRPr>
          </a:p>
        </p:txBody>
      </p:sp>
    </p:spTree>
    <p:extLst>
      <p:ext uri="{BB962C8B-B14F-4D97-AF65-F5344CB8AC3E}">
        <p14:creationId xmlns:p14="http://schemas.microsoft.com/office/powerpoint/2010/main" val="26282175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Physical Exam</a:t>
            </a:r>
            <a:endParaRPr lang="en-US" dirty="0">
              <a:solidFill>
                <a:srgbClr val="FFFFFF"/>
              </a:solidFill>
            </a:endParaRPr>
          </a:p>
        </p:txBody>
      </p:sp>
      <p:sp>
        <p:nvSpPr>
          <p:cNvPr id="3" name="Content Placeholder 2"/>
          <p:cNvSpPr>
            <a:spLocks noGrp="1"/>
          </p:cNvSpPr>
          <p:nvPr>
            <p:ph idx="1"/>
          </p:nvPr>
        </p:nvSpPr>
        <p:spPr>
          <a:xfrm>
            <a:off x="457200" y="1295400"/>
            <a:ext cx="8229600" cy="5105400"/>
          </a:xfrm>
        </p:spPr>
        <p:txBody>
          <a:bodyPr/>
          <a:lstStyle/>
          <a:p>
            <a:r>
              <a:rPr lang="en-US" sz="3200" dirty="0" smtClean="0">
                <a:solidFill>
                  <a:srgbClr val="FFFFFF"/>
                </a:solidFill>
              </a:rPr>
              <a:t>Normal blood pressure</a:t>
            </a:r>
          </a:p>
          <a:p>
            <a:pPr lvl="1"/>
            <a:r>
              <a:rPr lang="en-US" dirty="0" smtClean="0">
                <a:solidFill>
                  <a:srgbClr val="FFFFFF"/>
                </a:solidFill>
              </a:rPr>
              <a:t>Narrow pulse pressure with severe AS</a:t>
            </a:r>
          </a:p>
          <a:p>
            <a:pPr lvl="1"/>
            <a:r>
              <a:rPr lang="en-US" dirty="0" smtClean="0">
                <a:solidFill>
                  <a:srgbClr val="FFFFFF"/>
                </a:solidFill>
              </a:rPr>
              <a:t>Peripheral pulses may be small</a:t>
            </a:r>
          </a:p>
          <a:p>
            <a:pPr lvl="1"/>
            <a:r>
              <a:rPr lang="en-US" dirty="0" smtClean="0">
                <a:solidFill>
                  <a:srgbClr val="FFFFFF"/>
                </a:solidFill>
              </a:rPr>
              <a:t>Higher blood pressure in right arm with </a:t>
            </a:r>
            <a:r>
              <a:rPr lang="en-US" dirty="0" err="1" smtClean="0">
                <a:solidFill>
                  <a:srgbClr val="FFFFFF"/>
                </a:solidFill>
              </a:rPr>
              <a:t>supravalvular</a:t>
            </a:r>
            <a:r>
              <a:rPr lang="en-US" dirty="0" smtClean="0">
                <a:solidFill>
                  <a:srgbClr val="FFFFFF"/>
                </a:solidFill>
              </a:rPr>
              <a:t> AS because jet of stenosis is directed to the innominate </a:t>
            </a:r>
            <a:r>
              <a:rPr lang="en-US" dirty="0" smtClean="0">
                <a:solidFill>
                  <a:srgbClr val="FFFFFF"/>
                </a:solidFill>
              </a:rPr>
              <a:t>artery (</a:t>
            </a:r>
            <a:r>
              <a:rPr lang="en-US" dirty="0" err="1" smtClean="0">
                <a:solidFill>
                  <a:srgbClr val="FFFFFF"/>
                </a:solidFill>
              </a:rPr>
              <a:t>Coanda</a:t>
            </a:r>
            <a:r>
              <a:rPr lang="en-US" dirty="0" smtClean="0">
                <a:solidFill>
                  <a:srgbClr val="FFFFFF"/>
                </a:solidFill>
              </a:rPr>
              <a:t> effect)</a:t>
            </a:r>
            <a:endParaRPr lang="en-US" dirty="0" smtClean="0">
              <a:solidFill>
                <a:srgbClr val="FFFFFF"/>
              </a:solidFill>
            </a:endParaRPr>
          </a:p>
          <a:p>
            <a:r>
              <a:rPr lang="en-US" sz="3200" dirty="0" smtClean="0">
                <a:solidFill>
                  <a:srgbClr val="FFFFFF"/>
                </a:solidFill>
              </a:rPr>
              <a:t>Systolic thrill at the suprasternal notch</a:t>
            </a:r>
          </a:p>
          <a:p>
            <a:pPr lvl="1"/>
            <a:r>
              <a:rPr lang="en-US" sz="2800" dirty="0" smtClean="0">
                <a:solidFill>
                  <a:srgbClr val="FFFFFF"/>
                </a:solidFill>
              </a:rPr>
              <a:t>With severe stenosis, a thrill over the RUSB</a:t>
            </a:r>
          </a:p>
        </p:txBody>
      </p:sp>
    </p:spTree>
    <p:extLst>
      <p:ext uri="{BB962C8B-B14F-4D97-AF65-F5344CB8AC3E}">
        <p14:creationId xmlns:p14="http://schemas.microsoft.com/office/powerpoint/2010/main" val="26282175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Physical Exam</a:t>
            </a:r>
            <a:endParaRPr lang="en-US" dirty="0">
              <a:solidFill>
                <a:srgbClr val="FFFFFF"/>
              </a:solidFill>
            </a:endParaRPr>
          </a:p>
        </p:txBody>
      </p:sp>
      <p:sp>
        <p:nvSpPr>
          <p:cNvPr id="3" name="Content Placeholder 2"/>
          <p:cNvSpPr>
            <a:spLocks noGrp="1"/>
          </p:cNvSpPr>
          <p:nvPr>
            <p:ph idx="1"/>
          </p:nvPr>
        </p:nvSpPr>
        <p:spPr>
          <a:xfrm>
            <a:off x="457200" y="1295400"/>
            <a:ext cx="8229600" cy="5181600"/>
          </a:xfrm>
        </p:spPr>
        <p:txBody>
          <a:bodyPr/>
          <a:lstStyle/>
          <a:p>
            <a:r>
              <a:rPr lang="en-US" sz="3200" dirty="0" smtClean="0">
                <a:solidFill>
                  <a:srgbClr val="FFFFFF"/>
                </a:solidFill>
              </a:rPr>
              <a:t>Consistent ejection click with valvular AS</a:t>
            </a:r>
          </a:p>
          <a:p>
            <a:r>
              <a:rPr lang="en-US" sz="3200" dirty="0" smtClean="0">
                <a:solidFill>
                  <a:srgbClr val="FFFFFF"/>
                </a:solidFill>
              </a:rPr>
              <a:t>Harsh, </a:t>
            </a:r>
            <a:r>
              <a:rPr lang="en-US" sz="3200" dirty="0" err="1" smtClean="0">
                <a:solidFill>
                  <a:srgbClr val="FFFFFF"/>
                </a:solidFill>
              </a:rPr>
              <a:t>midsystolic</a:t>
            </a:r>
            <a:r>
              <a:rPr lang="en-US" sz="3200" dirty="0" smtClean="0">
                <a:solidFill>
                  <a:srgbClr val="FFFFFF"/>
                </a:solidFill>
              </a:rPr>
              <a:t> ejection murmur at the 2</a:t>
            </a:r>
            <a:r>
              <a:rPr lang="en-US" sz="3200" baseline="30000" dirty="0" smtClean="0">
                <a:solidFill>
                  <a:srgbClr val="FFFFFF"/>
                </a:solidFill>
              </a:rPr>
              <a:t>nd</a:t>
            </a:r>
            <a:r>
              <a:rPr lang="en-US" sz="3200" dirty="0" smtClean="0">
                <a:solidFill>
                  <a:srgbClr val="FFFFFF"/>
                </a:solidFill>
              </a:rPr>
              <a:t> right or left intercostal space</a:t>
            </a:r>
          </a:p>
          <a:p>
            <a:pPr lvl="1"/>
            <a:r>
              <a:rPr lang="en-US" dirty="0" smtClean="0">
                <a:solidFill>
                  <a:srgbClr val="FFFFFF"/>
                </a:solidFill>
              </a:rPr>
              <a:t>Radiates to neck</a:t>
            </a:r>
          </a:p>
          <a:p>
            <a:r>
              <a:rPr lang="en-US" sz="3200" dirty="0" smtClean="0">
                <a:solidFill>
                  <a:srgbClr val="FFFFFF"/>
                </a:solidFill>
              </a:rPr>
              <a:t>High pitched early diastolic murmur if aortic regurgitation is present</a:t>
            </a:r>
          </a:p>
          <a:p>
            <a:r>
              <a:rPr lang="en-US" sz="3200" dirty="0" smtClean="0">
                <a:solidFill>
                  <a:srgbClr val="FFFFFF"/>
                </a:solidFill>
              </a:rPr>
              <a:t>S2 split normally, or narrow</a:t>
            </a:r>
          </a:p>
          <a:p>
            <a:pPr lvl="1"/>
            <a:r>
              <a:rPr lang="en-US" dirty="0" smtClean="0">
                <a:solidFill>
                  <a:srgbClr val="FFFFFF"/>
                </a:solidFill>
              </a:rPr>
              <a:t>Paradoxically split in severe AS</a:t>
            </a:r>
          </a:p>
          <a:p>
            <a:r>
              <a:rPr lang="en-US" sz="3200" dirty="0" smtClean="0">
                <a:solidFill>
                  <a:srgbClr val="FFFFFF"/>
                </a:solidFill>
              </a:rPr>
              <a:t>IHSS: Murmur decreases with squatting</a:t>
            </a:r>
          </a:p>
          <a:p>
            <a:pPr marL="0" indent="0">
              <a:buNone/>
            </a:pPr>
            <a:r>
              <a:rPr lang="en-US" sz="1600" dirty="0" smtClean="0">
                <a:solidFill>
                  <a:srgbClr val="FFFFFF"/>
                </a:solidFill>
              </a:rPr>
              <a:t>Image from Figure </a:t>
            </a:r>
            <a:r>
              <a:rPr lang="en-US" sz="1600" dirty="0">
                <a:solidFill>
                  <a:srgbClr val="FFFFFF"/>
                </a:solidFill>
              </a:rPr>
              <a:t>33-2; Keane: </a:t>
            </a:r>
            <a:r>
              <a:rPr lang="en-US" sz="1600" dirty="0" err="1">
                <a:solidFill>
                  <a:srgbClr val="FFFFFF"/>
                </a:solidFill>
              </a:rPr>
              <a:t>Nadas</a:t>
            </a:r>
            <a:r>
              <a:rPr lang="en-US" sz="1600" dirty="0">
                <a:solidFill>
                  <a:srgbClr val="FFFFFF"/>
                </a:solidFill>
              </a:rPr>
              <a:t>' Pediatric Cardiology, 2nd ed.</a:t>
            </a:r>
          </a:p>
          <a:p>
            <a:pPr marL="0" indent="0">
              <a:buNone/>
            </a:pPr>
            <a:endParaRPr lang="en-US" sz="2000" dirty="0" smtClean="0">
              <a:solidFill>
                <a:srgbClr val="FFFFFF"/>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2872" y="2438400"/>
            <a:ext cx="3254928"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77603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Evaluation</a:t>
            </a:r>
            <a:endParaRPr lang="en-US" dirty="0">
              <a:solidFill>
                <a:srgbClr val="FFFFFF"/>
              </a:solidFill>
            </a:endParaRPr>
          </a:p>
        </p:txBody>
      </p:sp>
      <p:sp>
        <p:nvSpPr>
          <p:cNvPr id="3" name="Content Placeholder 2"/>
          <p:cNvSpPr>
            <a:spLocks noGrp="1"/>
          </p:cNvSpPr>
          <p:nvPr>
            <p:ph idx="1"/>
          </p:nvPr>
        </p:nvSpPr>
        <p:spPr>
          <a:xfrm>
            <a:off x="228600" y="1371600"/>
            <a:ext cx="8229600" cy="4953000"/>
          </a:xfrm>
        </p:spPr>
        <p:txBody>
          <a:bodyPr/>
          <a:lstStyle/>
          <a:p>
            <a:r>
              <a:rPr lang="en-US" sz="2800" dirty="0" smtClean="0">
                <a:solidFill>
                  <a:srgbClr val="FFFFFF"/>
                </a:solidFill>
              </a:rPr>
              <a:t>ECG: </a:t>
            </a:r>
          </a:p>
          <a:p>
            <a:pPr lvl="1"/>
            <a:r>
              <a:rPr lang="en-US" sz="2800" dirty="0" smtClean="0">
                <a:solidFill>
                  <a:srgbClr val="FFFFFF"/>
                </a:solidFill>
              </a:rPr>
              <a:t>Normal in mild cases </a:t>
            </a:r>
          </a:p>
          <a:p>
            <a:pPr lvl="1"/>
            <a:r>
              <a:rPr lang="en-US" sz="2800" dirty="0" smtClean="0">
                <a:solidFill>
                  <a:srgbClr val="FFFFFF"/>
                </a:solidFill>
              </a:rPr>
              <a:t>LVH with or with strain in severe cases</a:t>
            </a:r>
          </a:p>
          <a:p>
            <a:pPr lvl="2"/>
            <a:r>
              <a:rPr lang="en-US" dirty="0" smtClean="0">
                <a:solidFill>
                  <a:srgbClr val="FFFFFF"/>
                </a:solidFill>
              </a:rPr>
              <a:t>More likely with cath gradient &gt; 80 mmHg</a:t>
            </a:r>
          </a:p>
          <a:p>
            <a:pPr lvl="1"/>
            <a:r>
              <a:rPr lang="en-US" sz="2800" dirty="0" smtClean="0">
                <a:solidFill>
                  <a:srgbClr val="FFFFFF"/>
                </a:solidFill>
              </a:rPr>
              <a:t>Poor correlation of AS severity with ECG</a:t>
            </a:r>
          </a:p>
          <a:p>
            <a:r>
              <a:rPr lang="en-US" sz="2800" dirty="0" smtClean="0">
                <a:solidFill>
                  <a:srgbClr val="FFFFFF"/>
                </a:solidFill>
              </a:rPr>
              <a:t>CXR: </a:t>
            </a:r>
          </a:p>
          <a:p>
            <a:pPr lvl="1"/>
            <a:r>
              <a:rPr lang="en-US" sz="2800" dirty="0" smtClean="0">
                <a:solidFill>
                  <a:srgbClr val="FFFFFF"/>
                </a:solidFill>
              </a:rPr>
              <a:t>Heart size usually normal in kids</a:t>
            </a:r>
          </a:p>
          <a:p>
            <a:pPr lvl="1"/>
            <a:r>
              <a:rPr lang="en-US" sz="2800" dirty="0" smtClean="0">
                <a:solidFill>
                  <a:srgbClr val="FFFFFF"/>
                </a:solidFill>
              </a:rPr>
              <a:t>Dilated ascending aorta or aortic knob in valvular AS from post-stenotic dilation</a:t>
            </a:r>
            <a:endParaRPr lang="en-US" sz="2800" dirty="0">
              <a:solidFill>
                <a:srgbClr val="FFFFFF"/>
              </a:solidFill>
            </a:endParaRPr>
          </a:p>
        </p:txBody>
      </p:sp>
    </p:spTree>
    <p:extLst>
      <p:ext uri="{BB962C8B-B14F-4D97-AF65-F5344CB8AC3E}">
        <p14:creationId xmlns:p14="http://schemas.microsoft.com/office/powerpoint/2010/main" val="26282175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Evaluation</a:t>
            </a:r>
            <a:endParaRPr lang="en-US" dirty="0">
              <a:solidFill>
                <a:srgbClr val="FFFFFF"/>
              </a:solidFill>
            </a:endParaRPr>
          </a:p>
        </p:txBody>
      </p:sp>
      <p:sp>
        <p:nvSpPr>
          <p:cNvPr id="3" name="Content Placeholder 2"/>
          <p:cNvSpPr>
            <a:spLocks noGrp="1"/>
          </p:cNvSpPr>
          <p:nvPr>
            <p:ph idx="1"/>
          </p:nvPr>
        </p:nvSpPr>
        <p:spPr>
          <a:xfrm>
            <a:off x="457200" y="1143000"/>
            <a:ext cx="8229600" cy="5562600"/>
          </a:xfrm>
        </p:spPr>
        <p:txBody>
          <a:bodyPr/>
          <a:lstStyle/>
          <a:p>
            <a:r>
              <a:rPr lang="en-US" sz="3200" dirty="0" smtClean="0">
                <a:solidFill>
                  <a:srgbClr val="FFFFFF"/>
                </a:solidFill>
              </a:rPr>
              <a:t>Exercise stress test:</a:t>
            </a:r>
          </a:p>
          <a:p>
            <a:pPr lvl="1"/>
            <a:r>
              <a:rPr lang="en-US" sz="2800" dirty="0" smtClean="0">
                <a:solidFill>
                  <a:srgbClr val="FFFFFF"/>
                </a:solidFill>
              </a:rPr>
              <a:t>Assess for symptoms </a:t>
            </a:r>
          </a:p>
          <a:p>
            <a:pPr lvl="1"/>
            <a:r>
              <a:rPr lang="en-US" sz="2800" dirty="0" smtClean="0">
                <a:solidFill>
                  <a:srgbClr val="FFFFFF"/>
                </a:solidFill>
              </a:rPr>
              <a:t>Assess for ST segment and T wave changes  on ECG</a:t>
            </a:r>
          </a:p>
          <a:p>
            <a:r>
              <a:rPr lang="en-US" sz="3200" dirty="0" smtClean="0">
                <a:solidFill>
                  <a:srgbClr val="FFFFFF"/>
                </a:solidFill>
              </a:rPr>
              <a:t>Echocardiography:</a:t>
            </a:r>
          </a:p>
          <a:p>
            <a:pPr lvl="1"/>
            <a:r>
              <a:rPr lang="en-US" sz="2800" dirty="0" smtClean="0">
                <a:solidFill>
                  <a:srgbClr val="FFFFFF"/>
                </a:solidFill>
              </a:rPr>
              <a:t>Aortic valve morphology assessed</a:t>
            </a:r>
          </a:p>
          <a:p>
            <a:pPr lvl="1"/>
            <a:r>
              <a:rPr lang="en-US" sz="2800" dirty="0" smtClean="0">
                <a:solidFill>
                  <a:srgbClr val="FFFFFF"/>
                </a:solidFill>
              </a:rPr>
              <a:t>Subaortic and supravalvar area evaluated</a:t>
            </a:r>
          </a:p>
          <a:p>
            <a:pPr lvl="1"/>
            <a:r>
              <a:rPr lang="en-US" sz="2800" dirty="0" smtClean="0">
                <a:solidFill>
                  <a:srgbClr val="FFFFFF"/>
                </a:solidFill>
              </a:rPr>
              <a:t>Doppler estimate of pressure gradient and degree of stenosis with color doppler assessment</a:t>
            </a:r>
          </a:p>
          <a:p>
            <a:pPr lvl="1"/>
            <a:r>
              <a:rPr lang="en-US" sz="2800" dirty="0" smtClean="0">
                <a:solidFill>
                  <a:srgbClr val="FFFFFF"/>
                </a:solidFill>
              </a:rPr>
              <a:t>Left ventricular function and thickness</a:t>
            </a:r>
          </a:p>
          <a:p>
            <a:pPr lvl="1"/>
            <a:r>
              <a:rPr lang="en-US" sz="2800" dirty="0" smtClean="0">
                <a:solidFill>
                  <a:srgbClr val="FFFFFF"/>
                </a:solidFill>
              </a:rPr>
              <a:t>Assess for aortic insufficiency</a:t>
            </a:r>
            <a:endParaRPr lang="en-US" sz="2800" dirty="0">
              <a:solidFill>
                <a:srgbClr val="FFFFFF"/>
              </a:solidFill>
            </a:endParaRPr>
          </a:p>
        </p:txBody>
      </p:sp>
    </p:spTree>
    <p:extLst>
      <p:ext uri="{BB962C8B-B14F-4D97-AF65-F5344CB8AC3E}">
        <p14:creationId xmlns:p14="http://schemas.microsoft.com/office/powerpoint/2010/main" val="26282175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Aortic Stenosis Grading Scale</a:t>
            </a:r>
            <a:endParaRPr lang="en-US" dirty="0">
              <a:solidFill>
                <a:srgbClr val="FFFFFF"/>
              </a:solidFill>
            </a:endParaRPr>
          </a:p>
        </p:txBody>
      </p:sp>
      <p:sp>
        <p:nvSpPr>
          <p:cNvPr id="3" name="Content Placeholder 2"/>
          <p:cNvSpPr>
            <a:spLocks noGrp="1"/>
          </p:cNvSpPr>
          <p:nvPr>
            <p:ph idx="1"/>
          </p:nvPr>
        </p:nvSpPr>
        <p:spPr/>
        <p:txBody>
          <a:bodyPr/>
          <a:lstStyle/>
          <a:p>
            <a:r>
              <a:rPr lang="en-US" dirty="0" smtClean="0">
                <a:solidFill>
                  <a:srgbClr val="FFFFFF"/>
                </a:solidFill>
              </a:rPr>
              <a:t>Echocardiography Mean Gradient</a:t>
            </a:r>
          </a:p>
          <a:p>
            <a:pPr lvl="1"/>
            <a:r>
              <a:rPr lang="en-US" sz="3600" dirty="0" smtClean="0">
                <a:solidFill>
                  <a:srgbClr val="FFFFFF"/>
                </a:solidFill>
              </a:rPr>
              <a:t>Mild: &lt; 20 mmHg</a:t>
            </a:r>
          </a:p>
          <a:p>
            <a:pPr lvl="1"/>
            <a:r>
              <a:rPr lang="en-US" sz="3600" dirty="0" smtClean="0">
                <a:solidFill>
                  <a:srgbClr val="FFFFFF"/>
                </a:solidFill>
              </a:rPr>
              <a:t>Moderate: 20-40 mmHg</a:t>
            </a:r>
          </a:p>
          <a:p>
            <a:pPr lvl="1"/>
            <a:r>
              <a:rPr lang="en-US" sz="3600" dirty="0" smtClean="0">
                <a:solidFill>
                  <a:srgbClr val="FFFFFF"/>
                </a:solidFill>
              </a:rPr>
              <a:t>Severe: &gt; 40 mmHg</a:t>
            </a:r>
            <a:endParaRPr lang="en-US" sz="3600" dirty="0">
              <a:solidFill>
                <a:srgbClr val="FFFFFF"/>
              </a:solidFill>
            </a:endParaRPr>
          </a:p>
        </p:txBody>
      </p:sp>
    </p:spTree>
    <p:extLst>
      <p:ext uri="{BB962C8B-B14F-4D97-AF65-F5344CB8AC3E}">
        <p14:creationId xmlns:p14="http://schemas.microsoft.com/office/powerpoint/2010/main" val="11653126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Natural history</a:t>
            </a:r>
            <a:endParaRPr lang="en-US" dirty="0">
              <a:solidFill>
                <a:srgbClr val="FFFFFF"/>
              </a:solidFill>
            </a:endParaRPr>
          </a:p>
        </p:txBody>
      </p:sp>
      <p:sp>
        <p:nvSpPr>
          <p:cNvPr id="3" name="Content Placeholder 2"/>
          <p:cNvSpPr>
            <a:spLocks noGrp="1"/>
          </p:cNvSpPr>
          <p:nvPr>
            <p:ph idx="1"/>
          </p:nvPr>
        </p:nvSpPr>
        <p:spPr/>
        <p:txBody>
          <a:bodyPr/>
          <a:lstStyle/>
          <a:p>
            <a:r>
              <a:rPr lang="en-US" dirty="0" smtClean="0">
                <a:solidFill>
                  <a:srgbClr val="FFFFFF"/>
                </a:solidFill>
              </a:rPr>
              <a:t>Chest pain, syncope, sudden death in 1-2% of severe AS</a:t>
            </a:r>
          </a:p>
          <a:p>
            <a:r>
              <a:rPr lang="en-US" dirty="0" smtClean="0">
                <a:solidFill>
                  <a:srgbClr val="FFFFFF"/>
                </a:solidFill>
              </a:rPr>
              <a:t>Mild stenosis becomes more severe in most with time</a:t>
            </a:r>
          </a:p>
          <a:p>
            <a:r>
              <a:rPr lang="en-US" dirty="0" smtClean="0">
                <a:solidFill>
                  <a:srgbClr val="FFFFFF"/>
                </a:solidFill>
              </a:rPr>
              <a:t>Valve cusps can calcify with age</a:t>
            </a:r>
          </a:p>
          <a:p>
            <a:r>
              <a:rPr lang="en-US" dirty="0" smtClean="0">
                <a:solidFill>
                  <a:srgbClr val="FFFFFF"/>
                </a:solidFill>
              </a:rPr>
              <a:t>Progressive AR with subaortic stenosis as stenotic jet damages the aortic valve</a:t>
            </a:r>
            <a:endParaRPr lang="en-US" dirty="0">
              <a:solidFill>
                <a:srgbClr val="FFFFFF"/>
              </a:solidFill>
            </a:endParaRPr>
          </a:p>
        </p:txBody>
      </p:sp>
    </p:spTree>
    <p:extLst>
      <p:ext uri="{BB962C8B-B14F-4D97-AF65-F5344CB8AC3E}">
        <p14:creationId xmlns:p14="http://schemas.microsoft.com/office/powerpoint/2010/main" val="26282175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Management</a:t>
            </a:r>
            <a:endParaRPr lang="en-US" dirty="0">
              <a:solidFill>
                <a:srgbClr val="FFFFFF"/>
              </a:solidFill>
            </a:endParaRPr>
          </a:p>
        </p:txBody>
      </p:sp>
      <p:sp>
        <p:nvSpPr>
          <p:cNvPr id="3" name="Content Placeholder 2"/>
          <p:cNvSpPr>
            <a:spLocks noGrp="1"/>
          </p:cNvSpPr>
          <p:nvPr>
            <p:ph idx="1"/>
          </p:nvPr>
        </p:nvSpPr>
        <p:spPr>
          <a:xfrm>
            <a:off x="457200" y="1219200"/>
            <a:ext cx="8229600" cy="5181600"/>
          </a:xfrm>
        </p:spPr>
        <p:txBody>
          <a:bodyPr/>
          <a:lstStyle/>
          <a:p>
            <a:r>
              <a:rPr lang="en-US" sz="3200" dirty="0" smtClean="0">
                <a:solidFill>
                  <a:srgbClr val="FFFFFF"/>
                </a:solidFill>
              </a:rPr>
              <a:t>Mild to moderate AS requires echocardiographic evaluation every 1-2 years</a:t>
            </a:r>
          </a:p>
          <a:p>
            <a:r>
              <a:rPr lang="en-US" sz="3200" dirty="0" smtClean="0">
                <a:solidFill>
                  <a:srgbClr val="FFFFFF"/>
                </a:solidFill>
              </a:rPr>
              <a:t>Exercise stress test in asymptomatic children with a moderate gradient who wish to exercise or become pregnant</a:t>
            </a:r>
          </a:p>
          <a:p>
            <a:r>
              <a:rPr lang="en-US" sz="3200" dirty="0" smtClean="0">
                <a:solidFill>
                  <a:srgbClr val="FFFFFF"/>
                </a:solidFill>
              </a:rPr>
              <a:t>Restrictions:</a:t>
            </a:r>
          </a:p>
          <a:p>
            <a:pPr lvl="1"/>
            <a:r>
              <a:rPr lang="en-US" sz="2800" dirty="0" smtClean="0">
                <a:solidFill>
                  <a:srgbClr val="FFFFFF"/>
                </a:solidFill>
              </a:rPr>
              <a:t>Mild AS: none</a:t>
            </a:r>
          </a:p>
          <a:p>
            <a:pPr lvl="1"/>
            <a:r>
              <a:rPr lang="en-US" sz="2800" dirty="0" smtClean="0">
                <a:solidFill>
                  <a:srgbClr val="FFFFFF"/>
                </a:solidFill>
              </a:rPr>
              <a:t>Moderate AS: no high dynamic or static sports</a:t>
            </a:r>
          </a:p>
          <a:p>
            <a:pPr lvl="1"/>
            <a:r>
              <a:rPr lang="en-US" sz="2800" dirty="0" smtClean="0">
                <a:solidFill>
                  <a:srgbClr val="FFFFFF"/>
                </a:solidFill>
              </a:rPr>
              <a:t>Severe AS: No competitive sports allowed</a:t>
            </a:r>
            <a:endParaRPr lang="en-US" sz="2800" dirty="0">
              <a:solidFill>
                <a:srgbClr val="FFFFFF"/>
              </a:solidFill>
            </a:endParaRPr>
          </a:p>
        </p:txBody>
      </p:sp>
    </p:spTree>
    <p:extLst>
      <p:ext uri="{BB962C8B-B14F-4D97-AF65-F5344CB8AC3E}">
        <p14:creationId xmlns:p14="http://schemas.microsoft.com/office/powerpoint/2010/main" val="26282175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lstStyle/>
          <a:p>
            <a:r>
              <a:rPr lang="en-US" dirty="0" smtClean="0">
                <a:solidFill>
                  <a:srgbClr val="FFFFFF"/>
                </a:solidFill>
              </a:rPr>
              <a:t>Cardiac Catheterization Indications</a:t>
            </a:r>
            <a:endParaRPr lang="en-US" dirty="0">
              <a:solidFill>
                <a:srgbClr val="FFFFFF"/>
              </a:solidFill>
            </a:endParaRPr>
          </a:p>
        </p:txBody>
      </p:sp>
      <p:sp>
        <p:nvSpPr>
          <p:cNvPr id="3" name="Content Placeholder 2"/>
          <p:cNvSpPr>
            <a:spLocks noGrp="1"/>
          </p:cNvSpPr>
          <p:nvPr>
            <p:ph idx="1"/>
          </p:nvPr>
        </p:nvSpPr>
        <p:spPr/>
        <p:txBody>
          <a:bodyPr/>
          <a:lstStyle/>
          <a:p>
            <a:r>
              <a:rPr lang="en-US" sz="3200" dirty="0" smtClean="0">
                <a:solidFill>
                  <a:srgbClr val="FFFFFF"/>
                </a:solidFill>
              </a:rPr>
              <a:t>Asymptomatic with moderate AS (mean gradient &gt; 30 mmHg), when T-wave inversion develops in the left precordial leads at rest or with exercise</a:t>
            </a:r>
          </a:p>
          <a:p>
            <a:r>
              <a:rPr lang="en-US" sz="3200" dirty="0" smtClean="0">
                <a:solidFill>
                  <a:srgbClr val="FFFFFF"/>
                </a:solidFill>
              </a:rPr>
              <a:t>Symptomatic patients with moderate AS</a:t>
            </a:r>
          </a:p>
          <a:p>
            <a:r>
              <a:rPr lang="en-US" sz="3200" dirty="0" smtClean="0">
                <a:solidFill>
                  <a:srgbClr val="FFFFFF"/>
                </a:solidFill>
              </a:rPr>
              <a:t>Moderate AS and desires sports or pregnancy</a:t>
            </a:r>
          </a:p>
          <a:p>
            <a:r>
              <a:rPr lang="en-US" sz="3200" dirty="0" smtClean="0">
                <a:solidFill>
                  <a:srgbClr val="FFFFFF"/>
                </a:solidFill>
              </a:rPr>
              <a:t>Asymptomatic with severe AS (mean gradient &gt; 40 mmHg)</a:t>
            </a:r>
            <a:endParaRPr lang="en-US" sz="3200" dirty="0">
              <a:solidFill>
                <a:srgbClr val="FFFFFF"/>
              </a:solidFill>
            </a:endParaRPr>
          </a:p>
        </p:txBody>
      </p:sp>
    </p:spTree>
    <p:extLst>
      <p:ext uri="{BB962C8B-B14F-4D97-AF65-F5344CB8AC3E}">
        <p14:creationId xmlns:p14="http://schemas.microsoft.com/office/powerpoint/2010/main" val="2628217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Pulmonary Stenosis</a:t>
            </a:r>
            <a:endParaRPr lang="en-US" dirty="0">
              <a:solidFill>
                <a:srgbClr val="FFFFFF"/>
              </a:solidFill>
            </a:endParaRPr>
          </a:p>
        </p:txBody>
      </p:sp>
      <p:sp>
        <p:nvSpPr>
          <p:cNvPr id="3" name="Content Placeholder 2"/>
          <p:cNvSpPr>
            <a:spLocks noGrp="1"/>
          </p:cNvSpPr>
          <p:nvPr>
            <p:ph idx="1"/>
          </p:nvPr>
        </p:nvSpPr>
        <p:spPr/>
        <p:txBody>
          <a:bodyPr/>
          <a:lstStyle/>
          <a:p>
            <a:r>
              <a:rPr lang="en-US" sz="3200" dirty="0" smtClean="0">
                <a:solidFill>
                  <a:srgbClr val="FFFFFF"/>
                </a:solidFill>
              </a:rPr>
              <a:t>Incidence of 0.6 t0 0.8 per 1000 live births</a:t>
            </a:r>
          </a:p>
          <a:p>
            <a:pPr lvl="1"/>
            <a:r>
              <a:rPr lang="en-US" sz="2800" dirty="0" smtClean="0">
                <a:solidFill>
                  <a:srgbClr val="FFFFFF"/>
                </a:solidFill>
              </a:rPr>
              <a:t>May occur in up to 50% of all patients with congenital heart disease</a:t>
            </a:r>
          </a:p>
          <a:p>
            <a:pPr lvl="1"/>
            <a:r>
              <a:rPr lang="en-US" sz="2800" dirty="0" smtClean="0">
                <a:solidFill>
                  <a:srgbClr val="FFFFFF"/>
                </a:solidFill>
              </a:rPr>
              <a:t>Isolated pulmonary valve stenosis seen in 8 to 12% of all congenital heart defects</a:t>
            </a:r>
          </a:p>
        </p:txBody>
      </p:sp>
    </p:spTree>
    <p:extLst>
      <p:ext uri="{BB962C8B-B14F-4D97-AF65-F5344CB8AC3E}">
        <p14:creationId xmlns:p14="http://schemas.microsoft.com/office/powerpoint/2010/main" val="10532009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solidFill>
                  <a:srgbClr val="FFFFFF"/>
                </a:solidFill>
              </a:rPr>
              <a:t>Balloon valvuloplasty</a:t>
            </a:r>
            <a:endParaRPr lang="en-US" dirty="0">
              <a:solidFill>
                <a:srgbClr val="FFFFFF"/>
              </a:solidFill>
            </a:endParaRPr>
          </a:p>
        </p:txBody>
      </p:sp>
      <p:sp>
        <p:nvSpPr>
          <p:cNvPr id="3" name="Content Placeholder 2"/>
          <p:cNvSpPr>
            <a:spLocks noGrp="1"/>
          </p:cNvSpPr>
          <p:nvPr>
            <p:ph idx="1"/>
          </p:nvPr>
        </p:nvSpPr>
        <p:spPr>
          <a:xfrm>
            <a:off x="228600" y="990600"/>
            <a:ext cx="8229600" cy="5791200"/>
          </a:xfrm>
        </p:spPr>
        <p:txBody>
          <a:bodyPr/>
          <a:lstStyle/>
          <a:p>
            <a:r>
              <a:rPr lang="en-US" sz="3000" dirty="0" smtClean="0">
                <a:solidFill>
                  <a:srgbClr val="FFFFFF"/>
                </a:solidFill>
              </a:rPr>
              <a:t>Cath pressure gradient &gt; 40 mmHg</a:t>
            </a:r>
          </a:p>
          <a:p>
            <a:pPr lvl="1"/>
            <a:r>
              <a:rPr lang="en-US" sz="3000" dirty="0" smtClean="0">
                <a:solidFill>
                  <a:srgbClr val="FFFFFF"/>
                </a:solidFill>
              </a:rPr>
              <a:t>Symptomatic patient </a:t>
            </a:r>
          </a:p>
          <a:p>
            <a:pPr lvl="1"/>
            <a:r>
              <a:rPr lang="en-US" sz="3000" dirty="0" smtClean="0">
                <a:solidFill>
                  <a:srgbClr val="FFFFFF"/>
                </a:solidFill>
              </a:rPr>
              <a:t>Mild to no aortic regurgitation at baseline</a:t>
            </a:r>
          </a:p>
          <a:p>
            <a:r>
              <a:rPr lang="en-US" sz="3000" dirty="0" smtClean="0">
                <a:solidFill>
                  <a:srgbClr val="FFFFFF"/>
                </a:solidFill>
              </a:rPr>
              <a:t>Cath pressure gradient &gt; 50 mmHg</a:t>
            </a:r>
          </a:p>
          <a:p>
            <a:pPr lvl="1"/>
            <a:r>
              <a:rPr lang="en-US" sz="3000" dirty="0" smtClean="0">
                <a:solidFill>
                  <a:srgbClr val="FFFFFF"/>
                </a:solidFill>
              </a:rPr>
              <a:t>Regardless of symptoms</a:t>
            </a:r>
          </a:p>
          <a:p>
            <a:r>
              <a:rPr lang="en-US" sz="3000" dirty="0" smtClean="0">
                <a:solidFill>
                  <a:srgbClr val="FFFFFF"/>
                </a:solidFill>
              </a:rPr>
              <a:t>Results not as good as with pulmonary valve</a:t>
            </a:r>
          </a:p>
          <a:p>
            <a:r>
              <a:rPr lang="en-US" sz="3000" dirty="0" smtClean="0">
                <a:solidFill>
                  <a:srgbClr val="FFFFFF"/>
                </a:solidFill>
              </a:rPr>
              <a:t>Balloon not effective for subaortic stenosis</a:t>
            </a:r>
            <a:endParaRPr lang="en-US" sz="3000" dirty="0">
              <a:solidFill>
                <a:srgbClr val="FFFFFF"/>
              </a:solidFill>
            </a:endParaRPr>
          </a:p>
        </p:txBody>
      </p:sp>
    </p:spTree>
    <p:extLst>
      <p:ext uri="{BB962C8B-B14F-4D97-AF65-F5344CB8AC3E}">
        <p14:creationId xmlns:p14="http://schemas.microsoft.com/office/powerpoint/2010/main" val="24221116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Surgery for Aortic Stenosis</a:t>
            </a:r>
            <a:endParaRPr lang="en-US" dirty="0">
              <a:solidFill>
                <a:srgbClr val="FFFFFF"/>
              </a:solidFill>
            </a:endParaRPr>
          </a:p>
        </p:txBody>
      </p:sp>
      <p:sp>
        <p:nvSpPr>
          <p:cNvPr id="3" name="Content Placeholder 2"/>
          <p:cNvSpPr>
            <a:spLocks noGrp="1"/>
          </p:cNvSpPr>
          <p:nvPr>
            <p:ph idx="1"/>
          </p:nvPr>
        </p:nvSpPr>
        <p:spPr>
          <a:xfrm>
            <a:off x="457200" y="1371600"/>
            <a:ext cx="8229600" cy="4953000"/>
          </a:xfrm>
        </p:spPr>
        <p:txBody>
          <a:bodyPr/>
          <a:lstStyle/>
          <a:p>
            <a:r>
              <a:rPr lang="en-US" sz="3200" dirty="0" smtClean="0">
                <a:solidFill>
                  <a:srgbClr val="FFFFFF"/>
                </a:solidFill>
              </a:rPr>
              <a:t>Failed balloon valvuloplasty</a:t>
            </a:r>
          </a:p>
          <a:p>
            <a:r>
              <a:rPr lang="en-US" sz="3200" dirty="0" smtClean="0">
                <a:solidFill>
                  <a:srgbClr val="FFFFFF"/>
                </a:solidFill>
              </a:rPr>
              <a:t>Subvalvar AS:</a:t>
            </a:r>
          </a:p>
          <a:p>
            <a:pPr lvl="1"/>
            <a:r>
              <a:rPr lang="en-US" dirty="0" smtClean="0">
                <a:solidFill>
                  <a:srgbClr val="FFFFFF"/>
                </a:solidFill>
              </a:rPr>
              <a:t>Mean gradient &gt; 30 mmHg</a:t>
            </a:r>
          </a:p>
          <a:p>
            <a:pPr lvl="1"/>
            <a:r>
              <a:rPr lang="en-US" dirty="0" smtClean="0">
                <a:solidFill>
                  <a:srgbClr val="FFFFFF"/>
                </a:solidFill>
              </a:rPr>
              <a:t>Development of aortic regurgitation</a:t>
            </a:r>
          </a:p>
          <a:p>
            <a:r>
              <a:rPr lang="en-US" sz="3200" dirty="0" smtClean="0">
                <a:solidFill>
                  <a:srgbClr val="FFFFFF"/>
                </a:solidFill>
              </a:rPr>
              <a:t>Supravalvar AS: Severe gradient, severe LVH, or new aortic regurgitation</a:t>
            </a:r>
          </a:p>
          <a:p>
            <a:endParaRPr lang="en-US" sz="3200" dirty="0">
              <a:solidFill>
                <a:srgbClr val="FFFFFF"/>
              </a:solidFill>
            </a:endParaRPr>
          </a:p>
        </p:txBody>
      </p:sp>
    </p:spTree>
    <p:extLst>
      <p:ext uri="{BB962C8B-B14F-4D97-AF65-F5344CB8AC3E}">
        <p14:creationId xmlns:p14="http://schemas.microsoft.com/office/powerpoint/2010/main" val="26282175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Coarctation of the Aorta</a:t>
            </a:r>
            <a:endParaRPr lang="en-US" dirty="0">
              <a:solidFill>
                <a:srgbClr val="FFFFFF"/>
              </a:solidFill>
            </a:endParaRPr>
          </a:p>
        </p:txBody>
      </p:sp>
      <p:sp>
        <p:nvSpPr>
          <p:cNvPr id="3" name="Content Placeholder 2"/>
          <p:cNvSpPr>
            <a:spLocks noGrp="1"/>
          </p:cNvSpPr>
          <p:nvPr>
            <p:ph idx="1"/>
          </p:nvPr>
        </p:nvSpPr>
        <p:spPr>
          <a:xfrm>
            <a:off x="457200" y="1371600"/>
            <a:ext cx="8229600" cy="4953000"/>
          </a:xfrm>
        </p:spPr>
        <p:txBody>
          <a:bodyPr/>
          <a:lstStyle/>
          <a:p>
            <a:r>
              <a:rPr lang="en-US" dirty="0" smtClean="0">
                <a:solidFill>
                  <a:srgbClr val="FFFFFF"/>
                </a:solidFill>
              </a:rPr>
              <a:t>Occurs in 8-10% of all CHD</a:t>
            </a:r>
          </a:p>
          <a:p>
            <a:r>
              <a:rPr lang="en-US" dirty="0" smtClean="0">
                <a:solidFill>
                  <a:srgbClr val="FFFFFF"/>
                </a:solidFill>
              </a:rPr>
              <a:t>0.2-0.3/1000 as an isolated lesion</a:t>
            </a:r>
          </a:p>
          <a:p>
            <a:r>
              <a:rPr lang="en-US" dirty="0" smtClean="0">
                <a:solidFill>
                  <a:srgbClr val="FFFFFF"/>
                </a:solidFill>
              </a:rPr>
              <a:t>Male/female ratio 2:1</a:t>
            </a:r>
          </a:p>
          <a:p>
            <a:r>
              <a:rPr lang="en-US" dirty="0" smtClean="0">
                <a:solidFill>
                  <a:srgbClr val="FFFFFF"/>
                </a:solidFill>
              </a:rPr>
              <a:t>Patients with Turner’s syndrome: 30%</a:t>
            </a:r>
          </a:p>
          <a:p>
            <a:endParaRPr lang="en-US" sz="2000" dirty="0">
              <a:solidFill>
                <a:srgbClr val="FFFFFF"/>
              </a:solidFill>
            </a:endParaRPr>
          </a:p>
          <a:p>
            <a:endParaRPr lang="en-US" sz="2000" dirty="0" smtClean="0">
              <a:solidFill>
                <a:srgbClr val="FFFFFF"/>
              </a:solidFill>
            </a:endParaRPr>
          </a:p>
          <a:p>
            <a:endParaRPr lang="en-US" sz="2000" dirty="0">
              <a:solidFill>
                <a:srgbClr val="FFFFFF"/>
              </a:solidFill>
            </a:endParaRPr>
          </a:p>
          <a:p>
            <a:endParaRPr lang="en-US" sz="2000" dirty="0" smtClean="0">
              <a:solidFill>
                <a:srgbClr val="FFFFFF"/>
              </a:solidFill>
            </a:endParaRPr>
          </a:p>
          <a:p>
            <a:endParaRPr lang="en-US" sz="2000" dirty="0">
              <a:solidFill>
                <a:srgbClr val="FFFFFF"/>
              </a:solidFill>
            </a:endParaRPr>
          </a:p>
          <a:p>
            <a:endParaRPr lang="en-US" sz="2000" dirty="0" smtClean="0">
              <a:solidFill>
                <a:srgbClr val="FFFFFF"/>
              </a:solidFill>
            </a:endParaRPr>
          </a:p>
          <a:p>
            <a:pPr marL="0" indent="0">
              <a:buNone/>
            </a:pPr>
            <a:r>
              <a:rPr lang="en-US" sz="2000" dirty="0" smtClean="0">
                <a:solidFill>
                  <a:srgbClr val="FFFFFF"/>
                </a:solidFill>
              </a:rPr>
              <a:t>Figure </a:t>
            </a:r>
            <a:r>
              <a:rPr lang="en-US" sz="2000" dirty="0">
                <a:solidFill>
                  <a:srgbClr val="FFFFFF"/>
                </a:solidFill>
              </a:rPr>
              <a:t>13-13, Park: Pediatric Cardiology for Practitioners: 5th Edition </a:t>
            </a:r>
            <a:endParaRPr lang="en-US" sz="2000" dirty="0" smtClean="0">
              <a:solidFill>
                <a:srgbClr val="FFFFFF"/>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3964781"/>
            <a:ext cx="4487819" cy="212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14605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Coarctation of the Aorta</a:t>
            </a:r>
            <a:endParaRPr lang="en-US" dirty="0">
              <a:solidFill>
                <a:srgbClr val="FFFFFF"/>
              </a:solidFill>
            </a:endParaRPr>
          </a:p>
        </p:txBody>
      </p:sp>
      <p:sp>
        <p:nvSpPr>
          <p:cNvPr id="3" name="Content Placeholder 2"/>
          <p:cNvSpPr>
            <a:spLocks noGrp="1"/>
          </p:cNvSpPr>
          <p:nvPr>
            <p:ph idx="1"/>
          </p:nvPr>
        </p:nvSpPr>
        <p:spPr>
          <a:xfrm>
            <a:off x="304800" y="1447800"/>
            <a:ext cx="8458200" cy="4724400"/>
          </a:xfrm>
        </p:spPr>
        <p:txBody>
          <a:bodyPr/>
          <a:lstStyle/>
          <a:p>
            <a:r>
              <a:rPr lang="en-US" sz="2800" dirty="0" smtClean="0">
                <a:solidFill>
                  <a:srgbClr val="FFFFFF"/>
                </a:solidFill>
              </a:rPr>
              <a:t>Coarctation is almost always in a juxtaductal position</a:t>
            </a:r>
          </a:p>
          <a:p>
            <a:pPr lvl="1"/>
            <a:r>
              <a:rPr lang="en-US" sz="2800" dirty="0" smtClean="0">
                <a:solidFill>
                  <a:srgbClr val="FFFFFF"/>
                </a:solidFill>
              </a:rPr>
              <a:t>Can be at, above, or below level of left subclavian artery</a:t>
            </a:r>
          </a:p>
          <a:p>
            <a:r>
              <a:rPr lang="en-US" sz="2800" dirty="0" smtClean="0">
                <a:solidFill>
                  <a:srgbClr val="FFFFFF"/>
                </a:solidFill>
              </a:rPr>
              <a:t>Bicuspid aortic valve is reported in 50-85% of patients</a:t>
            </a:r>
            <a:endParaRPr lang="en-US" sz="2800" dirty="0">
              <a:solidFill>
                <a:srgbClr val="FFFFFF"/>
              </a:solidFill>
            </a:endParaRPr>
          </a:p>
        </p:txBody>
      </p:sp>
    </p:spTree>
    <p:extLst>
      <p:ext uri="{BB962C8B-B14F-4D97-AF65-F5344CB8AC3E}">
        <p14:creationId xmlns:p14="http://schemas.microsoft.com/office/powerpoint/2010/main" val="26282175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Non-Critical Coarctation</a:t>
            </a:r>
            <a:endParaRPr lang="en-US" dirty="0">
              <a:solidFill>
                <a:srgbClr val="FFFFFF"/>
              </a:solidFill>
            </a:endParaRPr>
          </a:p>
        </p:txBody>
      </p:sp>
      <p:sp>
        <p:nvSpPr>
          <p:cNvPr id="3" name="Content Placeholder 2"/>
          <p:cNvSpPr>
            <a:spLocks noGrp="1"/>
          </p:cNvSpPr>
          <p:nvPr>
            <p:ph idx="1"/>
          </p:nvPr>
        </p:nvSpPr>
        <p:spPr>
          <a:xfrm>
            <a:off x="457200" y="1524000"/>
            <a:ext cx="8229600" cy="4572000"/>
          </a:xfrm>
        </p:spPr>
        <p:txBody>
          <a:bodyPr/>
          <a:lstStyle/>
          <a:p>
            <a:r>
              <a:rPr lang="en-US" sz="3000" dirty="0" smtClean="0">
                <a:solidFill>
                  <a:srgbClr val="FFFFFF"/>
                </a:solidFill>
              </a:rPr>
              <a:t>Adequate antegrade aortic flow through the isthmus in infancy</a:t>
            </a:r>
          </a:p>
          <a:p>
            <a:r>
              <a:rPr lang="en-US" sz="3000" dirty="0" smtClean="0">
                <a:solidFill>
                  <a:srgbClr val="FFFFFF"/>
                </a:solidFill>
              </a:rPr>
              <a:t>Good collateral circulation develops between the proximal aorta and distal aorta during fetal life</a:t>
            </a:r>
          </a:p>
          <a:p>
            <a:pPr lvl="1"/>
            <a:r>
              <a:rPr lang="en-US" sz="3000" dirty="0" smtClean="0">
                <a:solidFill>
                  <a:srgbClr val="FFFFFF"/>
                </a:solidFill>
              </a:rPr>
              <a:t>Internal mammary artery, arteries from the subclavian artery via the intercostal arteries, and the anterior spinal artery</a:t>
            </a:r>
          </a:p>
          <a:p>
            <a:r>
              <a:rPr lang="en-US" sz="3000" dirty="0" smtClean="0">
                <a:solidFill>
                  <a:srgbClr val="FFFFFF"/>
                </a:solidFill>
              </a:rPr>
              <a:t>May only see a small blood pressure differential between the upper and lower extremities</a:t>
            </a:r>
            <a:endParaRPr lang="en-US" sz="3000" dirty="0">
              <a:solidFill>
                <a:srgbClr val="FFFFFF"/>
              </a:solidFill>
            </a:endParaRPr>
          </a:p>
        </p:txBody>
      </p:sp>
    </p:spTree>
    <p:extLst>
      <p:ext uri="{BB962C8B-B14F-4D97-AF65-F5344CB8AC3E}">
        <p14:creationId xmlns:p14="http://schemas.microsoft.com/office/powerpoint/2010/main" val="26282175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Noncritical Coarctation </a:t>
            </a:r>
            <a:br>
              <a:rPr lang="en-US" dirty="0" smtClean="0">
                <a:solidFill>
                  <a:srgbClr val="FFFFFF"/>
                </a:solidFill>
              </a:rPr>
            </a:br>
            <a:r>
              <a:rPr lang="en-US" dirty="0" smtClean="0">
                <a:solidFill>
                  <a:srgbClr val="FFFFFF"/>
                </a:solidFill>
              </a:rPr>
              <a:t>Clinical Manifestations</a:t>
            </a:r>
            <a:endParaRPr lang="en-US" dirty="0">
              <a:solidFill>
                <a:srgbClr val="FFFFFF"/>
              </a:solidFill>
            </a:endParaRPr>
          </a:p>
        </p:txBody>
      </p:sp>
      <p:sp>
        <p:nvSpPr>
          <p:cNvPr id="3" name="Content Placeholder 2"/>
          <p:cNvSpPr>
            <a:spLocks noGrp="1"/>
          </p:cNvSpPr>
          <p:nvPr>
            <p:ph idx="1"/>
          </p:nvPr>
        </p:nvSpPr>
        <p:spPr/>
        <p:txBody>
          <a:bodyPr/>
          <a:lstStyle/>
          <a:p>
            <a:r>
              <a:rPr lang="en-US" dirty="0" smtClean="0">
                <a:solidFill>
                  <a:srgbClr val="FFFFFF"/>
                </a:solidFill>
              </a:rPr>
              <a:t>Most are asymptomatic</a:t>
            </a:r>
          </a:p>
          <a:p>
            <a:r>
              <a:rPr lang="en-US" dirty="0">
                <a:solidFill>
                  <a:srgbClr val="FFFFFF"/>
                </a:solidFill>
              </a:rPr>
              <a:t>Usually diagnosed during a murmur evaluation</a:t>
            </a:r>
          </a:p>
          <a:p>
            <a:r>
              <a:rPr lang="en-US" dirty="0" smtClean="0">
                <a:solidFill>
                  <a:srgbClr val="FFFFFF"/>
                </a:solidFill>
              </a:rPr>
              <a:t>May complain of leg pain or weakness after exercise</a:t>
            </a:r>
          </a:p>
        </p:txBody>
      </p:sp>
    </p:spTree>
    <p:extLst>
      <p:ext uri="{BB962C8B-B14F-4D97-AF65-F5344CB8AC3E}">
        <p14:creationId xmlns:p14="http://schemas.microsoft.com/office/powerpoint/2010/main" val="26282175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Physical Examination</a:t>
            </a:r>
            <a:endParaRPr lang="en-US" dirty="0">
              <a:solidFill>
                <a:srgbClr val="FFFFFF"/>
              </a:solidFill>
            </a:endParaRPr>
          </a:p>
        </p:txBody>
      </p:sp>
      <p:sp>
        <p:nvSpPr>
          <p:cNvPr id="3" name="Content Placeholder 2"/>
          <p:cNvSpPr>
            <a:spLocks noGrp="1"/>
          </p:cNvSpPr>
          <p:nvPr>
            <p:ph idx="1"/>
          </p:nvPr>
        </p:nvSpPr>
        <p:spPr>
          <a:xfrm>
            <a:off x="457200" y="1295400"/>
            <a:ext cx="8229600" cy="5181600"/>
          </a:xfrm>
        </p:spPr>
        <p:txBody>
          <a:bodyPr/>
          <a:lstStyle/>
          <a:p>
            <a:r>
              <a:rPr lang="en-US" sz="2800" dirty="0" smtClean="0">
                <a:solidFill>
                  <a:srgbClr val="FFFFFF"/>
                </a:solidFill>
              </a:rPr>
              <a:t>Weak, absent, or delayed pulses in the leg</a:t>
            </a:r>
          </a:p>
          <a:p>
            <a:pPr lvl="1"/>
            <a:r>
              <a:rPr lang="en-US" sz="2800" dirty="0" smtClean="0">
                <a:solidFill>
                  <a:srgbClr val="FFFFFF"/>
                </a:solidFill>
              </a:rPr>
              <a:t>“Brachial to femoral delay”</a:t>
            </a:r>
          </a:p>
          <a:p>
            <a:r>
              <a:rPr lang="en-US" sz="2800" dirty="0" smtClean="0">
                <a:solidFill>
                  <a:srgbClr val="FFFFFF"/>
                </a:solidFill>
              </a:rPr>
              <a:t>Hypertension in the right arm</a:t>
            </a:r>
          </a:p>
          <a:p>
            <a:r>
              <a:rPr lang="en-US" sz="2800" dirty="0" smtClean="0">
                <a:solidFill>
                  <a:srgbClr val="FFFFFF"/>
                </a:solidFill>
              </a:rPr>
              <a:t>Leg blood pressure ≤ right arm pressure</a:t>
            </a:r>
          </a:p>
          <a:p>
            <a:pPr lvl="1"/>
            <a:r>
              <a:rPr lang="en-US" sz="2800" dirty="0" smtClean="0">
                <a:solidFill>
                  <a:srgbClr val="FFFFFF"/>
                </a:solidFill>
              </a:rPr>
              <a:t>Normally the leg is 5-15 mmHg &gt; right arm</a:t>
            </a:r>
          </a:p>
          <a:p>
            <a:pPr lvl="1"/>
            <a:r>
              <a:rPr lang="en-US" sz="2800" dirty="0" smtClean="0">
                <a:solidFill>
                  <a:srgbClr val="FFFFFF"/>
                </a:solidFill>
              </a:rPr>
              <a:t>Right arm &gt; 15-20 mmHg than leg is significant</a:t>
            </a:r>
          </a:p>
          <a:p>
            <a:r>
              <a:rPr lang="en-US" sz="2800" dirty="0" smtClean="0">
                <a:solidFill>
                  <a:srgbClr val="FFFFFF"/>
                </a:solidFill>
              </a:rPr>
              <a:t>Systolic thrill in suprasternal notch</a:t>
            </a:r>
          </a:p>
          <a:p>
            <a:r>
              <a:rPr lang="en-US" sz="2800" dirty="0" smtClean="0">
                <a:solidFill>
                  <a:srgbClr val="FFFFFF"/>
                </a:solidFill>
              </a:rPr>
              <a:t>Ejection click (if bicuspid aortic valve is present)</a:t>
            </a:r>
          </a:p>
          <a:p>
            <a:r>
              <a:rPr lang="en-US" sz="2800" dirty="0" smtClean="0">
                <a:solidFill>
                  <a:srgbClr val="FFFFFF"/>
                </a:solidFill>
              </a:rPr>
              <a:t>Systolic ejection murmur at left </a:t>
            </a:r>
            <a:r>
              <a:rPr lang="en-US" sz="2800" dirty="0" err="1" smtClean="0">
                <a:solidFill>
                  <a:srgbClr val="FFFFFF"/>
                </a:solidFill>
              </a:rPr>
              <a:t>interscapular</a:t>
            </a:r>
            <a:r>
              <a:rPr lang="en-US" sz="2800" dirty="0" smtClean="0">
                <a:solidFill>
                  <a:srgbClr val="FFFFFF"/>
                </a:solidFill>
              </a:rPr>
              <a:t> area or at the LUSB</a:t>
            </a:r>
            <a:endParaRPr lang="en-US" sz="2800" dirty="0">
              <a:solidFill>
                <a:srgbClr val="FFFFFF"/>
              </a:solidFill>
            </a:endParaRPr>
          </a:p>
        </p:txBody>
      </p:sp>
    </p:spTree>
    <p:extLst>
      <p:ext uri="{BB962C8B-B14F-4D97-AF65-F5344CB8AC3E}">
        <p14:creationId xmlns:p14="http://schemas.microsoft.com/office/powerpoint/2010/main" val="26282175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solidFill>
                  <a:srgbClr val="FFFFFF"/>
                </a:solidFill>
              </a:rPr>
              <a:t>Additional Studies</a:t>
            </a:r>
            <a:endParaRPr lang="en-US" dirty="0">
              <a:solidFill>
                <a:srgbClr val="FFFFFF"/>
              </a:solidFill>
            </a:endParaRPr>
          </a:p>
        </p:txBody>
      </p:sp>
      <p:sp>
        <p:nvSpPr>
          <p:cNvPr id="3" name="Content Placeholder 2"/>
          <p:cNvSpPr>
            <a:spLocks noGrp="1"/>
          </p:cNvSpPr>
          <p:nvPr>
            <p:ph idx="1"/>
          </p:nvPr>
        </p:nvSpPr>
        <p:spPr>
          <a:xfrm>
            <a:off x="457200" y="1066800"/>
            <a:ext cx="8229600" cy="5638800"/>
          </a:xfrm>
        </p:spPr>
        <p:txBody>
          <a:bodyPr/>
          <a:lstStyle/>
          <a:p>
            <a:r>
              <a:rPr lang="en-US" sz="3200" dirty="0" smtClean="0">
                <a:solidFill>
                  <a:srgbClr val="FFFFFF"/>
                </a:solidFill>
              </a:rPr>
              <a:t>ECG with leftward axis and LVH</a:t>
            </a:r>
          </a:p>
          <a:p>
            <a:pPr lvl="1"/>
            <a:r>
              <a:rPr lang="en-US" dirty="0" smtClean="0">
                <a:solidFill>
                  <a:srgbClr val="FFFFFF"/>
                </a:solidFill>
              </a:rPr>
              <a:t>Normal in 20%</a:t>
            </a:r>
          </a:p>
          <a:p>
            <a:pPr lvl="1"/>
            <a:r>
              <a:rPr lang="en-US" dirty="0" smtClean="0">
                <a:solidFill>
                  <a:srgbClr val="FFFFFF"/>
                </a:solidFill>
              </a:rPr>
              <a:t>Neonates with critical coarctation will have a right axis and RVH</a:t>
            </a:r>
          </a:p>
          <a:p>
            <a:r>
              <a:rPr lang="en-US" sz="3200" dirty="0" smtClean="0">
                <a:solidFill>
                  <a:srgbClr val="FFFFFF"/>
                </a:solidFill>
              </a:rPr>
              <a:t>CXR: ascending aorta may be dilated</a:t>
            </a:r>
          </a:p>
          <a:p>
            <a:pPr lvl="1"/>
            <a:r>
              <a:rPr lang="en-US" dirty="0" smtClean="0">
                <a:solidFill>
                  <a:srgbClr val="FFFFFF"/>
                </a:solidFill>
              </a:rPr>
              <a:t>Thoracic rib notching in children &gt; 5</a:t>
            </a:r>
          </a:p>
          <a:p>
            <a:pPr lvl="1"/>
            <a:r>
              <a:rPr lang="en-US" dirty="0" smtClean="0">
                <a:solidFill>
                  <a:srgbClr val="FFFFFF"/>
                </a:solidFill>
              </a:rPr>
              <a:t>“3-sign” on </a:t>
            </a:r>
            <a:r>
              <a:rPr lang="en-US" dirty="0" err="1" smtClean="0">
                <a:solidFill>
                  <a:srgbClr val="FFFFFF"/>
                </a:solidFill>
              </a:rPr>
              <a:t>overpenetrated</a:t>
            </a:r>
            <a:r>
              <a:rPr lang="en-US" dirty="0" smtClean="0">
                <a:solidFill>
                  <a:srgbClr val="FFFFFF"/>
                </a:solidFill>
              </a:rPr>
              <a:t> CXR or an E-shaped indentation with barium </a:t>
            </a:r>
            <a:r>
              <a:rPr lang="en-US" dirty="0" err="1" smtClean="0">
                <a:solidFill>
                  <a:srgbClr val="FFFFFF"/>
                </a:solidFill>
              </a:rPr>
              <a:t>esophagram</a:t>
            </a:r>
            <a:endParaRPr lang="en-US" dirty="0" smtClean="0">
              <a:solidFill>
                <a:srgbClr val="FFFFFF"/>
              </a:solidFill>
            </a:endParaRPr>
          </a:p>
          <a:p>
            <a:r>
              <a:rPr lang="en-US" sz="3200" dirty="0" smtClean="0">
                <a:solidFill>
                  <a:srgbClr val="FFFFFF"/>
                </a:solidFill>
              </a:rPr>
              <a:t>Diagnosis with echocardiogram</a:t>
            </a:r>
            <a:endParaRPr lang="en-US" sz="3200" dirty="0">
              <a:solidFill>
                <a:srgbClr val="FFFFFF"/>
              </a:solidFill>
            </a:endParaRPr>
          </a:p>
        </p:txBody>
      </p:sp>
    </p:spTree>
    <p:extLst>
      <p:ext uri="{BB962C8B-B14F-4D97-AF65-F5344CB8AC3E}">
        <p14:creationId xmlns:p14="http://schemas.microsoft.com/office/powerpoint/2010/main" val="26282175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Echocardiogram</a:t>
            </a:r>
            <a:endParaRPr lang="en-US" dirty="0">
              <a:solidFill>
                <a:srgbClr val="FFFFFF"/>
              </a:solidFill>
            </a:endParaRPr>
          </a:p>
        </p:txBody>
      </p:sp>
      <p:sp>
        <p:nvSpPr>
          <p:cNvPr id="3" name="Content Placeholder 2"/>
          <p:cNvSpPr>
            <a:spLocks noGrp="1"/>
          </p:cNvSpPr>
          <p:nvPr>
            <p:ph idx="1"/>
          </p:nvPr>
        </p:nvSpPr>
        <p:spPr>
          <a:xfrm>
            <a:off x="457200" y="1295400"/>
            <a:ext cx="8229600" cy="5334000"/>
          </a:xfrm>
        </p:spPr>
        <p:txBody>
          <a:bodyPr/>
          <a:lstStyle/>
          <a:p>
            <a:r>
              <a:rPr lang="en-US" sz="3200" dirty="0" smtClean="0">
                <a:solidFill>
                  <a:srgbClr val="FFFFFF"/>
                </a:solidFill>
              </a:rPr>
              <a:t>Narrowing of arch distal to the left subclavian artery</a:t>
            </a:r>
          </a:p>
          <a:p>
            <a:r>
              <a:rPr lang="en-US" sz="3200" dirty="0" smtClean="0">
                <a:solidFill>
                  <a:srgbClr val="FFFFFF"/>
                </a:solidFill>
              </a:rPr>
              <a:t>Posterior “shelf” of ductal tissue remnant sometimes visible</a:t>
            </a:r>
          </a:p>
          <a:p>
            <a:r>
              <a:rPr lang="en-US" sz="3200" dirty="0" smtClean="0">
                <a:solidFill>
                  <a:srgbClr val="FFFFFF"/>
                </a:solidFill>
              </a:rPr>
              <a:t>Doppler flow across coarctation shows diastolic runoff from a tight stenosis or collateral circulation</a:t>
            </a:r>
          </a:p>
          <a:p>
            <a:r>
              <a:rPr lang="en-US" sz="3200" dirty="0" smtClean="0">
                <a:solidFill>
                  <a:srgbClr val="FFFFFF"/>
                </a:solidFill>
              </a:rPr>
              <a:t>High flow velocity across stenosis</a:t>
            </a:r>
          </a:p>
          <a:p>
            <a:r>
              <a:rPr lang="en-US" sz="3200" dirty="0" smtClean="0">
                <a:solidFill>
                  <a:srgbClr val="FFFFFF"/>
                </a:solidFill>
              </a:rPr>
              <a:t>Decreased systolic pulsations of descending aorta</a:t>
            </a:r>
            <a:endParaRPr lang="en-US" sz="3200" dirty="0">
              <a:solidFill>
                <a:srgbClr val="FFFFFF"/>
              </a:solidFill>
            </a:endParaRPr>
          </a:p>
        </p:txBody>
      </p:sp>
    </p:spTree>
    <p:extLst>
      <p:ext uri="{BB962C8B-B14F-4D97-AF65-F5344CB8AC3E}">
        <p14:creationId xmlns:p14="http://schemas.microsoft.com/office/powerpoint/2010/main" val="39115147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Natural History</a:t>
            </a:r>
            <a:endParaRPr lang="en-US" dirty="0">
              <a:solidFill>
                <a:srgbClr val="FFFFFF"/>
              </a:solidFill>
            </a:endParaRPr>
          </a:p>
        </p:txBody>
      </p:sp>
      <p:sp>
        <p:nvSpPr>
          <p:cNvPr id="3" name="Content Placeholder 2"/>
          <p:cNvSpPr>
            <a:spLocks noGrp="1"/>
          </p:cNvSpPr>
          <p:nvPr>
            <p:ph idx="1"/>
          </p:nvPr>
        </p:nvSpPr>
        <p:spPr>
          <a:xfrm>
            <a:off x="457200" y="1143000"/>
            <a:ext cx="8229600" cy="5029200"/>
          </a:xfrm>
        </p:spPr>
        <p:txBody>
          <a:bodyPr/>
          <a:lstStyle/>
          <a:p>
            <a:r>
              <a:rPr lang="en-US" sz="2800" dirty="0" smtClean="0">
                <a:solidFill>
                  <a:srgbClr val="FFFFFF"/>
                </a:solidFill>
              </a:rPr>
              <a:t>Bicuspid aortic valve can become stenotic with age</a:t>
            </a:r>
          </a:p>
          <a:p>
            <a:r>
              <a:rPr lang="en-US" sz="2800" dirty="0" smtClean="0">
                <a:solidFill>
                  <a:srgbClr val="FFFFFF"/>
                </a:solidFill>
              </a:rPr>
              <a:t>Berry aneurysm seen in 10% of adults with coarctation</a:t>
            </a:r>
          </a:p>
          <a:p>
            <a:r>
              <a:rPr lang="en-US" sz="2800" dirty="0" smtClean="0">
                <a:solidFill>
                  <a:srgbClr val="FFFFFF"/>
                </a:solidFill>
              </a:rPr>
              <a:t>Rare findings in unrepaired adults:</a:t>
            </a:r>
          </a:p>
          <a:p>
            <a:pPr lvl="1"/>
            <a:r>
              <a:rPr lang="en-US" sz="2800" dirty="0" smtClean="0">
                <a:solidFill>
                  <a:srgbClr val="FFFFFF"/>
                </a:solidFill>
              </a:rPr>
              <a:t>LV failure</a:t>
            </a:r>
          </a:p>
          <a:p>
            <a:pPr lvl="1"/>
            <a:r>
              <a:rPr lang="en-US" sz="2800" dirty="0" smtClean="0">
                <a:solidFill>
                  <a:srgbClr val="FFFFFF"/>
                </a:solidFill>
              </a:rPr>
              <a:t>Aortic dissection</a:t>
            </a:r>
          </a:p>
          <a:p>
            <a:pPr lvl="1"/>
            <a:r>
              <a:rPr lang="en-US" sz="2800" dirty="0" smtClean="0">
                <a:solidFill>
                  <a:srgbClr val="FFFFFF"/>
                </a:solidFill>
              </a:rPr>
              <a:t>Intracranial hemorrhage (from rupture of berry aneurysm of the arterial circle of Willis), </a:t>
            </a:r>
          </a:p>
          <a:p>
            <a:pPr lvl="1"/>
            <a:r>
              <a:rPr lang="en-US" sz="2800" dirty="0" smtClean="0">
                <a:solidFill>
                  <a:srgbClr val="FFFFFF"/>
                </a:solidFill>
              </a:rPr>
              <a:t>Hypertensive encephalopathy</a:t>
            </a:r>
          </a:p>
          <a:p>
            <a:pPr lvl="1"/>
            <a:r>
              <a:rPr lang="en-US" sz="2800" dirty="0" smtClean="0">
                <a:solidFill>
                  <a:srgbClr val="FFFFFF"/>
                </a:solidFill>
              </a:rPr>
              <a:t>Hypertensive cardiomyopathy</a:t>
            </a:r>
            <a:endParaRPr lang="en-US" sz="2800" dirty="0">
              <a:solidFill>
                <a:srgbClr val="FFFFFF"/>
              </a:solidFill>
            </a:endParaRPr>
          </a:p>
        </p:txBody>
      </p:sp>
    </p:spTree>
    <p:extLst>
      <p:ext uri="{BB962C8B-B14F-4D97-AF65-F5344CB8AC3E}">
        <p14:creationId xmlns:p14="http://schemas.microsoft.com/office/powerpoint/2010/main" val="2346790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Pulmonary Stenosis </a:t>
            </a:r>
            <a:r>
              <a:rPr lang="en-US" dirty="0">
                <a:solidFill>
                  <a:srgbClr val="FFFFFF"/>
                </a:solidFill>
              </a:rPr>
              <a:t> </a:t>
            </a:r>
            <a:r>
              <a:rPr lang="en-US" dirty="0" smtClean="0">
                <a:solidFill>
                  <a:srgbClr val="FFFFFF"/>
                </a:solidFill>
              </a:rPr>
              <a:t>Anatomy</a:t>
            </a:r>
            <a:endParaRPr lang="en-US" dirty="0">
              <a:solidFill>
                <a:srgbClr val="FFFFFF"/>
              </a:solidFill>
            </a:endParaRPr>
          </a:p>
        </p:txBody>
      </p:sp>
      <p:sp>
        <p:nvSpPr>
          <p:cNvPr id="3" name="Content Placeholder 2"/>
          <p:cNvSpPr>
            <a:spLocks noGrp="1"/>
          </p:cNvSpPr>
          <p:nvPr>
            <p:ph idx="1"/>
          </p:nvPr>
        </p:nvSpPr>
        <p:spPr>
          <a:xfrm>
            <a:off x="457200" y="1219200"/>
            <a:ext cx="8229600" cy="5181600"/>
          </a:xfrm>
        </p:spPr>
        <p:txBody>
          <a:bodyPr/>
          <a:lstStyle/>
          <a:p>
            <a:r>
              <a:rPr lang="en-US" sz="3200" dirty="0" smtClean="0">
                <a:solidFill>
                  <a:srgbClr val="FFFFFF"/>
                </a:solidFill>
              </a:rPr>
              <a:t>May be valvar, subvalvar, or supravalvar</a:t>
            </a:r>
          </a:p>
          <a:p>
            <a:r>
              <a:rPr lang="en-US" sz="3200" dirty="0" smtClean="0">
                <a:solidFill>
                  <a:srgbClr val="FFFFFF"/>
                </a:solidFill>
              </a:rPr>
              <a:t>Valvar PS – most common</a:t>
            </a:r>
          </a:p>
          <a:p>
            <a:pPr lvl="1"/>
            <a:r>
              <a:rPr lang="en-US" sz="2800" dirty="0" smtClean="0">
                <a:solidFill>
                  <a:srgbClr val="FFFFFF"/>
                </a:solidFill>
              </a:rPr>
              <a:t>Thickened leaflets with fused or absent commissures, usually annulus near normal size</a:t>
            </a:r>
          </a:p>
          <a:p>
            <a:pPr lvl="1"/>
            <a:r>
              <a:rPr lang="en-US" sz="2800" dirty="0" smtClean="0">
                <a:solidFill>
                  <a:srgbClr val="FFFFFF"/>
                </a:solidFill>
              </a:rPr>
              <a:t>Dysplastic, thickened, irregular, immobile valve tissue, usually with a small annulus</a:t>
            </a:r>
          </a:p>
          <a:p>
            <a:pPr lvl="2"/>
            <a:r>
              <a:rPr lang="en-US" sz="2400" dirty="0" smtClean="0">
                <a:solidFill>
                  <a:srgbClr val="FFFFFF"/>
                </a:solidFill>
              </a:rPr>
              <a:t>Up to 7% of Noonan’s patients</a:t>
            </a:r>
          </a:p>
          <a:p>
            <a:r>
              <a:rPr lang="en-US" sz="3200" dirty="0" smtClean="0">
                <a:solidFill>
                  <a:srgbClr val="FFFFFF"/>
                </a:solidFill>
              </a:rPr>
              <a:t>Subvalvar PS is rare in isolation</a:t>
            </a:r>
          </a:p>
          <a:p>
            <a:pPr lvl="1"/>
            <a:r>
              <a:rPr lang="en-US" sz="2800" dirty="0" smtClean="0">
                <a:solidFill>
                  <a:srgbClr val="FFFFFF"/>
                </a:solidFill>
              </a:rPr>
              <a:t>Usually with a large VSD, as with tetralogy of Fallot</a:t>
            </a:r>
            <a:endParaRPr lang="en-US" sz="2800" dirty="0">
              <a:solidFill>
                <a:srgbClr val="FFFFFF"/>
              </a:solidFill>
            </a:endParaRPr>
          </a:p>
        </p:txBody>
      </p:sp>
    </p:spTree>
    <p:extLst>
      <p:ext uri="{BB962C8B-B14F-4D97-AF65-F5344CB8AC3E}">
        <p14:creationId xmlns:p14="http://schemas.microsoft.com/office/powerpoint/2010/main" val="408267368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Noncritical Coarctation Management</a:t>
            </a:r>
            <a:endParaRPr lang="en-US" dirty="0">
              <a:solidFill>
                <a:srgbClr val="FFFFFF"/>
              </a:solidFill>
            </a:endParaRPr>
          </a:p>
        </p:txBody>
      </p:sp>
      <p:sp>
        <p:nvSpPr>
          <p:cNvPr id="3" name="Content Placeholder 2"/>
          <p:cNvSpPr>
            <a:spLocks noGrp="1"/>
          </p:cNvSpPr>
          <p:nvPr>
            <p:ph idx="1"/>
          </p:nvPr>
        </p:nvSpPr>
        <p:spPr>
          <a:xfrm>
            <a:off x="457200" y="1570037"/>
            <a:ext cx="8229600" cy="4525963"/>
          </a:xfrm>
        </p:spPr>
        <p:txBody>
          <a:bodyPr/>
          <a:lstStyle/>
          <a:p>
            <a:r>
              <a:rPr lang="en-US" sz="3200" dirty="0" smtClean="0">
                <a:solidFill>
                  <a:srgbClr val="FFFFFF"/>
                </a:solidFill>
              </a:rPr>
              <a:t>Mild coarctation can be observed</a:t>
            </a:r>
          </a:p>
          <a:p>
            <a:r>
              <a:rPr lang="en-US" sz="3200" dirty="0" smtClean="0">
                <a:solidFill>
                  <a:srgbClr val="FFFFFF"/>
                </a:solidFill>
              </a:rPr>
              <a:t>Moderate to severe coarctation (BP 15-20 mmHg higher in the arms than legs)</a:t>
            </a:r>
          </a:p>
          <a:p>
            <a:pPr lvl="1"/>
            <a:r>
              <a:rPr lang="en-US" dirty="0" smtClean="0">
                <a:solidFill>
                  <a:srgbClr val="FFFFFF"/>
                </a:solidFill>
              </a:rPr>
              <a:t>Balloon angioplasty</a:t>
            </a:r>
          </a:p>
          <a:p>
            <a:pPr lvl="1"/>
            <a:r>
              <a:rPr lang="en-US" dirty="0" smtClean="0">
                <a:solidFill>
                  <a:srgbClr val="FFFFFF"/>
                </a:solidFill>
              </a:rPr>
              <a:t>Balloon expandable stent in older children</a:t>
            </a:r>
          </a:p>
          <a:p>
            <a:pPr lvl="1"/>
            <a:r>
              <a:rPr lang="en-US" dirty="0" smtClean="0">
                <a:solidFill>
                  <a:srgbClr val="FFFFFF"/>
                </a:solidFill>
              </a:rPr>
              <a:t>Surgical repair</a:t>
            </a:r>
          </a:p>
          <a:p>
            <a:pPr lvl="2"/>
            <a:r>
              <a:rPr lang="en-US" sz="2800" dirty="0" smtClean="0">
                <a:solidFill>
                  <a:srgbClr val="FFFFFF"/>
                </a:solidFill>
              </a:rPr>
              <a:t>End-to-end anastomosis</a:t>
            </a:r>
          </a:p>
          <a:p>
            <a:pPr lvl="2"/>
            <a:r>
              <a:rPr lang="en-US" dirty="0" smtClean="0">
                <a:solidFill>
                  <a:srgbClr val="FFFFFF"/>
                </a:solidFill>
              </a:rPr>
              <a:t>Subclavian flap</a:t>
            </a:r>
            <a:endParaRPr lang="en-US" sz="2800" dirty="0">
              <a:solidFill>
                <a:srgbClr val="FFFFFF"/>
              </a:solidFill>
            </a:endParaRPr>
          </a:p>
        </p:txBody>
      </p:sp>
    </p:spTree>
    <p:extLst>
      <p:ext uri="{BB962C8B-B14F-4D97-AF65-F5344CB8AC3E}">
        <p14:creationId xmlns:p14="http://schemas.microsoft.com/office/powerpoint/2010/main" val="31099685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Coarctation Follow-up</a:t>
            </a:r>
            <a:endParaRPr lang="en-US" dirty="0">
              <a:solidFill>
                <a:srgbClr val="FFFFFF"/>
              </a:solidFill>
            </a:endParaRPr>
          </a:p>
        </p:txBody>
      </p:sp>
      <p:sp>
        <p:nvSpPr>
          <p:cNvPr id="3" name="Content Placeholder 2"/>
          <p:cNvSpPr>
            <a:spLocks noGrp="1"/>
          </p:cNvSpPr>
          <p:nvPr>
            <p:ph idx="1"/>
          </p:nvPr>
        </p:nvSpPr>
        <p:spPr>
          <a:xfrm>
            <a:off x="533400" y="1371600"/>
            <a:ext cx="8229600" cy="4724400"/>
          </a:xfrm>
        </p:spPr>
        <p:txBody>
          <a:bodyPr/>
          <a:lstStyle/>
          <a:p>
            <a:r>
              <a:rPr lang="en-US" sz="3200" dirty="0" smtClean="0">
                <a:solidFill>
                  <a:srgbClr val="FFFFFF"/>
                </a:solidFill>
              </a:rPr>
              <a:t>Annual assessment of upper and lower extremity blood pressure</a:t>
            </a:r>
          </a:p>
          <a:p>
            <a:r>
              <a:rPr lang="en-US" sz="3200" dirty="0" smtClean="0">
                <a:solidFill>
                  <a:srgbClr val="FFFFFF"/>
                </a:solidFill>
              </a:rPr>
              <a:t>Monitor blood pressure as patients at risk for hypertension, even if coarctation does not recur, especially if repair done later than 2 years of age</a:t>
            </a:r>
          </a:p>
          <a:p>
            <a:r>
              <a:rPr lang="en-US" sz="3200" dirty="0" smtClean="0">
                <a:solidFill>
                  <a:srgbClr val="FFFFFF"/>
                </a:solidFill>
              </a:rPr>
              <a:t>Evaluate for aneurysm formation via advanced imaging every 2-5 years in adulthood</a:t>
            </a:r>
            <a:endParaRPr lang="en-US" sz="3200" dirty="0">
              <a:solidFill>
                <a:srgbClr val="FFFFFF"/>
              </a:solidFill>
            </a:endParaRPr>
          </a:p>
        </p:txBody>
      </p:sp>
    </p:spTree>
    <p:extLst>
      <p:ext uri="{BB962C8B-B14F-4D97-AF65-F5344CB8AC3E}">
        <p14:creationId xmlns:p14="http://schemas.microsoft.com/office/powerpoint/2010/main" val="31099685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References </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solidFill>
                  <a:schemeClr val="tx1"/>
                </a:solidFill>
              </a:rPr>
              <a:t>Park</a:t>
            </a:r>
            <a:r>
              <a:rPr lang="en-US" dirty="0">
                <a:solidFill>
                  <a:schemeClr val="tx1"/>
                </a:solidFill>
              </a:rPr>
              <a:t>: Pediatric Cardiology for Practitioners: 5th </a:t>
            </a:r>
            <a:r>
              <a:rPr lang="en-US" dirty="0" smtClean="0">
                <a:solidFill>
                  <a:schemeClr val="tx1"/>
                </a:solidFill>
              </a:rPr>
              <a:t>Edition Figure </a:t>
            </a:r>
            <a:r>
              <a:rPr lang="en-US" dirty="0">
                <a:solidFill>
                  <a:schemeClr val="tx1"/>
                </a:solidFill>
              </a:rPr>
              <a:t>13-2: </a:t>
            </a:r>
          </a:p>
          <a:p>
            <a:r>
              <a:rPr lang="en-US" dirty="0" err="1" smtClean="0">
                <a:solidFill>
                  <a:schemeClr val="tx1"/>
                </a:solidFill>
              </a:rPr>
              <a:t>Nadas</a:t>
            </a:r>
            <a:r>
              <a:rPr lang="en-US" dirty="0" smtClean="0">
                <a:solidFill>
                  <a:schemeClr val="tx1"/>
                </a:solidFill>
              </a:rPr>
              <a:t>’ Pediatric Cardiology Ed: Donald </a:t>
            </a:r>
            <a:r>
              <a:rPr lang="en-US" dirty="0" err="1" smtClean="0">
                <a:solidFill>
                  <a:schemeClr val="tx1"/>
                </a:solidFill>
              </a:rPr>
              <a:t>Fyler</a:t>
            </a:r>
            <a:r>
              <a:rPr lang="en-US" dirty="0" smtClean="0">
                <a:solidFill>
                  <a:schemeClr val="tx1"/>
                </a:solidFill>
              </a:rPr>
              <a:t> Mosby 1992</a:t>
            </a:r>
            <a:endParaRPr lang="en-US" dirty="0">
              <a:solidFill>
                <a:schemeClr val="tx1"/>
              </a:solidFill>
            </a:endParaRPr>
          </a:p>
          <a:p>
            <a:endParaRPr lang="en-US" dirty="0"/>
          </a:p>
          <a:p>
            <a:endParaRPr lang="en-US" dirty="0"/>
          </a:p>
        </p:txBody>
      </p:sp>
    </p:spTree>
    <p:extLst>
      <p:ext uri="{BB962C8B-B14F-4D97-AF65-F5344CB8AC3E}">
        <p14:creationId xmlns:p14="http://schemas.microsoft.com/office/powerpoint/2010/main" val="2838610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FFFFFF"/>
                </a:solidFill>
              </a:rPr>
              <a:t>Pulmonary Stenosis </a:t>
            </a:r>
            <a:r>
              <a:rPr lang="en-US" dirty="0">
                <a:solidFill>
                  <a:srgbClr val="FFFFFF"/>
                </a:solidFill>
              </a:rPr>
              <a:t> </a:t>
            </a:r>
            <a:r>
              <a:rPr lang="en-US" dirty="0" smtClean="0">
                <a:solidFill>
                  <a:srgbClr val="FFFFFF"/>
                </a:solidFill>
              </a:rPr>
              <a:t>Anatomy</a:t>
            </a:r>
            <a:endParaRPr lang="en-US" dirty="0">
              <a:solidFill>
                <a:srgbClr val="FFFFFF"/>
              </a:solidFill>
            </a:endParaRPr>
          </a:p>
        </p:txBody>
      </p:sp>
      <p:sp>
        <p:nvSpPr>
          <p:cNvPr id="3" name="Content Placeholder 2"/>
          <p:cNvSpPr>
            <a:spLocks noGrp="1"/>
          </p:cNvSpPr>
          <p:nvPr>
            <p:ph idx="1"/>
          </p:nvPr>
        </p:nvSpPr>
        <p:spPr>
          <a:xfrm>
            <a:off x="457200" y="838200"/>
            <a:ext cx="8229600" cy="5715000"/>
          </a:xfrm>
        </p:spPr>
        <p:txBody>
          <a:bodyPr/>
          <a:lstStyle/>
          <a:p>
            <a:r>
              <a:rPr lang="en-US" sz="3200" dirty="0" smtClean="0">
                <a:solidFill>
                  <a:srgbClr val="FFFFFF"/>
                </a:solidFill>
              </a:rPr>
              <a:t>Supravalvar PS</a:t>
            </a:r>
          </a:p>
          <a:p>
            <a:pPr lvl="1"/>
            <a:r>
              <a:rPr lang="en-US" sz="2800" dirty="0" smtClean="0">
                <a:solidFill>
                  <a:srgbClr val="FFFFFF"/>
                </a:solidFill>
              </a:rPr>
              <a:t>May involve the main pulmonary artery, either branch pulmonary artery, or several peripheral pulmonary artery branches</a:t>
            </a:r>
          </a:p>
          <a:p>
            <a:pPr lvl="1"/>
            <a:r>
              <a:rPr lang="en-US" sz="2800" dirty="0" smtClean="0">
                <a:solidFill>
                  <a:srgbClr val="FFFFFF"/>
                </a:solidFill>
              </a:rPr>
              <a:t>Syndromes with peripheral PA stenosis</a:t>
            </a:r>
          </a:p>
          <a:p>
            <a:pPr lvl="2"/>
            <a:r>
              <a:rPr lang="en-US" sz="2400" dirty="0" smtClean="0">
                <a:solidFill>
                  <a:srgbClr val="FFFFFF"/>
                </a:solidFill>
              </a:rPr>
              <a:t>Congenital rubella syndrome</a:t>
            </a:r>
          </a:p>
          <a:p>
            <a:pPr lvl="2"/>
            <a:r>
              <a:rPr lang="en-US" sz="2400" dirty="0" smtClean="0">
                <a:solidFill>
                  <a:srgbClr val="FFFFFF"/>
                </a:solidFill>
              </a:rPr>
              <a:t>Williams’ syndrome</a:t>
            </a:r>
          </a:p>
          <a:p>
            <a:pPr lvl="2"/>
            <a:r>
              <a:rPr lang="en-US" sz="2400" dirty="0" smtClean="0">
                <a:solidFill>
                  <a:srgbClr val="FFFFFF"/>
                </a:solidFill>
              </a:rPr>
              <a:t>Noonan’s syndrome</a:t>
            </a:r>
          </a:p>
          <a:p>
            <a:pPr lvl="2"/>
            <a:r>
              <a:rPr lang="en-US" sz="2400" dirty="0" err="1" smtClean="0">
                <a:solidFill>
                  <a:srgbClr val="FFFFFF"/>
                </a:solidFill>
              </a:rPr>
              <a:t>Alagille’s</a:t>
            </a:r>
            <a:r>
              <a:rPr lang="en-US" sz="2400" dirty="0" smtClean="0">
                <a:solidFill>
                  <a:srgbClr val="FFFFFF"/>
                </a:solidFill>
              </a:rPr>
              <a:t> syndrome</a:t>
            </a:r>
          </a:p>
          <a:p>
            <a:pPr lvl="2"/>
            <a:r>
              <a:rPr lang="en-US" sz="2400" dirty="0" smtClean="0">
                <a:solidFill>
                  <a:srgbClr val="FFFFFF"/>
                </a:solidFill>
              </a:rPr>
              <a:t>Ehlers-</a:t>
            </a:r>
            <a:r>
              <a:rPr lang="en-US" sz="2400" dirty="0" err="1" smtClean="0">
                <a:solidFill>
                  <a:srgbClr val="FFFFFF"/>
                </a:solidFill>
              </a:rPr>
              <a:t>Danlos</a:t>
            </a:r>
            <a:r>
              <a:rPr lang="en-US" sz="2400" dirty="0" smtClean="0">
                <a:solidFill>
                  <a:srgbClr val="FFFFFF"/>
                </a:solidFill>
              </a:rPr>
              <a:t> syndrome</a:t>
            </a:r>
          </a:p>
          <a:p>
            <a:pPr lvl="2"/>
            <a:r>
              <a:rPr lang="en-US" sz="2400" dirty="0" smtClean="0">
                <a:solidFill>
                  <a:srgbClr val="FFFFFF"/>
                </a:solidFill>
              </a:rPr>
              <a:t>Silver-Russell syndrome</a:t>
            </a:r>
          </a:p>
          <a:p>
            <a:pPr lvl="1"/>
            <a:r>
              <a:rPr lang="en-US" dirty="0" smtClean="0">
                <a:solidFill>
                  <a:srgbClr val="FFFFFF"/>
                </a:solidFill>
              </a:rPr>
              <a:t>Peripheral pulmonary stenosis</a:t>
            </a:r>
          </a:p>
          <a:p>
            <a:pPr lvl="2"/>
            <a:endParaRPr lang="en-US" sz="2400" dirty="0">
              <a:solidFill>
                <a:srgbClr val="FFFFFF"/>
              </a:solidFill>
            </a:endParaRPr>
          </a:p>
        </p:txBody>
      </p:sp>
    </p:spTree>
    <p:extLst>
      <p:ext uri="{BB962C8B-B14F-4D97-AF65-F5344CB8AC3E}">
        <p14:creationId xmlns:p14="http://schemas.microsoft.com/office/powerpoint/2010/main" val="3075155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rgbClr val="FFFFFF"/>
              </a:solidFill>
            </a:endParaRPr>
          </a:p>
        </p:txBody>
      </p:sp>
      <p:sp>
        <p:nvSpPr>
          <p:cNvPr id="3" name="Content Placeholder 2"/>
          <p:cNvSpPr>
            <a:spLocks noGrp="1"/>
          </p:cNvSpPr>
          <p:nvPr>
            <p:ph idx="1"/>
          </p:nvPr>
        </p:nvSpPr>
        <p:spPr>
          <a:xfrm>
            <a:off x="152400" y="1722437"/>
            <a:ext cx="8961120" cy="4525963"/>
          </a:xfrm>
        </p:spPr>
        <p:txBody>
          <a:bodyPr/>
          <a:lstStyle/>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r>
              <a:rPr lang="en-US" sz="2400" dirty="0" smtClean="0">
                <a:solidFill>
                  <a:schemeClr val="tx1"/>
                </a:solidFill>
              </a:rPr>
              <a:t>Figure 13-1: A) Valvar pulmonary stenosis, B) Subpulmonary stenosis, C) Supravalvar </a:t>
            </a:r>
            <a:r>
              <a:rPr lang="en-US" sz="2400" dirty="0" err="1" smtClean="0">
                <a:solidFill>
                  <a:schemeClr val="tx1"/>
                </a:solidFill>
              </a:rPr>
              <a:t>supmonary</a:t>
            </a:r>
            <a:r>
              <a:rPr lang="en-US" sz="2400" dirty="0" smtClean="0">
                <a:solidFill>
                  <a:schemeClr val="tx1"/>
                </a:solidFill>
              </a:rPr>
              <a:t> stenosis</a:t>
            </a:r>
          </a:p>
          <a:p>
            <a:pPr marL="0" indent="0">
              <a:buNone/>
            </a:pPr>
            <a:r>
              <a:rPr lang="en-US" sz="2400" dirty="0" smtClean="0">
                <a:solidFill>
                  <a:schemeClr val="tx1"/>
                </a:solidFill>
              </a:rPr>
              <a:t>	-Park</a:t>
            </a:r>
            <a:r>
              <a:rPr lang="en-US" sz="2400" dirty="0">
                <a:solidFill>
                  <a:schemeClr val="tx1"/>
                </a:solidFill>
              </a:rPr>
              <a:t>: Pediatric Cardiology for Practitioners: 5th Edition</a:t>
            </a:r>
          </a:p>
          <a:p>
            <a:endParaRPr lang="en-US" sz="2000"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42" y="914400"/>
            <a:ext cx="9085578" cy="3733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680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Pulmonary Stenosis Physiology</a:t>
            </a:r>
            <a:endParaRPr lang="en-US" dirty="0">
              <a:solidFill>
                <a:srgbClr val="FFFFFF"/>
              </a:solidFill>
            </a:endParaRPr>
          </a:p>
        </p:txBody>
      </p:sp>
      <p:sp>
        <p:nvSpPr>
          <p:cNvPr id="3" name="Content Placeholder 2"/>
          <p:cNvSpPr>
            <a:spLocks noGrp="1"/>
          </p:cNvSpPr>
          <p:nvPr>
            <p:ph idx="1"/>
          </p:nvPr>
        </p:nvSpPr>
        <p:spPr/>
        <p:txBody>
          <a:bodyPr/>
          <a:lstStyle/>
          <a:p>
            <a:r>
              <a:rPr lang="en-US" sz="3200" dirty="0" smtClean="0">
                <a:solidFill>
                  <a:srgbClr val="FFFFFF"/>
                </a:solidFill>
              </a:rPr>
              <a:t>Right ventricular pressure rises to overcome the stenosis</a:t>
            </a:r>
          </a:p>
          <a:p>
            <a:r>
              <a:rPr lang="en-US" sz="3200" dirty="0" smtClean="0">
                <a:solidFill>
                  <a:srgbClr val="FFFFFF"/>
                </a:solidFill>
              </a:rPr>
              <a:t>Chronic right ventricle pressure elevation results in right ventricular muscle hypertrophy and a less compliant right ventricle</a:t>
            </a:r>
          </a:p>
          <a:p>
            <a:r>
              <a:rPr lang="en-US" sz="3200" dirty="0" smtClean="0">
                <a:solidFill>
                  <a:srgbClr val="FFFFFF"/>
                </a:solidFill>
              </a:rPr>
              <a:t>Right atrial pressures rise to fill the less compliant right ventricle</a:t>
            </a:r>
          </a:p>
        </p:txBody>
      </p:sp>
    </p:spTree>
    <p:extLst>
      <p:ext uri="{BB962C8B-B14F-4D97-AF65-F5344CB8AC3E}">
        <p14:creationId xmlns:p14="http://schemas.microsoft.com/office/powerpoint/2010/main" val="1575779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FFFFFF"/>
                </a:solidFill>
              </a:rPr>
              <a:t>Physical Examination-</a:t>
            </a:r>
            <a:r>
              <a:rPr lang="en-US" dirty="0" err="1" smtClean="0">
                <a:solidFill>
                  <a:srgbClr val="FFFFFF"/>
                </a:solidFill>
              </a:rPr>
              <a:t>Valvar</a:t>
            </a:r>
            <a:r>
              <a:rPr lang="en-US" dirty="0" smtClean="0">
                <a:solidFill>
                  <a:srgbClr val="FFFFFF"/>
                </a:solidFill>
              </a:rPr>
              <a:t> PS</a:t>
            </a:r>
            <a:endParaRPr lang="en-US" dirty="0">
              <a:solidFill>
                <a:srgbClr val="FFFFFF"/>
              </a:solidFill>
            </a:endParaRPr>
          </a:p>
        </p:txBody>
      </p:sp>
      <p:sp>
        <p:nvSpPr>
          <p:cNvPr id="3" name="Content Placeholder 2"/>
          <p:cNvSpPr>
            <a:spLocks noGrp="1"/>
          </p:cNvSpPr>
          <p:nvPr>
            <p:ph idx="1"/>
          </p:nvPr>
        </p:nvSpPr>
        <p:spPr>
          <a:xfrm>
            <a:off x="457200" y="838200"/>
            <a:ext cx="8229600" cy="5867400"/>
          </a:xfrm>
        </p:spPr>
        <p:txBody>
          <a:bodyPr/>
          <a:lstStyle/>
          <a:p>
            <a:r>
              <a:rPr lang="en-US" sz="3200" dirty="0" smtClean="0">
                <a:solidFill>
                  <a:srgbClr val="FFFFFF"/>
                </a:solidFill>
              </a:rPr>
              <a:t>Systolic ejection murmur loudest at the 2</a:t>
            </a:r>
            <a:r>
              <a:rPr lang="en-US" sz="3200" baseline="30000" dirty="0" smtClean="0">
                <a:solidFill>
                  <a:srgbClr val="FFFFFF"/>
                </a:solidFill>
              </a:rPr>
              <a:t>nd</a:t>
            </a:r>
            <a:r>
              <a:rPr lang="en-US" sz="3200" dirty="0" smtClean="0">
                <a:solidFill>
                  <a:srgbClr val="FFFFFF"/>
                </a:solidFill>
              </a:rPr>
              <a:t> left intercostal space, radiates to the back</a:t>
            </a:r>
          </a:p>
          <a:p>
            <a:pPr lvl="1"/>
            <a:r>
              <a:rPr lang="en-US" sz="2800" dirty="0" smtClean="0">
                <a:solidFill>
                  <a:srgbClr val="FFFFFF"/>
                </a:solidFill>
              </a:rPr>
              <a:t>The louder and longer the murmur, the greater the obstruction</a:t>
            </a:r>
          </a:p>
          <a:p>
            <a:pPr lvl="1"/>
            <a:r>
              <a:rPr lang="en-US" sz="2800" dirty="0" smtClean="0">
                <a:solidFill>
                  <a:srgbClr val="FFFFFF"/>
                </a:solidFill>
              </a:rPr>
              <a:t>May have associated systolic thrill</a:t>
            </a:r>
          </a:p>
          <a:p>
            <a:pPr lvl="1"/>
            <a:r>
              <a:rPr lang="en-US" sz="2800" dirty="0" smtClean="0">
                <a:solidFill>
                  <a:srgbClr val="FFFFFF"/>
                </a:solidFill>
              </a:rPr>
              <a:t>1</a:t>
            </a:r>
            <a:r>
              <a:rPr lang="en-US" sz="2800" baseline="30000" dirty="0" smtClean="0">
                <a:solidFill>
                  <a:srgbClr val="FFFFFF"/>
                </a:solidFill>
              </a:rPr>
              <a:t>st</a:t>
            </a:r>
            <a:r>
              <a:rPr lang="en-US" sz="2800" dirty="0" smtClean="0">
                <a:solidFill>
                  <a:srgbClr val="FFFFFF"/>
                </a:solidFill>
              </a:rPr>
              <a:t> heart sound is normal</a:t>
            </a:r>
          </a:p>
          <a:p>
            <a:pPr lvl="1"/>
            <a:r>
              <a:rPr lang="en-US" sz="2800" dirty="0" smtClean="0">
                <a:solidFill>
                  <a:srgbClr val="FFFFFF"/>
                </a:solidFill>
              </a:rPr>
              <a:t>2</a:t>
            </a:r>
            <a:r>
              <a:rPr lang="en-US" sz="2800" baseline="30000" dirty="0" smtClean="0">
                <a:solidFill>
                  <a:srgbClr val="FFFFFF"/>
                </a:solidFill>
              </a:rPr>
              <a:t>nd</a:t>
            </a:r>
            <a:r>
              <a:rPr lang="en-US" sz="2800" dirty="0" smtClean="0">
                <a:solidFill>
                  <a:srgbClr val="FFFFFF"/>
                </a:solidFill>
              </a:rPr>
              <a:t> heart sound is split, which becomes wider the more severe the obstruction</a:t>
            </a:r>
          </a:p>
          <a:p>
            <a:pPr lvl="1"/>
            <a:r>
              <a:rPr lang="en-US" sz="2800" dirty="0" smtClean="0">
                <a:solidFill>
                  <a:srgbClr val="FFFFFF"/>
                </a:solidFill>
              </a:rPr>
              <a:t>P2 decreases in intensity the more severe the obstruction</a:t>
            </a:r>
          </a:p>
          <a:p>
            <a:pPr lvl="1"/>
            <a:r>
              <a:rPr lang="en-US" sz="2800" dirty="0" smtClean="0">
                <a:solidFill>
                  <a:srgbClr val="FFFFFF"/>
                </a:solidFill>
              </a:rPr>
              <a:t>Ejection click noted in early systole, </a:t>
            </a:r>
          </a:p>
          <a:p>
            <a:pPr marL="457200" lvl="1" indent="0">
              <a:buNone/>
            </a:pPr>
            <a:r>
              <a:rPr lang="en-US" sz="2800" dirty="0">
                <a:solidFill>
                  <a:srgbClr val="FFFFFF"/>
                </a:solidFill>
              </a:rPr>
              <a:t> </a:t>
            </a:r>
            <a:r>
              <a:rPr lang="en-US" sz="2800" dirty="0" smtClean="0">
                <a:solidFill>
                  <a:srgbClr val="FFFFFF"/>
                </a:solidFill>
              </a:rPr>
              <a:t>    the more severe, the earlier in systole</a:t>
            </a:r>
          </a:p>
        </p:txBody>
      </p:sp>
    </p:spTree>
    <p:extLst>
      <p:ext uri="{BB962C8B-B14F-4D97-AF65-F5344CB8AC3E}">
        <p14:creationId xmlns:p14="http://schemas.microsoft.com/office/powerpoint/2010/main" val="1275000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FFFFFF"/>
                </a:solidFill>
              </a:rPr>
              <a:t>Physical Examination-</a:t>
            </a:r>
            <a:r>
              <a:rPr lang="en-US" dirty="0" err="1" smtClean="0">
                <a:solidFill>
                  <a:srgbClr val="FFFFFF"/>
                </a:solidFill>
              </a:rPr>
              <a:t>Valvar</a:t>
            </a:r>
            <a:r>
              <a:rPr lang="en-US" dirty="0" smtClean="0">
                <a:solidFill>
                  <a:srgbClr val="FFFFFF"/>
                </a:solidFill>
              </a:rPr>
              <a:t> PS</a:t>
            </a:r>
            <a:endParaRPr lang="en-US" dirty="0">
              <a:solidFill>
                <a:srgbClr val="FFFFFF"/>
              </a:solidFill>
            </a:endParaRPr>
          </a:p>
        </p:txBody>
      </p:sp>
      <p:sp>
        <p:nvSpPr>
          <p:cNvPr id="3" name="Content Placeholder 2"/>
          <p:cNvSpPr>
            <a:spLocks noGrp="1"/>
          </p:cNvSpPr>
          <p:nvPr>
            <p:ph idx="1"/>
          </p:nvPr>
        </p:nvSpPr>
        <p:spPr>
          <a:xfrm>
            <a:off x="152400" y="762000"/>
            <a:ext cx="8229600" cy="5867400"/>
          </a:xfrm>
        </p:spPr>
        <p:txBody>
          <a:bodyPr/>
          <a:lstStyle/>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smtClean="0"/>
          </a:p>
          <a:p>
            <a:endParaRPr lang="en-US" sz="2000" dirty="0"/>
          </a:p>
          <a:p>
            <a:endParaRPr lang="en-US" sz="2000" dirty="0" smtClean="0"/>
          </a:p>
          <a:p>
            <a:endParaRPr lang="en-US" sz="2000" dirty="0" smtClean="0"/>
          </a:p>
          <a:p>
            <a:r>
              <a:rPr lang="en-US" sz="2400" dirty="0" smtClean="0">
                <a:solidFill>
                  <a:schemeClr val="tx1"/>
                </a:solidFill>
              </a:rPr>
              <a:t>Figure 13-2: </a:t>
            </a:r>
          </a:p>
          <a:p>
            <a:pPr marL="0" indent="0">
              <a:buNone/>
            </a:pPr>
            <a:r>
              <a:rPr lang="en-US" sz="2400" dirty="0">
                <a:solidFill>
                  <a:schemeClr val="tx1"/>
                </a:solidFill>
              </a:rPr>
              <a:t> </a:t>
            </a:r>
            <a:r>
              <a:rPr lang="en-US" sz="2400" dirty="0" smtClean="0">
                <a:solidFill>
                  <a:schemeClr val="tx1"/>
                </a:solidFill>
              </a:rPr>
              <a:t>      Park</a:t>
            </a:r>
            <a:r>
              <a:rPr lang="en-US" sz="2400" dirty="0">
                <a:solidFill>
                  <a:schemeClr val="tx1"/>
                </a:solidFill>
              </a:rPr>
              <a:t>: Pediatric Cardiology for Practitioners: 5th Edition</a:t>
            </a:r>
          </a:p>
          <a:p>
            <a:pPr marL="0" indent="0">
              <a:buNone/>
            </a:pPr>
            <a:endParaRPr lang="en-US" sz="2000" dirty="0" smtClean="0">
              <a:solidFill>
                <a:schemeClr val="tx1"/>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14400"/>
            <a:ext cx="9144000" cy="4658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0723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bstructive Cardiac Lesions-AS, PS, Coarc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F template, line, 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LF template, line, verdan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F template, line, verdan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F template, line, verdan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F template, line, verdan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F template, line, verdan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F template, line, verdan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F template, line, verdan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F template, line, verdan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F template, line, verdan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F template, line, verdan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F template, line, verdan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F template, line, verdan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LF template, line, verdana 13">
        <a:dk1>
          <a:srgbClr val="336699"/>
        </a:dk1>
        <a:lt1>
          <a:srgbClr val="F8F8F8"/>
        </a:lt1>
        <a:dk2>
          <a:srgbClr val="000000"/>
        </a:dk2>
        <a:lt2>
          <a:srgbClr val="EDFD9D"/>
        </a:lt2>
        <a:accent1>
          <a:srgbClr val="003399"/>
        </a:accent1>
        <a:accent2>
          <a:srgbClr val="468A4B"/>
        </a:accent2>
        <a:accent3>
          <a:srgbClr val="AAAAAA"/>
        </a:accent3>
        <a:accent4>
          <a:srgbClr val="D4D4D4"/>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F template, line, verdana 14">
        <a:dk1>
          <a:srgbClr val="0033CC"/>
        </a:dk1>
        <a:lt1>
          <a:srgbClr val="FFFF99"/>
        </a:lt1>
        <a:dk2>
          <a:srgbClr val="000000"/>
        </a:dk2>
        <a:lt2>
          <a:srgbClr val="FFFF99"/>
        </a:lt2>
        <a:accent1>
          <a:srgbClr val="FFFF00"/>
        </a:accent1>
        <a:accent2>
          <a:srgbClr val="468A4B"/>
        </a:accent2>
        <a:accent3>
          <a:srgbClr val="AAAAAA"/>
        </a:accent3>
        <a:accent4>
          <a:srgbClr val="DADA82"/>
        </a:accent4>
        <a:accent5>
          <a:srgbClr val="FFFFAA"/>
        </a:accent5>
        <a:accent6>
          <a:srgbClr val="3F7D43"/>
        </a:accent6>
        <a:hlink>
          <a:srgbClr val="6699FF"/>
        </a:hlink>
        <a:folHlink>
          <a:srgbClr val="0033CC"/>
        </a:folHlink>
      </a:clrScheme>
      <a:clrMap bg1="dk2" tx1="lt1" bg2="dk1" tx2="lt2" accent1="accent1" accent2="accent2" accent3="accent3" accent4="accent4" accent5="accent5" accent6="accent6" hlink="hlink" folHlink="folHlink"/>
    </a:extraClrScheme>
    <a:extraClrScheme>
      <a:clrScheme name="LF template, line, verdana 15">
        <a:dk1>
          <a:srgbClr val="5F5F5F"/>
        </a:dk1>
        <a:lt1>
          <a:srgbClr val="FFFF99"/>
        </a:lt1>
        <a:dk2>
          <a:srgbClr val="000000"/>
        </a:dk2>
        <a:lt2>
          <a:srgbClr val="FFFF99"/>
        </a:lt2>
        <a:accent1>
          <a:srgbClr val="FFFF00"/>
        </a:accent1>
        <a:accent2>
          <a:srgbClr val="468A4B"/>
        </a:accent2>
        <a:accent3>
          <a:srgbClr val="AAAAAA"/>
        </a:accent3>
        <a:accent4>
          <a:srgbClr val="DADA82"/>
        </a:accent4>
        <a:accent5>
          <a:srgbClr val="FFFFAA"/>
        </a:accent5>
        <a:accent6>
          <a:srgbClr val="3F7D43"/>
        </a:accent6>
        <a:hlink>
          <a:srgbClr val="6699FF"/>
        </a:hlink>
        <a:folHlink>
          <a:srgbClr val="0033CC"/>
        </a:folHlink>
      </a:clrScheme>
      <a:clrMap bg1="dk2" tx1="lt1" bg2="dk1" tx2="lt2" accent1="accent1" accent2="accent2" accent3="accent3" accent4="accent4" accent5="accent5" accent6="accent6" hlink="hlink" folHlink="folHlink"/>
    </a:extraClrScheme>
    <a:extraClrScheme>
      <a:clrScheme name="LF template, line, verdana 16">
        <a:dk1>
          <a:srgbClr val="5F5F5F"/>
        </a:dk1>
        <a:lt1>
          <a:srgbClr val="FFFF99"/>
        </a:lt1>
        <a:dk2>
          <a:srgbClr val="000000"/>
        </a:dk2>
        <a:lt2>
          <a:srgbClr val="FFFF66"/>
        </a:lt2>
        <a:accent1>
          <a:srgbClr val="FFFF00"/>
        </a:accent1>
        <a:accent2>
          <a:srgbClr val="468A4B"/>
        </a:accent2>
        <a:accent3>
          <a:srgbClr val="AAAAAA"/>
        </a:accent3>
        <a:accent4>
          <a:srgbClr val="DADA82"/>
        </a:accent4>
        <a:accent5>
          <a:srgbClr val="FFFFAA"/>
        </a:accent5>
        <a:accent6>
          <a:srgbClr val="3F7D43"/>
        </a:accent6>
        <a:hlink>
          <a:srgbClr val="6699FF"/>
        </a:hlink>
        <a:folHlink>
          <a:srgbClr val="0033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Obstructive Cardiac Lesions-AS, PS, Coarct</Template>
  <TotalTime>803</TotalTime>
  <Words>2061</Words>
  <Application>Microsoft Office PowerPoint</Application>
  <PresentationFormat>On-screen Show (4:3)</PresentationFormat>
  <Paragraphs>308</Paragraphs>
  <Slides>42</Slides>
  <Notes>4</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Obstructive Cardiac Lesions-AS, PS, Coarct</vt:lpstr>
      <vt:lpstr>Module 5 Obstructive Cardiac Lesions</vt:lpstr>
      <vt:lpstr>Objectives</vt:lpstr>
      <vt:lpstr>Pulmonary Stenosis</vt:lpstr>
      <vt:lpstr>Pulmonary Stenosis  Anatomy</vt:lpstr>
      <vt:lpstr>Pulmonary Stenosis  Anatomy</vt:lpstr>
      <vt:lpstr>PowerPoint Presentation</vt:lpstr>
      <vt:lpstr>Pulmonary Stenosis Physiology</vt:lpstr>
      <vt:lpstr>Physical Examination-Valvar PS</vt:lpstr>
      <vt:lpstr>Physical Examination-Valvar PS</vt:lpstr>
      <vt:lpstr>Physical Examination: Peripheral Pulmonary Stenosis</vt:lpstr>
      <vt:lpstr>Supplemental Testing</vt:lpstr>
      <vt:lpstr>Diagnosis of PS</vt:lpstr>
      <vt:lpstr>Natural History</vt:lpstr>
      <vt:lpstr>Management</vt:lpstr>
      <vt:lpstr>Management</vt:lpstr>
      <vt:lpstr>Aortic Stenosis</vt:lpstr>
      <vt:lpstr>Aortic Valve Anatomy</vt:lpstr>
      <vt:lpstr>Valvar Aortic Stenosis</vt:lpstr>
      <vt:lpstr>Supravalvar Aortic Stenosis</vt:lpstr>
      <vt:lpstr>Subvalvar Aortic Stenosis</vt:lpstr>
      <vt:lpstr>Clinical manifestations</vt:lpstr>
      <vt:lpstr>Physical Exam</vt:lpstr>
      <vt:lpstr>Physical Exam</vt:lpstr>
      <vt:lpstr>Evaluation</vt:lpstr>
      <vt:lpstr>Evaluation</vt:lpstr>
      <vt:lpstr>Aortic Stenosis Grading Scale</vt:lpstr>
      <vt:lpstr>Natural history</vt:lpstr>
      <vt:lpstr>Management</vt:lpstr>
      <vt:lpstr>Cardiac Catheterization Indications</vt:lpstr>
      <vt:lpstr>Balloon valvuloplasty</vt:lpstr>
      <vt:lpstr>Surgery for Aortic Stenosis</vt:lpstr>
      <vt:lpstr>Coarctation of the Aorta</vt:lpstr>
      <vt:lpstr>Coarctation of the Aorta</vt:lpstr>
      <vt:lpstr>Non-Critical Coarctation</vt:lpstr>
      <vt:lpstr>Noncritical Coarctation  Clinical Manifestations</vt:lpstr>
      <vt:lpstr>Physical Examination</vt:lpstr>
      <vt:lpstr>Additional Studies</vt:lpstr>
      <vt:lpstr>Echocardiogram</vt:lpstr>
      <vt:lpstr>Natural History</vt:lpstr>
      <vt:lpstr>Noncritical Coarctation Management</vt:lpstr>
      <vt:lpstr>Coarctation Follow-up</vt:lpstr>
      <vt:lpstr>References </vt:lpstr>
    </vt:vector>
  </TitlesOfParts>
  <Company>Children's National Medical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Obstructive Cardiac Lesions</dc:title>
  <dc:creator>Cunningham, Michael A.</dc:creator>
  <cp:lastModifiedBy>Cunningham, Michael A.</cp:lastModifiedBy>
  <cp:revision>67</cp:revision>
  <cp:lastPrinted>1601-01-01T00:00:00Z</cp:lastPrinted>
  <dcterms:created xsi:type="dcterms:W3CDTF">2014-08-12T13:09:59Z</dcterms:created>
  <dcterms:modified xsi:type="dcterms:W3CDTF">2015-07-23T20:00:35Z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