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 id="2147483664" r:id="rId2"/>
  </p:sldMasterIdLst>
  <p:notesMasterIdLst>
    <p:notesMasterId r:id="rId56"/>
  </p:notesMasterIdLst>
  <p:handoutMasterIdLst>
    <p:handoutMasterId r:id="rId57"/>
  </p:handoutMasterIdLst>
  <p:sldIdLst>
    <p:sldId id="256" r:id="rId3"/>
    <p:sldId id="455" r:id="rId4"/>
    <p:sldId id="459" r:id="rId5"/>
    <p:sldId id="460" r:id="rId6"/>
    <p:sldId id="430" r:id="rId7"/>
    <p:sldId id="456" r:id="rId8"/>
    <p:sldId id="479" r:id="rId9"/>
    <p:sldId id="433" r:id="rId10"/>
    <p:sldId id="431" r:id="rId11"/>
    <p:sldId id="435" r:id="rId12"/>
    <p:sldId id="464" r:id="rId13"/>
    <p:sldId id="472" r:id="rId14"/>
    <p:sldId id="466" r:id="rId15"/>
    <p:sldId id="467" r:id="rId16"/>
    <p:sldId id="437" r:id="rId17"/>
    <p:sldId id="468" r:id="rId18"/>
    <p:sldId id="461" r:id="rId19"/>
    <p:sldId id="463" r:id="rId20"/>
    <p:sldId id="439" r:id="rId21"/>
    <p:sldId id="438" r:id="rId22"/>
    <p:sldId id="440" r:id="rId23"/>
    <p:sldId id="480" r:id="rId24"/>
    <p:sldId id="469" r:id="rId25"/>
    <p:sldId id="442" r:id="rId26"/>
    <p:sldId id="443" r:id="rId27"/>
    <p:sldId id="470" r:id="rId28"/>
    <p:sldId id="471" r:id="rId29"/>
    <p:sldId id="473" r:id="rId30"/>
    <p:sldId id="444" r:id="rId31"/>
    <p:sldId id="445" r:id="rId32"/>
    <p:sldId id="446" r:id="rId33"/>
    <p:sldId id="447" r:id="rId34"/>
    <p:sldId id="448" r:id="rId35"/>
    <p:sldId id="450" r:id="rId36"/>
    <p:sldId id="449" r:id="rId37"/>
    <p:sldId id="495" r:id="rId38"/>
    <p:sldId id="475" r:id="rId39"/>
    <p:sldId id="476" r:id="rId40"/>
    <p:sldId id="477" r:id="rId41"/>
    <p:sldId id="474" r:id="rId42"/>
    <p:sldId id="481" r:id="rId43"/>
    <p:sldId id="482" r:id="rId44"/>
    <p:sldId id="483" r:id="rId45"/>
    <p:sldId id="485" r:id="rId46"/>
    <p:sldId id="486" r:id="rId47"/>
    <p:sldId id="487" r:id="rId48"/>
    <p:sldId id="489" r:id="rId49"/>
    <p:sldId id="492" r:id="rId50"/>
    <p:sldId id="493" r:id="rId51"/>
    <p:sldId id="494" r:id="rId52"/>
    <p:sldId id="453" r:id="rId53"/>
    <p:sldId id="425" r:id="rId54"/>
    <p:sldId id="282" r:id="rId55"/>
  </p:sldIdLst>
  <p:sldSz cx="9144000" cy="6858000" type="screen4x3"/>
  <p:notesSz cx="6950075" cy="9236075"/>
  <p:embeddedFontLst>
    <p:embeddedFont>
      <p:font typeface="Calibri" pitchFamily="34" charset="0"/>
      <p:regular r:id="rId58"/>
      <p:bold r:id="rId59"/>
      <p:italic r:id="rId60"/>
      <p:boldItalic r:id="rId61"/>
    </p:embeddedFont>
    <p:embeddedFont>
      <p:font typeface="Cambria" pitchFamily="18" charset="0"/>
      <p:regular r:id="rId62"/>
      <p:bold r:id="rId63"/>
      <p:italic r:id="rId64"/>
      <p:boldItalic r:id="rId65"/>
    </p:embeddedFont>
  </p:embeddedFontLst>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2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43" autoAdjust="0"/>
  </p:normalViewPr>
  <p:slideViewPr>
    <p:cSldViewPr snapToGrid="0" snapToObjects="1">
      <p:cViewPr>
        <p:scale>
          <a:sx n="110" d="100"/>
          <a:sy n="110" d="100"/>
        </p:scale>
        <p:origin x="-1008"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6" d="100"/>
          <a:sy n="86" d="100"/>
        </p:scale>
        <p:origin x="-3102" y="-7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6.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s>
</file>

<file path=ppt/diagrams/_rels/data3.xml.rels><?xml version="1.0" encoding="UTF-8" standalone="yes"?>
<Relationships xmlns="http://schemas.openxmlformats.org/package/2006/relationships"><Relationship Id="rId8" Type="http://schemas.openxmlformats.org/officeDocument/2006/relationships/hyperlink" Target="https://twitter.com/healthychildren" TargetMode="External"/><Relationship Id="rId3" Type="http://schemas.openxmlformats.org/officeDocument/2006/relationships/hyperlink" Target="https://twitter.com/search?q=" TargetMode="External"/><Relationship Id="rId7" Type="http://schemas.openxmlformats.org/officeDocument/2006/relationships/hyperlink" Target="http://t.co/J8PAZ0f2MI" TargetMode="External"/><Relationship Id="rId12" Type="http://schemas.openxmlformats.org/officeDocument/2006/relationships/image" Target="../media/image41.png"/><Relationship Id="rId2" Type="http://schemas.openxmlformats.org/officeDocument/2006/relationships/hyperlink" Target="https://twitter.com/DrBobBlock/status/322839393159229440" TargetMode="External"/><Relationship Id="rId1" Type="http://schemas.openxmlformats.org/officeDocument/2006/relationships/hyperlink" Target="https://twitter.com/DrBobBlock" TargetMode="External"/><Relationship Id="rId6" Type="http://schemas.openxmlformats.org/officeDocument/2006/relationships/hyperlink" Target="http://twitter.com/AmerAcadPeds/status/322808992864821248" TargetMode="External"/><Relationship Id="rId11" Type="http://schemas.openxmlformats.org/officeDocument/2006/relationships/image" Target="../media/image40.png"/><Relationship Id="rId5" Type="http://schemas.openxmlformats.org/officeDocument/2006/relationships/hyperlink" Target="http://twitter.com/AAPPres/status/321714221119328256" TargetMode="External"/><Relationship Id="rId10" Type="http://schemas.openxmlformats.org/officeDocument/2006/relationships/image" Target="../media/image39.png"/><Relationship Id="rId4" Type="http://schemas.openxmlformats.org/officeDocument/2006/relationships/hyperlink" Target="https://hootsuite.com/dashboard" TargetMode="External"/><Relationship Id="rId9"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31EE37-8DC8-4834-AEF7-E7DD62CB093A}"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39A33012-60F7-48B3-A3BC-A0E39635B50D}">
      <dgm:prSet phldrT="[Text]"/>
      <dgm:spPr/>
      <dgm:t>
        <a:bodyPr/>
        <a:lstStyle/>
        <a:p>
          <a:r>
            <a:rPr lang="en-US" b="1" u="sng" dirty="0" smtClean="0">
              <a:solidFill>
                <a:srgbClr val="A0214F"/>
              </a:solidFill>
            </a:rPr>
            <a:t>Earned media:</a:t>
          </a:r>
          <a:r>
            <a:rPr lang="en-US" b="1" dirty="0" smtClean="0">
              <a:solidFill>
                <a:srgbClr val="FF0000"/>
              </a:solidFill>
            </a:rPr>
            <a:t> </a:t>
          </a:r>
        </a:p>
        <a:p>
          <a:r>
            <a:rPr lang="en-US" dirty="0" smtClean="0"/>
            <a:t>Interviews</a:t>
          </a:r>
        </a:p>
        <a:p>
          <a:r>
            <a:rPr lang="en-US" dirty="0" smtClean="0"/>
            <a:t>Letters to the Editor, Op-Eds</a:t>
          </a:r>
        </a:p>
        <a:p>
          <a:r>
            <a:rPr lang="en-US" dirty="0" smtClean="0"/>
            <a:t>Editorials</a:t>
          </a:r>
        </a:p>
        <a:p>
          <a:r>
            <a:rPr lang="en-US" dirty="0" smtClean="0"/>
            <a:t>Blogs</a:t>
          </a:r>
        </a:p>
        <a:p>
          <a:r>
            <a:rPr lang="en-US" dirty="0" smtClean="0"/>
            <a:t>PSA Placement</a:t>
          </a:r>
        </a:p>
        <a:p>
          <a:r>
            <a:rPr lang="en-US" dirty="0" smtClean="0"/>
            <a:t>Social Media</a:t>
          </a:r>
          <a:endParaRPr lang="en-US" dirty="0"/>
        </a:p>
      </dgm:t>
    </dgm:pt>
    <dgm:pt modelId="{B664A043-87B3-49EB-BF29-7AAE0A010737}" type="parTrans" cxnId="{44F5894D-0E36-4F62-A1DD-252CB81000EB}">
      <dgm:prSet/>
      <dgm:spPr/>
      <dgm:t>
        <a:bodyPr/>
        <a:lstStyle/>
        <a:p>
          <a:endParaRPr lang="en-US"/>
        </a:p>
      </dgm:t>
    </dgm:pt>
    <dgm:pt modelId="{6FDBB54B-9F6B-457C-B020-9F6E60E79851}" type="sibTrans" cxnId="{44F5894D-0E36-4F62-A1DD-252CB81000EB}">
      <dgm:prSet/>
      <dgm:spPr/>
      <dgm:t>
        <a:bodyPr/>
        <a:lstStyle/>
        <a:p>
          <a:endParaRPr lang="en-US"/>
        </a:p>
      </dgm:t>
    </dgm:pt>
    <dgm:pt modelId="{08FBF363-BCE1-48AB-A802-A23C790FD536}">
      <dgm:prSet phldrT="[Text]"/>
      <dgm:spPr/>
      <dgm:t>
        <a:bodyPr/>
        <a:lstStyle/>
        <a:p>
          <a:r>
            <a:rPr lang="en-US" b="1" u="sng" dirty="0" smtClean="0">
              <a:solidFill>
                <a:srgbClr val="A0214F"/>
              </a:solidFill>
            </a:rPr>
            <a:t>Paid media:</a:t>
          </a:r>
        </a:p>
        <a:p>
          <a:r>
            <a:rPr lang="en-US" dirty="0" smtClean="0">
              <a:solidFill>
                <a:schemeClr val="tx1"/>
              </a:solidFill>
            </a:rPr>
            <a:t>Press events</a:t>
          </a:r>
        </a:p>
        <a:p>
          <a:r>
            <a:rPr lang="en-US" dirty="0" smtClean="0">
              <a:solidFill>
                <a:schemeClr val="tx1"/>
              </a:solidFill>
            </a:rPr>
            <a:t>Websites</a:t>
          </a:r>
        </a:p>
        <a:p>
          <a:r>
            <a:rPr lang="en-US" dirty="0" smtClean="0">
              <a:solidFill>
                <a:schemeClr val="tx1"/>
              </a:solidFill>
            </a:rPr>
            <a:t>PSA Production</a:t>
          </a:r>
        </a:p>
        <a:p>
          <a:r>
            <a:rPr lang="en-US" dirty="0" smtClean="0">
              <a:solidFill>
                <a:schemeClr val="tx1"/>
              </a:solidFill>
            </a:rPr>
            <a:t>Advertising (traditional and online)</a:t>
          </a:r>
        </a:p>
        <a:p>
          <a:endParaRPr lang="en-US" dirty="0"/>
        </a:p>
      </dgm:t>
    </dgm:pt>
    <dgm:pt modelId="{2710CA90-6B51-4AC6-9942-60641C8F5C5B}" type="parTrans" cxnId="{6575B34F-F7C8-4451-BFD5-4D47ECE7A791}">
      <dgm:prSet/>
      <dgm:spPr/>
      <dgm:t>
        <a:bodyPr/>
        <a:lstStyle/>
        <a:p>
          <a:endParaRPr lang="en-US"/>
        </a:p>
      </dgm:t>
    </dgm:pt>
    <dgm:pt modelId="{580F6D28-396F-4D5E-9868-FDD2C8727673}" type="sibTrans" cxnId="{6575B34F-F7C8-4451-BFD5-4D47ECE7A791}">
      <dgm:prSet/>
      <dgm:spPr/>
      <dgm:t>
        <a:bodyPr/>
        <a:lstStyle/>
        <a:p>
          <a:endParaRPr lang="en-US"/>
        </a:p>
      </dgm:t>
    </dgm:pt>
    <dgm:pt modelId="{C55855CE-309A-4471-A102-5464F3F29E34}" type="pres">
      <dgm:prSet presAssocID="{6A31EE37-8DC8-4834-AEF7-E7DD62CB093A}" presName="Name0" presStyleCnt="0">
        <dgm:presLayoutVars>
          <dgm:chMax val="2"/>
          <dgm:chPref val="2"/>
          <dgm:animLvl val="lvl"/>
        </dgm:presLayoutVars>
      </dgm:prSet>
      <dgm:spPr/>
      <dgm:t>
        <a:bodyPr/>
        <a:lstStyle/>
        <a:p>
          <a:endParaRPr lang="en-US"/>
        </a:p>
      </dgm:t>
    </dgm:pt>
    <dgm:pt modelId="{E2EB1DF0-4D1E-45EA-87FA-8241CD1879CB}" type="pres">
      <dgm:prSet presAssocID="{6A31EE37-8DC8-4834-AEF7-E7DD62CB093A}" presName="LeftText" presStyleLbl="revTx" presStyleIdx="0" presStyleCnt="0">
        <dgm:presLayoutVars>
          <dgm:bulletEnabled val="1"/>
        </dgm:presLayoutVars>
      </dgm:prSet>
      <dgm:spPr/>
      <dgm:t>
        <a:bodyPr/>
        <a:lstStyle/>
        <a:p>
          <a:endParaRPr lang="en-US"/>
        </a:p>
      </dgm:t>
    </dgm:pt>
    <dgm:pt modelId="{6BCE9F63-7E10-442C-8A04-7727CCCCD10C}" type="pres">
      <dgm:prSet presAssocID="{6A31EE37-8DC8-4834-AEF7-E7DD62CB093A}" presName="LeftNode" presStyleLbl="bgImgPlace1" presStyleIdx="0" presStyleCnt="2">
        <dgm:presLayoutVars>
          <dgm:chMax val="2"/>
          <dgm:chPref val="2"/>
        </dgm:presLayoutVars>
      </dgm:prSet>
      <dgm:spPr/>
      <dgm:t>
        <a:bodyPr/>
        <a:lstStyle/>
        <a:p>
          <a:endParaRPr lang="en-US"/>
        </a:p>
      </dgm:t>
    </dgm:pt>
    <dgm:pt modelId="{D37468E1-7279-4D39-A1CB-380F5173A024}" type="pres">
      <dgm:prSet presAssocID="{6A31EE37-8DC8-4834-AEF7-E7DD62CB093A}" presName="RightText" presStyleLbl="revTx" presStyleIdx="0" presStyleCnt="0">
        <dgm:presLayoutVars>
          <dgm:bulletEnabled val="1"/>
        </dgm:presLayoutVars>
      </dgm:prSet>
      <dgm:spPr/>
      <dgm:t>
        <a:bodyPr/>
        <a:lstStyle/>
        <a:p>
          <a:endParaRPr lang="en-US"/>
        </a:p>
      </dgm:t>
    </dgm:pt>
    <dgm:pt modelId="{C1FBA862-037F-4015-B33B-4196D8C9AB34}" type="pres">
      <dgm:prSet presAssocID="{6A31EE37-8DC8-4834-AEF7-E7DD62CB093A}" presName="RightNode" presStyleLbl="bgImgPlace1" presStyleIdx="1" presStyleCnt="2">
        <dgm:presLayoutVars>
          <dgm:chMax val="0"/>
          <dgm:chPref val="0"/>
        </dgm:presLayoutVars>
      </dgm:prSet>
      <dgm:spPr/>
      <dgm:t>
        <a:bodyPr/>
        <a:lstStyle/>
        <a:p>
          <a:endParaRPr lang="en-US"/>
        </a:p>
      </dgm:t>
    </dgm:pt>
    <dgm:pt modelId="{0199E86A-730E-4BE6-85D1-8B281085D9BE}" type="pres">
      <dgm:prSet presAssocID="{6A31EE37-8DC8-4834-AEF7-E7DD62CB093A}" presName="TopArrow" presStyleLbl="node1" presStyleIdx="0" presStyleCnt="2"/>
      <dgm:spPr/>
    </dgm:pt>
    <dgm:pt modelId="{C7ECF527-6F8D-4432-9E3E-6B11619D36DA}" type="pres">
      <dgm:prSet presAssocID="{6A31EE37-8DC8-4834-AEF7-E7DD62CB093A}" presName="BottomArrow" presStyleLbl="node1" presStyleIdx="1" presStyleCnt="2"/>
      <dgm:spPr/>
    </dgm:pt>
  </dgm:ptLst>
  <dgm:cxnLst>
    <dgm:cxn modelId="{79C11AA5-29C7-42B6-879D-F70AEA3C9BB9}" type="presOf" srcId="{6A31EE37-8DC8-4834-AEF7-E7DD62CB093A}" destId="{C55855CE-309A-4471-A102-5464F3F29E34}" srcOrd="0" destOrd="0" presId="urn:microsoft.com/office/officeart/2009/layout/ReverseList"/>
    <dgm:cxn modelId="{6DD633B5-6477-4D85-84DA-F058A4B1825D}" type="presOf" srcId="{39A33012-60F7-48B3-A3BC-A0E39635B50D}" destId="{6BCE9F63-7E10-442C-8A04-7727CCCCD10C}" srcOrd="1" destOrd="0" presId="urn:microsoft.com/office/officeart/2009/layout/ReverseList"/>
    <dgm:cxn modelId="{44F5894D-0E36-4F62-A1DD-252CB81000EB}" srcId="{6A31EE37-8DC8-4834-AEF7-E7DD62CB093A}" destId="{39A33012-60F7-48B3-A3BC-A0E39635B50D}" srcOrd="0" destOrd="0" parTransId="{B664A043-87B3-49EB-BF29-7AAE0A010737}" sibTransId="{6FDBB54B-9F6B-457C-B020-9F6E60E79851}"/>
    <dgm:cxn modelId="{83F42CCD-15D2-4B0D-867F-E5AEAA4E79EB}" type="presOf" srcId="{39A33012-60F7-48B3-A3BC-A0E39635B50D}" destId="{E2EB1DF0-4D1E-45EA-87FA-8241CD1879CB}" srcOrd="0" destOrd="0" presId="urn:microsoft.com/office/officeart/2009/layout/ReverseList"/>
    <dgm:cxn modelId="{E333C5C5-0426-4C40-B249-B8C5388F42F1}" type="presOf" srcId="{08FBF363-BCE1-48AB-A802-A23C790FD536}" destId="{D37468E1-7279-4D39-A1CB-380F5173A024}" srcOrd="0" destOrd="0" presId="urn:microsoft.com/office/officeart/2009/layout/ReverseList"/>
    <dgm:cxn modelId="{6575B34F-F7C8-4451-BFD5-4D47ECE7A791}" srcId="{6A31EE37-8DC8-4834-AEF7-E7DD62CB093A}" destId="{08FBF363-BCE1-48AB-A802-A23C790FD536}" srcOrd="1" destOrd="0" parTransId="{2710CA90-6B51-4AC6-9942-60641C8F5C5B}" sibTransId="{580F6D28-396F-4D5E-9868-FDD2C8727673}"/>
    <dgm:cxn modelId="{CDAA8E09-990A-45E4-9EDD-8C760C0B47DA}" type="presOf" srcId="{08FBF363-BCE1-48AB-A802-A23C790FD536}" destId="{C1FBA862-037F-4015-B33B-4196D8C9AB34}" srcOrd="1" destOrd="0" presId="urn:microsoft.com/office/officeart/2009/layout/ReverseList"/>
    <dgm:cxn modelId="{01586E1D-5084-4F9E-B558-25CBD973E17D}" type="presParOf" srcId="{C55855CE-309A-4471-A102-5464F3F29E34}" destId="{E2EB1DF0-4D1E-45EA-87FA-8241CD1879CB}" srcOrd="0" destOrd="0" presId="urn:microsoft.com/office/officeart/2009/layout/ReverseList"/>
    <dgm:cxn modelId="{7CD61311-E7D9-47D9-82A4-BDA6E683B170}" type="presParOf" srcId="{C55855CE-309A-4471-A102-5464F3F29E34}" destId="{6BCE9F63-7E10-442C-8A04-7727CCCCD10C}" srcOrd="1" destOrd="0" presId="urn:microsoft.com/office/officeart/2009/layout/ReverseList"/>
    <dgm:cxn modelId="{2A770ABB-B9E3-4746-88C1-BDBF0E35D17D}" type="presParOf" srcId="{C55855CE-309A-4471-A102-5464F3F29E34}" destId="{D37468E1-7279-4D39-A1CB-380F5173A024}" srcOrd="2" destOrd="0" presId="urn:microsoft.com/office/officeart/2009/layout/ReverseList"/>
    <dgm:cxn modelId="{DD9A19D4-30DE-4B7E-AEDE-F7FF25A91AC1}" type="presParOf" srcId="{C55855CE-309A-4471-A102-5464F3F29E34}" destId="{C1FBA862-037F-4015-B33B-4196D8C9AB34}" srcOrd="3" destOrd="0" presId="urn:microsoft.com/office/officeart/2009/layout/ReverseList"/>
    <dgm:cxn modelId="{4E81CF7E-EB59-43F2-B105-1273F9FF9E58}" type="presParOf" srcId="{C55855CE-309A-4471-A102-5464F3F29E34}" destId="{0199E86A-730E-4BE6-85D1-8B281085D9BE}" srcOrd="4" destOrd="0" presId="urn:microsoft.com/office/officeart/2009/layout/ReverseList"/>
    <dgm:cxn modelId="{1991E895-AFAF-47CC-A5E1-8C5B916EA677}" type="presParOf" srcId="{C55855CE-309A-4471-A102-5464F3F29E34}" destId="{C7ECF527-6F8D-4432-9E3E-6B11619D36DA}"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B0106E-2613-4CC1-8785-6D61196D354E}"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US"/>
        </a:p>
      </dgm:t>
    </dgm:pt>
    <dgm:pt modelId="{F0FB3FC3-6FFD-46C8-917F-FA6F08C43F81}">
      <dgm:prSet phldrT="[Text]" custT="1"/>
      <dgm:spPr>
        <a:xfrm>
          <a:off x="4009703" y="2015374"/>
          <a:ext cx="1549894" cy="1549894"/>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2200" b="1" dirty="0" smtClean="0">
              <a:solidFill>
                <a:sysClr val="window" lastClr="FFFFFF"/>
              </a:solidFill>
              <a:latin typeface="Calibri"/>
              <a:ea typeface="+mn-ea"/>
              <a:cs typeface="+mn-cs"/>
            </a:rPr>
            <a:t>Overall Advocacy Message: Protect children from gun violence</a:t>
          </a:r>
          <a:endParaRPr lang="en-US" sz="2200" b="1" dirty="0">
            <a:solidFill>
              <a:sysClr val="window" lastClr="FFFFFF"/>
            </a:solidFill>
            <a:latin typeface="Calibri"/>
            <a:ea typeface="+mn-ea"/>
            <a:cs typeface="+mn-cs"/>
          </a:endParaRPr>
        </a:p>
      </dgm:t>
    </dgm:pt>
    <dgm:pt modelId="{858A3387-F183-4C82-8B44-F0D13703C1DE}" type="parTrans" cxnId="{B53CF77F-20A2-4D5B-97FD-39247526B7AF}">
      <dgm:prSet/>
      <dgm:spPr/>
      <dgm:t>
        <a:bodyPr/>
        <a:lstStyle/>
        <a:p>
          <a:endParaRPr lang="en-US"/>
        </a:p>
      </dgm:t>
    </dgm:pt>
    <dgm:pt modelId="{CF14E409-A765-4133-94BF-6B973967D807}" type="sibTrans" cxnId="{B53CF77F-20A2-4D5B-97FD-39247526B7AF}">
      <dgm:prSet/>
      <dgm:spPr/>
      <dgm:t>
        <a:bodyPr/>
        <a:lstStyle/>
        <a:p>
          <a:endParaRPr lang="en-US"/>
        </a:p>
      </dgm:t>
    </dgm:pt>
    <dgm:pt modelId="{6D49370B-ECB4-4795-A4B4-FAF38A39363B}">
      <dgm:prSet phldrT="[Text]" custT="1"/>
      <dgm:spPr>
        <a:xfrm>
          <a:off x="4265436" y="101658"/>
          <a:ext cx="1038429" cy="1038429"/>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900" smtClean="0">
              <a:solidFill>
                <a:sysClr val="window" lastClr="FFFFFF"/>
              </a:solidFill>
              <a:latin typeface="Calibri"/>
              <a:ea typeface="+mn-ea"/>
              <a:cs typeface="+mn-cs"/>
            </a:rPr>
            <a:t>Hill ask</a:t>
          </a:r>
          <a:endParaRPr lang="en-US" sz="1900" dirty="0">
            <a:solidFill>
              <a:sysClr val="window" lastClr="FFFFFF"/>
            </a:solidFill>
            <a:latin typeface="Calibri"/>
            <a:ea typeface="+mn-ea"/>
            <a:cs typeface="+mn-cs"/>
          </a:endParaRPr>
        </a:p>
      </dgm:t>
    </dgm:pt>
    <dgm:pt modelId="{D3205807-7441-4245-859A-41B0428E1D1C}" type="parTrans" cxnId="{80FD6760-BBBD-482D-9A15-A3CAE190FBA1}">
      <dgm:prSet/>
      <dgm:spPr>
        <a:xfrm rot="16200000">
          <a:off x="4347007" y="1577731"/>
          <a:ext cx="875286" cy="0"/>
        </a:xfr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C645EAD1-70B0-4DA6-913F-44B8B0CE855C}" type="sibTrans" cxnId="{80FD6760-BBBD-482D-9A15-A3CAE190FBA1}">
      <dgm:prSet/>
      <dgm:spPr/>
      <dgm:t>
        <a:bodyPr/>
        <a:lstStyle/>
        <a:p>
          <a:endParaRPr lang="en-US"/>
        </a:p>
      </dgm:t>
    </dgm:pt>
    <dgm:pt modelId="{F3132C13-6E85-494A-9549-67290E7B4B2C}">
      <dgm:prSet phldrT="[Text]"/>
      <dgm:spPr>
        <a:xfrm>
          <a:off x="6328704" y="1600710"/>
          <a:ext cx="1038429" cy="1038429"/>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mtClean="0">
              <a:solidFill>
                <a:sysClr val="window" lastClr="FFFFFF"/>
              </a:solidFill>
              <a:latin typeface="Calibri"/>
              <a:ea typeface="+mn-ea"/>
              <a:cs typeface="+mn-cs"/>
            </a:rPr>
            <a:t>Pitch DC media</a:t>
          </a:r>
          <a:endParaRPr lang="en-US" dirty="0">
            <a:solidFill>
              <a:sysClr val="window" lastClr="FFFFFF"/>
            </a:solidFill>
            <a:latin typeface="Calibri"/>
            <a:ea typeface="+mn-ea"/>
            <a:cs typeface="+mn-cs"/>
          </a:endParaRPr>
        </a:p>
      </dgm:t>
    </dgm:pt>
    <dgm:pt modelId="{7676AACB-3299-4A45-958E-FC5AF0498BF6}" type="parTrans" cxnId="{BB924F27-2892-4100-9DA6-B2571031E6E8}">
      <dgm:prSet/>
      <dgm:spPr>
        <a:xfrm rot="20520000">
          <a:off x="5539808" y="2413577"/>
          <a:ext cx="808686" cy="0"/>
        </a:xfr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2F84F001-50C8-4D1D-BB91-66FB2EECA0BB}" type="sibTrans" cxnId="{BB924F27-2892-4100-9DA6-B2571031E6E8}">
      <dgm:prSet/>
      <dgm:spPr/>
      <dgm:t>
        <a:bodyPr/>
        <a:lstStyle/>
        <a:p>
          <a:endParaRPr lang="en-US"/>
        </a:p>
      </dgm:t>
    </dgm:pt>
    <dgm:pt modelId="{8B26F755-983A-4473-9379-526CC141A3B4}">
      <dgm:prSet phldrT="[Text]" custT="1"/>
      <dgm:spPr>
        <a:xfrm>
          <a:off x="5540606" y="4026228"/>
          <a:ext cx="1038429" cy="1038429"/>
        </a:xfrm>
        <a:solidFill>
          <a:srgbClr val="A0214F"/>
        </a:solidFill>
        <a:ln w="25400" cap="flat" cmpd="sng" algn="ctr">
          <a:solidFill>
            <a:sysClr val="window" lastClr="FFFFFF">
              <a:hueOff val="0"/>
              <a:satOff val="0"/>
              <a:lumOff val="0"/>
              <a:alphaOff val="0"/>
            </a:sysClr>
          </a:solidFill>
          <a:prstDash val="solid"/>
        </a:ln>
        <a:effectLst/>
      </dgm:spPr>
      <dgm:t>
        <a:bodyPr/>
        <a:lstStyle/>
        <a:p>
          <a:r>
            <a:rPr lang="en-US" sz="1900" dirty="0" smtClean="0">
              <a:solidFill>
                <a:sysClr val="window" lastClr="FFFFFF"/>
              </a:solidFill>
              <a:latin typeface="Calibri"/>
              <a:ea typeface="+mn-ea"/>
              <a:cs typeface="+mn-cs"/>
            </a:rPr>
            <a:t>Use social media</a:t>
          </a:r>
          <a:endParaRPr lang="en-US" sz="1900" dirty="0">
            <a:solidFill>
              <a:sysClr val="window" lastClr="FFFFFF"/>
            </a:solidFill>
            <a:latin typeface="Calibri"/>
            <a:ea typeface="+mn-ea"/>
            <a:cs typeface="+mn-cs"/>
          </a:endParaRPr>
        </a:p>
      </dgm:t>
    </dgm:pt>
    <dgm:pt modelId="{3FC00253-1BEF-4967-9646-DE1AFD7BFB40}" type="parTrans" cxnId="{949F0482-5D70-4888-8194-2722DF40B35C}">
      <dgm:prSet/>
      <dgm:spPr>
        <a:xfrm rot="3240000">
          <a:off x="5230248" y="3795748"/>
          <a:ext cx="569776" cy="0"/>
        </a:xfr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35180AC5-B5D8-4926-8C26-BC85D4C01E2A}" type="sibTrans" cxnId="{949F0482-5D70-4888-8194-2722DF40B35C}">
      <dgm:prSet/>
      <dgm:spPr/>
      <dgm:t>
        <a:bodyPr/>
        <a:lstStyle/>
        <a:p>
          <a:endParaRPr lang="en-US"/>
        </a:p>
      </dgm:t>
    </dgm:pt>
    <dgm:pt modelId="{FB8110E0-B733-49C5-8329-2BC4A3B3EBCA}">
      <dgm:prSet custT="1"/>
      <dgm:spPr>
        <a:xfrm>
          <a:off x="2990266" y="4026228"/>
          <a:ext cx="1038429" cy="1038429"/>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900" smtClean="0">
              <a:solidFill>
                <a:sysClr val="window" lastClr="FFFFFF"/>
              </a:solidFill>
              <a:latin typeface="Calibri"/>
              <a:ea typeface="+mn-ea"/>
              <a:cs typeface="+mn-cs"/>
            </a:rPr>
            <a:t>Engage partner orgs.</a:t>
          </a:r>
          <a:endParaRPr lang="en-US" sz="1900" dirty="0">
            <a:solidFill>
              <a:sysClr val="window" lastClr="FFFFFF"/>
            </a:solidFill>
            <a:latin typeface="Calibri"/>
            <a:ea typeface="+mn-ea"/>
            <a:cs typeface="+mn-cs"/>
          </a:endParaRPr>
        </a:p>
      </dgm:t>
    </dgm:pt>
    <dgm:pt modelId="{55720AB6-E63A-4837-BDCE-33E25A00D6EE}" type="parTrans" cxnId="{CDEBDD0E-F165-4A1F-BECB-3C3E15360E2C}">
      <dgm:prSet/>
      <dgm:spPr>
        <a:xfrm rot="7560000">
          <a:off x="3769277" y="3795748"/>
          <a:ext cx="569776" cy="0"/>
        </a:xfr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4113E298-C292-40D8-BA8A-935B399E4319}" type="sibTrans" cxnId="{CDEBDD0E-F165-4A1F-BECB-3C3E15360E2C}">
      <dgm:prSet/>
      <dgm:spPr/>
      <dgm:t>
        <a:bodyPr/>
        <a:lstStyle/>
        <a:p>
          <a:endParaRPr lang="en-US"/>
        </a:p>
      </dgm:t>
    </dgm:pt>
    <dgm:pt modelId="{DA94E6EB-BCFE-4BBD-94EB-25E90BEBCB54}">
      <dgm:prSet phldrT="[Text]" custT="1"/>
      <dgm:spPr>
        <a:xfrm>
          <a:off x="2202167" y="1600710"/>
          <a:ext cx="1038429" cy="1038429"/>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900" dirty="0" smtClean="0">
              <a:solidFill>
                <a:sysClr val="window" lastClr="FFFFFF"/>
              </a:solidFill>
              <a:latin typeface="Calibri"/>
              <a:ea typeface="+mn-ea"/>
              <a:cs typeface="+mn-cs"/>
            </a:rPr>
            <a:t>Grass-roots action</a:t>
          </a:r>
          <a:endParaRPr lang="en-US" sz="1900" dirty="0">
            <a:solidFill>
              <a:sysClr val="window" lastClr="FFFFFF"/>
            </a:solidFill>
            <a:latin typeface="Calibri"/>
            <a:ea typeface="+mn-ea"/>
            <a:cs typeface="+mn-cs"/>
          </a:endParaRPr>
        </a:p>
      </dgm:t>
    </dgm:pt>
    <dgm:pt modelId="{A5988060-83D7-4671-91F2-2878555FAECC}" type="parTrans" cxnId="{C4400E78-590D-4335-97B8-72643078CD47}">
      <dgm:prSet/>
      <dgm:spPr>
        <a:xfrm rot="11880000">
          <a:off x="3220807" y="2413577"/>
          <a:ext cx="808686" cy="0"/>
        </a:xfr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8A8DA44D-49DC-4AAD-B43A-C5742205C11D}" type="sibTrans" cxnId="{C4400E78-590D-4335-97B8-72643078CD47}">
      <dgm:prSet/>
      <dgm:spPr/>
      <dgm:t>
        <a:bodyPr/>
        <a:lstStyle/>
        <a:p>
          <a:endParaRPr lang="en-US"/>
        </a:p>
      </dgm:t>
    </dgm:pt>
    <dgm:pt modelId="{2AA99E7F-F828-4B26-AD66-3690A1C13B14}" type="pres">
      <dgm:prSet presAssocID="{75B0106E-2613-4CC1-8785-6D61196D354E}" presName="Name0" presStyleCnt="0">
        <dgm:presLayoutVars>
          <dgm:chMax val="1"/>
          <dgm:chPref val="1"/>
          <dgm:dir/>
          <dgm:animOne val="branch"/>
          <dgm:animLvl val="lvl"/>
        </dgm:presLayoutVars>
      </dgm:prSet>
      <dgm:spPr/>
      <dgm:t>
        <a:bodyPr/>
        <a:lstStyle/>
        <a:p>
          <a:endParaRPr lang="en-US"/>
        </a:p>
      </dgm:t>
    </dgm:pt>
    <dgm:pt modelId="{BC6462E4-9507-418C-8F68-8527CFF16899}" type="pres">
      <dgm:prSet presAssocID="{F0FB3FC3-6FFD-46C8-917F-FA6F08C43F81}" presName="singleCycle" presStyleCnt="0"/>
      <dgm:spPr/>
      <dgm:t>
        <a:bodyPr/>
        <a:lstStyle/>
        <a:p>
          <a:endParaRPr lang="en-US"/>
        </a:p>
      </dgm:t>
    </dgm:pt>
    <dgm:pt modelId="{68D1143C-5E44-40A2-A921-C5B634CA9AC0}" type="pres">
      <dgm:prSet presAssocID="{F0FB3FC3-6FFD-46C8-917F-FA6F08C43F81}" presName="singleCenter" presStyleLbl="node1" presStyleIdx="0" presStyleCnt="6" custScaleX="145007" custScaleY="122936">
        <dgm:presLayoutVars>
          <dgm:chMax val="7"/>
          <dgm:chPref val="7"/>
        </dgm:presLayoutVars>
      </dgm:prSet>
      <dgm:spPr>
        <a:prstGeom prst="roundRect">
          <a:avLst/>
        </a:prstGeom>
      </dgm:spPr>
      <dgm:t>
        <a:bodyPr/>
        <a:lstStyle/>
        <a:p>
          <a:endParaRPr lang="en-US"/>
        </a:p>
      </dgm:t>
    </dgm:pt>
    <dgm:pt modelId="{247E32DC-84AA-4450-84F7-05A239AEB27D}" type="pres">
      <dgm:prSet presAssocID="{D3205807-7441-4245-859A-41B0428E1D1C}" presName="Name56" presStyleLbl="parChTrans1D2" presStyleIdx="0" presStyleCnt="5"/>
      <dgm:spPr>
        <a:custGeom>
          <a:avLst/>
          <a:gdLst/>
          <a:ahLst/>
          <a:cxnLst/>
          <a:rect l="0" t="0" r="0" b="0"/>
          <a:pathLst>
            <a:path>
              <a:moveTo>
                <a:pt x="0" y="0"/>
              </a:moveTo>
              <a:lnTo>
                <a:pt x="875286" y="0"/>
              </a:lnTo>
            </a:path>
          </a:pathLst>
        </a:custGeom>
      </dgm:spPr>
      <dgm:t>
        <a:bodyPr/>
        <a:lstStyle/>
        <a:p>
          <a:endParaRPr lang="en-US"/>
        </a:p>
      </dgm:t>
    </dgm:pt>
    <dgm:pt modelId="{CC16CC03-F52B-48C0-82AC-9F64890154FF}" type="pres">
      <dgm:prSet presAssocID="{6D49370B-ECB4-4795-A4B4-FAF38A39363B}" presName="text0" presStyleLbl="node1" presStyleIdx="1" presStyleCnt="6">
        <dgm:presLayoutVars>
          <dgm:bulletEnabled val="1"/>
        </dgm:presLayoutVars>
      </dgm:prSet>
      <dgm:spPr>
        <a:prstGeom prst="roundRect">
          <a:avLst/>
        </a:prstGeom>
      </dgm:spPr>
      <dgm:t>
        <a:bodyPr/>
        <a:lstStyle/>
        <a:p>
          <a:endParaRPr lang="en-US"/>
        </a:p>
      </dgm:t>
    </dgm:pt>
    <dgm:pt modelId="{832E9BAF-FD52-430F-B149-B1D0DECA85E2}" type="pres">
      <dgm:prSet presAssocID="{7676AACB-3299-4A45-958E-FC5AF0498BF6}" presName="Name56" presStyleLbl="parChTrans1D2" presStyleIdx="1" presStyleCnt="5"/>
      <dgm:spPr>
        <a:custGeom>
          <a:avLst/>
          <a:gdLst/>
          <a:ahLst/>
          <a:cxnLst/>
          <a:rect l="0" t="0" r="0" b="0"/>
          <a:pathLst>
            <a:path>
              <a:moveTo>
                <a:pt x="0" y="0"/>
              </a:moveTo>
              <a:lnTo>
                <a:pt x="808686" y="0"/>
              </a:lnTo>
            </a:path>
          </a:pathLst>
        </a:custGeom>
      </dgm:spPr>
      <dgm:t>
        <a:bodyPr/>
        <a:lstStyle/>
        <a:p>
          <a:endParaRPr lang="en-US"/>
        </a:p>
      </dgm:t>
    </dgm:pt>
    <dgm:pt modelId="{1FC45496-6D26-4A8C-B6EB-BFE58B160FEC}" type="pres">
      <dgm:prSet presAssocID="{F3132C13-6E85-494A-9549-67290E7B4B2C}" presName="text0" presStyleLbl="node1" presStyleIdx="2" presStyleCnt="6">
        <dgm:presLayoutVars>
          <dgm:bulletEnabled val="1"/>
        </dgm:presLayoutVars>
      </dgm:prSet>
      <dgm:spPr>
        <a:prstGeom prst="roundRect">
          <a:avLst/>
        </a:prstGeom>
      </dgm:spPr>
      <dgm:t>
        <a:bodyPr/>
        <a:lstStyle/>
        <a:p>
          <a:endParaRPr lang="en-US"/>
        </a:p>
      </dgm:t>
    </dgm:pt>
    <dgm:pt modelId="{A86511C2-1DB3-472D-921F-E413770D10B6}" type="pres">
      <dgm:prSet presAssocID="{3FC00253-1BEF-4967-9646-DE1AFD7BFB40}" presName="Name56" presStyleLbl="parChTrans1D2" presStyleIdx="2" presStyleCnt="5"/>
      <dgm:spPr>
        <a:custGeom>
          <a:avLst/>
          <a:gdLst/>
          <a:ahLst/>
          <a:cxnLst/>
          <a:rect l="0" t="0" r="0" b="0"/>
          <a:pathLst>
            <a:path>
              <a:moveTo>
                <a:pt x="0" y="0"/>
              </a:moveTo>
              <a:lnTo>
                <a:pt x="569776" y="0"/>
              </a:lnTo>
            </a:path>
          </a:pathLst>
        </a:custGeom>
      </dgm:spPr>
      <dgm:t>
        <a:bodyPr/>
        <a:lstStyle/>
        <a:p>
          <a:endParaRPr lang="en-US"/>
        </a:p>
      </dgm:t>
    </dgm:pt>
    <dgm:pt modelId="{72F295DF-2885-45BA-B18B-6061C4CA82AA}" type="pres">
      <dgm:prSet presAssocID="{8B26F755-983A-4473-9379-526CC141A3B4}" presName="text0" presStyleLbl="node1" presStyleIdx="3" presStyleCnt="6">
        <dgm:presLayoutVars>
          <dgm:bulletEnabled val="1"/>
        </dgm:presLayoutVars>
      </dgm:prSet>
      <dgm:spPr>
        <a:prstGeom prst="roundRect">
          <a:avLst/>
        </a:prstGeom>
      </dgm:spPr>
      <dgm:t>
        <a:bodyPr/>
        <a:lstStyle/>
        <a:p>
          <a:endParaRPr lang="en-US"/>
        </a:p>
      </dgm:t>
    </dgm:pt>
    <dgm:pt modelId="{FEA52E82-CF39-4975-AD67-C65E8174B4F5}" type="pres">
      <dgm:prSet presAssocID="{55720AB6-E63A-4837-BDCE-33E25A00D6EE}" presName="Name56" presStyleLbl="parChTrans1D2" presStyleIdx="3" presStyleCnt="5"/>
      <dgm:spPr>
        <a:custGeom>
          <a:avLst/>
          <a:gdLst/>
          <a:ahLst/>
          <a:cxnLst/>
          <a:rect l="0" t="0" r="0" b="0"/>
          <a:pathLst>
            <a:path>
              <a:moveTo>
                <a:pt x="0" y="0"/>
              </a:moveTo>
              <a:lnTo>
                <a:pt x="569776" y="0"/>
              </a:lnTo>
            </a:path>
          </a:pathLst>
        </a:custGeom>
      </dgm:spPr>
      <dgm:t>
        <a:bodyPr/>
        <a:lstStyle/>
        <a:p>
          <a:endParaRPr lang="en-US"/>
        </a:p>
      </dgm:t>
    </dgm:pt>
    <dgm:pt modelId="{5BBF04CC-85A7-41F2-92FC-261068F77759}" type="pres">
      <dgm:prSet presAssocID="{FB8110E0-B733-49C5-8329-2BC4A3B3EBCA}" presName="text0" presStyleLbl="node1" presStyleIdx="4" presStyleCnt="6">
        <dgm:presLayoutVars>
          <dgm:bulletEnabled val="1"/>
        </dgm:presLayoutVars>
      </dgm:prSet>
      <dgm:spPr>
        <a:prstGeom prst="roundRect">
          <a:avLst/>
        </a:prstGeom>
      </dgm:spPr>
      <dgm:t>
        <a:bodyPr/>
        <a:lstStyle/>
        <a:p>
          <a:endParaRPr lang="en-US"/>
        </a:p>
      </dgm:t>
    </dgm:pt>
    <dgm:pt modelId="{08ABB4F4-A97C-4528-8EB7-43EDB033E9D2}" type="pres">
      <dgm:prSet presAssocID="{A5988060-83D7-4671-91F2-2878555FAECC}" presName="Name56" presStyleLbl="parChTrans1D2" presStyleIdx="4" presStyleCnt="5"/>
      <dgm:spPr>
        <a:custGeom>
          <a:avLst/>
          <a:gdLst/>
          <a:ahLst/>
          <a:cxnLst/>
          <a:rect l="0" t="0" r="0" b="0"/>
          <a:pathLst>
            <a:path>
              <a:moveTo>
                <a:pt x="0" y="0"/>
              </a:moveTo>
              <a:lnTo>
                <a:pt x="808686" y="0"/>
              </a:lnTo>
            </a:path>
          </a:pathLst>
        </a:custGeom>
      </dgm:spPr>
      <dgm:t>
        <a:bodyPr/>
        <a:lstStyle/>
        <a:p>
          <a:endParaRPr lang="en-US"/>
        </a:p>
      </dgm:t>
    </dgm:pt>
    <dgm:pt modelId="{E5C9ECB6-5D6F-423D-9F1C-E59A8BC4D68B}" type="pres">
      <dgm:prSet presAssocID="{DA94E6EB-BCFE-4BBD-94EB-25E90BEBCB54}" presName="text0" presStyleLbl="node1" presStyleIdx="5" presStyleCnt="6">
        <dgm:presLayoutVars>
          <dgm:bulletEnabled val="1"/>
        </dgm:presLayoutVars>
      </dgm:prSet>
      <dgm:spPr>
        <a:prstGeom prst="roundRect">
          <a:avLst/>
        </a:prstGeom>
      </dgm:spPr>
      <dgm:t>
        <a:bodyPr/>
        <a:lstStyle/>
        <a:p>
          <a:endParaRPr lang="en-US"/>
        </a:p>
      </dgm:t>
    </dgm:pt>
  </dgm:ptLst>
  <dgm:cxnLst>
    <dgm:cxn modelId="{8DE7CEE8-4D6A-4AD8-AA53-E2D795FE8A5C}" type="presOf" srcId="{6D49370B-ECB4-4795-A4B4-FAF38A39363B}" destId="{CC16CC03-F52B-48C0-82AC-9F64890154FF}" srcOrd="0" destOrd="0" presId="urn:microsoft.com/office/officeart/2008/layout/RadialCluster"/>
    <dgm:cxn modelId="{949F0482-5D70-4888-8194-2722DF40B35C}" srcId="{F0FB3FC3-6FFD-46C8-917F-FA6F08C43F81}" destId="{8B26F755-983A-4473-9379-526CC141A3B4}" srcOrd="2" destOrd="0" parTransId="{3FC00253-1BEF-4967-9646-DE1AFD7BFB40}" sibTransId="{35180AC5-B5D8-4926-8C26-BC85D4C01E2A}"/>
    <dgm:cxn modelId="{07F08C7F-A05E-43AA-A3D2-73F447F827FD}" type="presOf" srcId="{75B0106E-2613-4CC1-8785-6D61196D354E}" destId="{2AA99E7F-F828-4B26-AD66-3690A1C13B14}" srcOrd="0" destOrd="0" presId="urn:microsoft.com/office/officeart/2008/layout/RadialCluster"/>
    <dgm:cxn modelId="{CDEBDD0E-F165-4A1F-BECB-3C3E15360E2C}" srcId="{F0FB3FC3-6FFD-46C8-917F-FA6F08C43F81}" destId="{FB8110E0-B733-49C5-8329-2BC4A3B3EBCA}" srcOrd="3" destOrd="0" parTransId="{55720AB6-E63A-4837-BDCE-33E25A00D6EE}" sibTransId="{4113E298-C292-40D8-BA8A-935B399E4319}"/>
    <dgm:cxn modelId="{D4AF1B12-0EA1-4C2E-B9AB-55A1603D7BFE}" type="presOf" srcId="{DA94E6EB-BCFE-4BBD-94EB-25E90BEBCB54}" destId="{E5C9ECB6-5D6F-423D-9F1C-E59A8BC4D68B}" srcOrd="0" destOrd="0" presId="urn:microsoft.com/office/officeart/2008/layout/RadialCluster"/>
    <dgm:cxn modelId="{BB924F27-2892-4100-9DA6-B2571031E6E8}" srcId="{F0FB3FC3-6FFD-46C8-917F-FA6F08C43F81}" destId="{F3132C13-6E85-494A-9549-67290E7B4B2C}" srcOrd="1" destOrd="0" parTransId="{7676AACB-3299-4A45-958E-FC5AF0498BF6}" sibTransId="{2F84F001-50C8-4D1D-BB91-66FB2EECA0BB}"/>
    <dgm:cxn modelId="{80FD6760-BBBD-482D-9A15-A3CAE190FBA1}" srcId="{F0FB3FC3-6FFD-46C8-917F-FA6F08C43F81}" destId="{6D49370B-ECB4-4795-A4B4-FAF38A39363B}" srcOrd="0" destOrd="0" parTransId="{D3205807-7441-4245-859A-41B0428E1D1C}" sibTransId="{C645EAD1-70B0-4DA6-913F-44B8B0CE855C}"/>
    <dgm:cxn modelId="{F7F4713D-FDAA-42F3-A6C9-66BF8018E76E}" type="presOf" srcId="{A5988060-83D7-4671-91F2-2878555FAECC}" destId="{08ABB4F4-A97C-4528-8EB7-43EDB033E9D2}" srcOrd="0" destOrd="0" presId="urn:microsoft.com/office/officeart/2008/layout/RadialCluster"/>
    <dgm:cxn modelId="{C3CCB58B-8BA9-4E3A-A4EC-1F76A21F1C86}" type="presOf" srcId="{8B26F755-983A-4473-9379-526CC141A3B4}" destId="{72F295DF-2885-45BA-B18B-6061C4CA82AA}" srcOrd="0" destOrd="0" presId="urn:microsoft.com/office/officeart/2008/layout/RadialCluster"/>
    <dgm:cxn modelId="{0A86F953-F308-4D95-BFB4-787DF323D22F}" type="presOf" srcId="{FB8110E0-B733-49C5-8329-2BC4A3B3EBCA}" destId="{5BBF04CC-85A7-41F2-92FC-261068F77759}" srcOrd="0" destOrd="0" presId="urn:microsoft.com/office/officeart/2008/layout/RadialCluster"/>
    <dgm:cxn modelId="{D2A2B7F0-6D45-4679-B296-0F586446FEF8}" type="presOf" srcId="{D3205807-7441-4245-859A-41B0428E1D1C}" destId="{247E32DC-84AA-4450-84F7-05A239AEB27D}" srcOrd="0" destOrd="0" presId="urn:microsoft.com/office/officeart/2008/layout/RadialCluster"/>
    <dgm:cxn modelId="{C2DDE0AC-520D-417B-89A2-7E45D8D8997C}" type="presOf" srcId="{F3132C13-6E85-494A-9549-67290E7B4B2C}" destId="{1FC45496-6D26-4A8C-B6EB-BFE58B160FEC}" srcOrd="0" destOrd="0" presId="urn:microsoft.com/office/officeart/2008/layout/RadialCluster"/>
    <dgm:cxn modelId="{B53CF77F-20A2-4D5B-97FD-39247526B7AF}" srcId="{75B0106E-2613-4CC1-8785-6D61196D354E}" destId="{F0FB3FC3-6FFD-46C8-917F-FA6F08C43F81}" srcOrd="0" destOrd="0" parTransId="{858A3387-F183-4C82-8B44-F0D13703C1DE}" sibTransId="{CF14E409-A765-4133-94BF-6B973967D807}"/>
    <dgm:cxn modelId="{C4400E78-590D-4335-97B8-72643078CD47}" srcId="{F0FB3FC3-6FFD-46C8-917F-FA6F08C43F81}" destId="{DA94E6EB-BCFE-4BBD-94EB-25E90BEBCB54}" srcOrd="4" destOrd="0" parTransId="{A5988060-83D7-4671-91F2-2878555FAECC}" sibTransId="{8A8DA44D-49DC-4AAD-B43A-C5742205C11D}"/>
    <dgm:cxn modelId="{71AA0393-B385-44CC-A118-D1DC1B305FAF}" type="presOf" srcId="{7676AACB-3299-4A45-958E-FC5AF0498BF6}" destId="{832E9BAF-FD52-430F-B149-B1D0DECA85E2}" srcOrd="0" destOrd="0" presId="urn:microsoft.com/office/officeart/2008/layout/RadialCluster"/>
    <dgm:cxn modelId="{FD334059-10FF-4050-B4C5-883A9393AF0A}" type="presOf" srcId="{55720AB6-E63A-4837-BDCE-33E25A00D6EE}" destId="{FEA52E82-CF39-4975-AD67-C65E8174B4F5}" srcOrd="0" destOrd="0" presId="urn:microsoft.com/office/officeart/2008/layout/RadialCluster"/>
    <dgm:cxn modelId="{6E63F2C1-F0E9-4CEC-AF27-80631F4D0707}" type="presOf" srcId="{F0FB3FC3-6FFD-46C8-917F-FA6F08C43F81}" destId="{68D1143C-5E44-40A2-A921-C5B634CA9AC0}" srcOrd="0" destOrd="0" presId="urn:microsoft.com/office/officeart/2008/layout/RadialCluster"/>
    <dgm:cxn modelId="{AD64F92E-4EAB-40B5-8FA8-24C978CD3065}" type="presOf" srcId="{3FC00253-1BEF-4967-9646-DE1AFD7BFB40}" destId="{A86511C2-1DB3-472D-921F-E413770D10B6}" srcOrd="0" destOrd="0" presId="urn:microsoft.com/office/officeart/2008/layout/RadialCluster"/>
    <dgm:cxn modelId="{C832621F-C445-40A8-AE6E-04CAFD931189}" type="presParOf" srcId="{2AA99E7F-F828-4B26-AD66-3690A1C13B14}" destId="{BC6462E4-9507-418C-8F68-8527CFF16899}" srcOrd="0" destOrd="0" presId="urn:microsoft.com/office/officeart/2008/layout/RadialCluster"/>
    <dgm:cxn modelId="{E70E75F7-3474-4642-AE73-4ADC0195AC61}" type="presParOf" srcId="{BC6462E4-9507-418C-8F68-8527CFF16899}" destId="{68D1143C-5E44-40A2-A921-C5B634CA9AC0}" srcOrd="0" destOrd="0" presId="urn:microsoft.com/office/officeart/2008/layout/RadialCluster"/>
    <dgm:cxn modelId="{4B4E709E-83B5-4FD7-897C-E908CCF97E57}" type="presParOf" srcId="{BC6462E4-9507-418C-8F68-8527CFF16899}" destId="{247E32DC-84AA-4450-84F7-05A239AEB27D}" srcOrd="1" destOrd="0" presId="urn:microsoft.com/office/officeart/2008/layout/RadialCluster"/>
    <dgm:cxn modelId="{A67A233B-0320-4247-8F64-CDF15DACBFF8}" type="presParOf" srcId="{BC6462E4-9507-418C-8F68-8527CFF16899}" destId="{CC16CC03-F52B-48C0-82AC-9F64890154FF}" srcOrd="2" destOrd="0" presId="urn:microsoft.com/office/officeart/2008/layout/RadialCluster"/>
    <dgm:cxn modelId="{13D7951A-E3DE-4C8B-9370-1BBF09B81B22}" type="presParOf" srcId="{BC6462E4-9507-418C-8F68-8527CFF16899}" destId="{832E9BAF-FD52-430F-B149-B1D0DECA85E2}" srcOrd="3" destOrd="0" presId="urn:microsoft.com/office/officeart/2008/layout/RadialCluster"/>
    <dgm:cxn modelId="{B5998B69-BBCF-4415-9D3B-9EC4D0BFE4EC}" type="presParOf" srcId="{BC6462E4-9507-418C-8F68-8527CFF16899}" destId="{1FC45496-6D26-4A8C-B6EB-BFE58B160FEC}" srcOrd="4" destOrd="0" presId="urn:microsoft.com/office/officeart/2008/layout/RadialCluster"/>
    <dgm:cxn modelId="{76E83711-80CA-44AA-B0C0-65A7F7691B12}" type="presParOf" srcId="{BC6462E4-9507-418C-8F68-8527CFF16899}" destId="{A86511C2-1DB3-472D-921F-E413770D10B6}" srcOrd="5" destOrd="0" presId="urn:microsoft.com/office/officeart/2008/layout/RadialCluster"/>
    <dgm:cxn modelId="{17F79C05-2295-4695-A3EB-D96FFAA6149A}" type="presParOf" srcId="{BC6462E4-9507-418C-8F68-8527CFF16899}" destId="{72F295DF-2885-45BA-B18B-6061C4CA82AA}" srcOrd="6" destOrd="0" presId="urn:microsoft.com/office/officeart/2008/layout/RadialCluster"/>
    <dgm:cxn modelId="{4652A68E-2A17-48DC-95E9-1FC5618D559B}" type="presParOf" srcId="{BC6462E4-9507-418C-8F68-8527CFF16899}" destId="{FEA52E82-CF39-4975-AD67-C65E8174B4F5}" srcOrd="7" destOrd="0" presId="urn:microsoft.com/office/officeart/2008/layout/RadialCluster"/>
    <dgm:cxn modelId="{D9CE0840-13B9-4EAD-B825-FA39294D6607}" type="presParOf" srcId="{BC6462E4-9507-418C-8F68-8527CFF16899}" destId="{5BBF04CC-85A7-41F2-92FC-261068F77759}" srcOrd="8" destOrd="0" presId="urn:microsoft.com/office/officeart/2008/layout/RadialCluster"/>
    <dgm:cxn modelId="{6D86704A-F7A4-407F-BB52-8784E592C1BD}" type="presParOf" srcId="{BC6462E4-9507-418C-8F68-8527CFF16899}" destId="{08ABB4F4-A97C-4528-8EB7-43EDB033E9D2}" srcOrd="9" destOrd="0" presId="urn:microsoft.com/office/officeart/2008/layout/RadialCluster"/>
    <dgm:cxn modelId="{DF64BA92-4A78-45D9-8A7F-D0D263C85EE0}" type="presParOf" srcId="{BC6462E4-9507-418C-8F68-8527CFF16899}" destId="{E5C9ECB6-5D6F-423D-9F1C-E59A8BC4D68B}"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53EB01-736A-4EC7-9266-9A951E767DDF}" type="doc">
      <dgm:prSet loTypeId="urn:microsoft.com/office/officeart/2005/8/layout/vList4" loCatId="list" qsTypeId="urn:microsoft.com/office/officeart/2005/8/quickstyle/simple1" qsCatId="simple" csTypeId="urn:microsoft.com/office/officeart/2005/8/colors/accent0_1" csCatId="mainScheme" phldr="1"/>
      <dgm:spPr/>
      <dgm:t>
        <a:bodyPr/>
        <a:lstStyle/>
        <a:p>
          <a:endParaRPr lang="en-US"/>
        </a:p>
      </dgm:t>
    </dgm:pt>
    <dgm:pt modelId="{B907626D-26D9-4CBB-8A05-789E3A20F4EE}">
      <dgm:prSet phldrT="[Text]"/>
      <dgm:spPr/>
      <dgm:t>
        <a:bodyPr/>
        <a:lstStyle/>
        <a:p>
          <a:r>
            <a:rPr lang="en-US" b="1" dirty="0" smtClean="0">
              <a:hlinkClick xmlns:r="http://schemas.openxmlformats.org/officeDocument/2006/relationships" r:id="rId1"/>
            </a:rPr>
            <a:t>Robert Block</a:t>
          </a:r>
          <a:r>
            <a:rPr lang="en-US" dirty="0" smtClean="0">
              <a:hlinkClick xmlns:r="http://schemas.openxmlformats.org/officeDocument/2006/relationships" r:id="rId1"/>
            </a:rPr>
            <a:t> ‏</a:t>
          </a:r>
          <a:r>
            <a:rPr lang="en-US" strike="noStrike" dirty="0" smtClean="0">
              <a:hlinkClick xmlns:r="http://schemas.openxmlformats.org/officeDocument/2006/relationships" r:id="rId1"/>
            </a:rPr>
            <a:t>@</a:t>
          </a:r>
          <a:r>
            <a:rPr lang="en-US" b="1" dirty="0" err="1" smtClean="0">
              <a:hlinkClick xmlns:r="http://schemas.openxmlformats.org/officeDocument/2006/relationships" r:id="rId1"/>
            </a:rPr>
            <a:t>DrBobBlock</a:t>
          </a:r>
          <a:r>
            <a:rPr lang="en-US" dirty="0" smtClean="0">
              <a:hlinkClick xmlns:r="http://schemas.openxmlformats.org/officeDocument/2006/relationships" r:id="rId1"/>
            </a:rPr>
            <a:t> </a:t>
          </a:r>
          <a:r>
            <a:rPr lang="en-US" dirty="0" smtClean="0">
              <a:hlinkClick xmlns:r="http://schemas.openxmlformats.org/officeDocument/2006/relationships" r:id="rId2" tooltip="3:31 PM - 12 Apr 13"/>
            </a:rPr>
            <a:t>Apr 12</a:t>
          </a:r>
          <a:r>
            <a:rPr lang="en-US" dirty="0" smtClean="0"/>
            <a:t> We tweet to raise awareness, to advocate, to focus the conversation on what children need: to be safe </a:t>
          </a:r>
          <a:r>
            <a:rPr lang="en-US" strike="sngStrike" dirty="0" smtClean="0">
              <a:hlinkClick xmlns:r="http://schemas.openxmlformats.org/officeDocument/2006/relationships" r:id="rId3"/>
            </a:rPr>
            <a:t>#</a:t>
          </a:r>
          <a:r>
            <a:rPr lang="en-US" b="1" dirty="0" smtClean="0">
              <a:hlinkClick xmlns:r="http://schemas.openxmlformats.org/officeDocument/2006/relationships" r:id="rId3"/>
            </a:rPr>
            <a:t>putkids1st</a:t>
          </a:r>
          <a:endParaRPr lang="en-US" dirty="0"/>
        </a:p>
      </dgm:t>
    </dgm:pt>
    <dgm:pt modelId="{CD99F0B5-FDA8-46A4-B370-CD6019BA5DBF}" type="parTrans" cxnId="{2D125C1A-31E4-4891-82C4-E2DEB4CE1202}">
      <dgm:prSet/>
      <dgm:spPr/>
      <dgm:t>
        <a:bodyPr/>
        <a:lstStyle/>
        <a:p>
          <a:endParaRPr lang="en-US"/>
        </a:p>
      </dgm:t>
    </dgm:pt>
    <dgm:pt modelId="{1E6FC63A-67FE-4644-9CD5-DBEF779AA673}" type="sibTrans" cxnId="{2D125C1A-31E4-4891-82C4-E2DEB4CE1202}">
      <dgm:prSet/>
      <dgm:spPr/>
      <dgm:t>
        <a:bodyPr/>
        <a:lstStyle/>
        <a:p>
          <a:endParaRPr lang="en-US"/>
        </a:p>
      </dgm:t>
    </dgm:pt>
    <dgm:pt modelId="{B01012AC-CCE7-4214-B6F3-570F93258040}">
      <dgm:prSet phldrT="[Text]"/>
      <dgm:spPr/>
      <dgm:t>
        <a:bodyPr/>
        <a:lstStyle/>
        <a:p>
          <a:r>
            <a:rPr lang="en-US" b="1" dirty="0" smtClean="0">
              <a:hlinkClick xmlns:r="http://schemas.openxmlformats.org/officeDocument/2006/relationships" r:id="rId4" tooltip="aappres"/>
            </a:rPr>
            <a:t>Thomas </a:t>
          </a:r>
          <a:r>
            <a:rPr lang="en-US" b="1" dirty="0" err="1" smtClean="0">
              <a:hlinkClick xmlns:r="http://schemas.openxmlformats.org/officeDocument/2006/relationships" r:id="rId4" tooltip="aappres"/>
            </a:rPr>
            <a:t>McInerny</a:t>
          </a:r>
          <a:r>
            <a:rPr lang="en-US" b="1" dirty="0" smtClean="0">
              <a:hlinkClick xmlns:r="http://schemas.openxmlformats.org/officeDocument/2006/relationships" r:id="rId4" tooltip="aappres"/>
            </a:rPr>
            <a:t> @</a:t>
          </a:r>
          <a:r>
            <a:rPr lang="en-US" b="1" dirty="0" err="1" smtClean="0">
              <a:hlinkClick xmlns:r="http://schemas.openxmlformats.org/officeDocument/2006/relationships" r:id="rId4" tooltip="aappres"/>
            </a:rPr>
            <a:t>AAPPres</a:t>
          </a:r>
          <a:r>
            <a:rPr lang="en-US" dirty="0" smtClean="0">
              <a:hlinkClick xmlns:r="http://schemas.openxmlformats.org/officeDocument/2006/relationships" r:id="rId5"/>
            </a:rPr>
            <a:t> Apr 09 </a:t>
          </a:r>
          <a:r>
            <a:rPr lang="en-US" dirty="0" smtClean="0"/>
            <a:t>Looking </a:t>
          </a:r>
          <a:r>
            <a:rPr lang="en-US" dirty="0" err="1" smtClean="0"/>
            <a:t>fwd</a:t>
          </a:r>
          <a:r>
            <a:rPr lang="en-US" dirty="0" smtClean="0"/>
            <a:t> to having you! MT @</a:t>
          </a:r>
          <a:r>
            <a:rPr lang="en-US" dirty="0" err="1" smtClean="0">
              <a:hlinkClick xmlns:r="http://schemas.openxmlformats.org/officeDocument/2006/relationships" r:id="rId4" tooltip="Peds_doc"/>
            </a:rPr>
            <a:t>Peds_doc</a:t>
          </a:r>
          <a:r>
            <a:rPr lang="en-US" dirty="0" smtClean="0"/>
            <a:t>: @</a:t>
          </a:r>
          <a:r>
            <a:rPr lang="en-US" dirty="0" err="1" smtClean="0">
              <a:hlinkClick xmlns:r="http://schemas.openxmlformats.org/officeDocument/2006/relationships" r:id="rId4" tooltip="AAPPres"/>
            </a:rPr>
            <a:t>AAPPres</a:t>
          </a:r>
          <a:r>
            <a:rPr lang="en-US" dirty="0" smtClean="0"/>
            <a:t> looking </a:t>
          </a:r>
          <a:r>
            <a:rPr lang="en-US" dirty="0" err="1" smtClean="0"/>
            <a:t>fwd</a:t>
          </a:r>
          <a:r>
            <a:rPr lang="en-US" dirty="0" smtClean="0"/>
            <a:t> to AAP Legislative Conf. in DC to </a:t>
          </a:r>
          <a:r>
            <a:rPr lang="en-US" dirty="0" smtClean="0">
              <a:hlinkClick xmlns:r="http://schemas.openxmlformats.org/officeDocument/2006/relationships" r:id="rId4" tooltip="putkids1st"/>
            </a:rPr>
            <a:t>#putkids1st</a:t>
          </a:r>
          <a:r>
            <a:rPr lang="en-US" dirty="0" smtClean="0"/>
            <a:t> keep kids safe from gun violence</a:t>
          </a:r>
          <a:endParaRPr lang="en-US" dirty="0"/>
        </a:p>
      </dgm:t>
    </dgm:pt>
    <dgm:pt modelId="{18691564-8137-4CAF-A92C-A3696BADED46}" type="parTrans" cxnId="{C246DFD1-DFC9-410B-8F82-EBC170874DA3}">
      <dgm:prSet/>
      <dgm:spPr/>
      <dgm:t>
        <a:bodyPr/>
        <a:lstStyle/>
        <a:p>
          <a:endParaRPr lang="en-US"/>
        </a:p>
      </dgm:t>
    </dgm:pt>
    <dgm:pt modelId="{4BB04346-4D80-4FE8-B82A-189EC9472FAA}" type="sibTrans" cxnId="{C246DFD1-DFC9-410B-8F82-EBC170874DA3}">
      <dgm:prSet/>
      <dgm:spPr/>
      <dgm:t>
        <a:bodyPr/>
        <a:lstStyle/>
        <a:p>
          <a:endParaRPr lang="en-US"/>
        </a:p>
      </dgm:t>
    </dgm:pt>
    <dgm:pt modelId="{52F0CE27-4374-4EFC-B183-7ADB6EA23308}">
      <dgm:prSet phldrT="[Text]"/>
      <dgm:spPr/>
      <dgm:t>
        <a:bodyPr/>
        <a:lstStyle/>
        <a:p>
          <a:r>
            <a:rPr lang="en-US" b="1" dirty="0" smtClean="0">
              <a:hlinkClick xmlns:r="http://schemas.openxmlformats.org/officeDocument/2006/relationships" r:id="rId4" tooltip="ameracadpeds"/>
            </a:rPr>
            <a:t>American Academy of Pediatrics @</a:t>
          </a:r>
          <a:r>
            <a:rPr lang="en-US" b="1" dirty="0" err="1" smtClean="0">
              <a:hlinkClick xmlns:r="http://schemas.openxmlformats.org/officeDocument/2006/relationships" r:id="rId4" tooltip="ameracadpeds"/>
            </a:rPr>
            <a:t>AmerAcadPeds</a:t>
          </a:r>
          <a:r>
            <a:rPr lang="en-US" dirty="0" smtClean="0">
              <a:hlinkClick xmlns:r="http://schemas.openxmlformats.org/officeDocument/2006/relationships" r:id="rId6"/>
            </a:rPr>
            <a:t> Apr 12 </a:t>
          </a:r>
          <a:r>
            <a:rPr lang="en-US" dirty="0" smtClean="0"/>
            <a:t>"Protecting children from gun violence is not a political decision, it's a public health imperative" @</a:t>
          </a:r>
          <a:r>
            <a:rPr lang="en-US" dirty="0" smtClean="0">
              <a:hlinkClick xmlns:r="http://schemas.openxmlformats.org/officeDocument/2006/relationships" r:id="rId4" tooltip="CNN"/>
            </a:rPr>
            <a:t>CNN</a:t>
          </a:r>
          <a:r>
            <a:rPr lang="en-US" dirty="0" smtClean="0"/>
            <a:t> </a:t>
          </a:r>
          <a:r>
            <a:rPr lang="en-US" dirty="0" smtClean="0">
              <a:hlinkClick xmlns:r="http://schemas.openxmlformats.org/officeDocument/2006/relationships" r:id="rId4" tooltip="putkids1st"/>
            </a:rPr>
            <a:t>#putkids1st</a:t>
          </a:r>
          <a:r>
            <a:rPr lang="en-US" dirty="0" smtClean="0"/>
            <a:t> </a:t>
          </a:r>
          <a:r>
            <a:rPr lang="en-US" dirty="0" smtClean="0">
              <a:hlinkClick xmlns:r="http://schemas.openxmlformats.org/officeDocument/2006/relationships" r:id="rId7"/>
            </a:rPr>
            <a:t>ow.ly/k0yjX</a:t>
          </a:r>
          <a:endParaRPr lang="en-US" dirty="0"/>
        </a:p>
      </dgm:t>
    </dgm:pt>
    <dgm:pt modelId="{3A28FB48-248C-4D48-AC02-88375D655BD9}" type="parTrans" cxnId="{BD44F740-3A67-481B-94F0-CAAF8061C928}">
      <dgm:prSet/>
      <dgm:spPr/>
      <dgm:t>
        <a:bodyPr/>
        <a:lstStyle/>
        <a:p>
          <a:endParaRPr lang="en-US"/>
        </a:p>
      </dgm:t>
    </dgm:pt>
    <dgm:pt modelId="{AC2B220E-87CE-476E-A8DB-15B360635CD9}" type="sibTrans" cxnId="{BD44F740-3A67-481B-94F0-CAAF8061C928}">
      <dgm:prSet/>
      <dgm:spPr/>
      <dgm:t>
        <a:bodyPr/>
        <a:lstStyle/>
        <a:p>
          <a:endParaRPr lang="en-US"/>
        </a:p>
      </dgm:t>
    </dgm:pt>
    <dgm:pt modelId="{5C787423-CA7D-4077-92AD-1ED67E3AFADC}">
      <dgm:prSet/>
      <dgm:spPr/>
      <dgm:t>
        <a:bodyPr/>
        <a:lstStyle/>
        <a:p>
          <a:r>
            <a:rPr lang="en-US" b="1" dirty="0" err="1" smtClean="0">
              <a:hlinkClick xmlns:r="http://schemas.openxmlformats.org/officeDocument/2006/relationships" r:id="rId8"/>
            </a:rPr>
            <a:t>HealthyChildren</a:t>
          </a:r>
          <a:r>
            <a:rPr lang="en-US" b="1" dirty="0" smtClean="0">
              <a:hlinkClick xmlns:r="http://schemas.openxmlformats.org/officeDocument/2006/relationships" r:id="rId8"/>
            </a:rPr>
            <a:t> @</a:t>
          </a:r>
          <a:r>
            <a:rPr lang="en-US" b="1" dirty="0" err="1" smtClean="0">
              <a:hlinkClick xmlns:r="http://schemas.openxmlformats.org/officeDocument/2006/relationships" r:id="rId8"/>
            </a:rPr>
            <a:t>healthychildren</a:t>
          </a:r>
          <a:r>
            <a:rPr lang="en-US" b="1" dirty="0" smtClean="0">
              <a:hlinkClick xmlns:r="http://schemas.openxmlformats.org/officeDocument/2006/relationships" r:id="rId8"/>
            </a:rPr>
            <a:t> Apr 14</a:t>
          </a:r>
          <a:r>
            <a:rPr lang="en-US" b="1" dirty="0" smtClean="0"/>
            <a:t> </a:t>
          </a:r>
          <a:r>
            <a:rPr lang="en-US" dirty="0" smtClean="0"/>
            <a:t>RT </a:t>
          </a:r>
          <a:r>
            <a:rPr lang="en-US" b="0" dirty="0" smtClean="0">
              <a:hlinkClick xmlns:r="http://schemas.openxmlformats.org/officeDocument/2006/relationships" r:id="rId3"/>
            </a:rPr>
            <a:t>@</a:t>
          </a:r>
          <a:r>
            <a:rPr lang="en-US" b="0" dirty="0" err="1" smtClean="0">
              <a:hlinkClick xmlns:r="http://schemas.openxmlformats.org/officeDocument/2006/relationships" r:id="rId3"/>
            </a:rPr>
            <a:t>AmerAcadPeds</a:t>
          </a:r>
          <a:r>
            <a:rPr lang="en-US" dirty="0" smtClean="0"/>
            <a:t> Gun violence is a public health issue that profoundly affects children. Congress: act next week to</a:t>
          </a:r>
          <a:r>
            <a:rPr lang="en-US" b="0" dirty="0" smtClean="0"/>
            <a:t> </a:t>
          </a:r>
          <a:r>
            <a:rPr lang="en-US" b="0" dirty="0" smtClean="0">
              <a:hlinkClick xmlns:r="http://schemas.openxmlformats.org/officeDocument/2006/relationships" r:id="rId3"/>
            </a:rPr>
            <a:t>#putkids1st</a:t>
          </a:r>
          <a:r>
            <a:rPr lang="en-US" b="0" dirty="0" smtClean="0"/>
            <a:t> </a:t>
          </a:r>
          <a:r>
            <a:rPr lang="en-US" dirty="0" smtClean="0"/>
            <a:t>&amp; keep them safe.</a:t>
          </a:r>
          <a:endParaRPr lang="en-US" dirty="0"/>
        </a:p>
      </dgm:t>
    </dgm:pt>
    <dgm:pt modelId="{E5340B4C-5A7F-431A-9DEB-7F26648EBB47}" type="parTrans" cxnId="{F2725EED-DDD4-45AB-93A7-25D1F19F9D2C}">
      <dgm:prSet/>
      <dgm:spPr/>
      <dgm:t>
        <a:bodyPr/>
        <a:lstStyle/>
        <a:p>
          <a:endParaRPr lang="en-US"/>
        </a:p>
      </dgm:t>
    </dgm:pt>
    <dgm:pt modelId="{8568A377-CE48-4241-80F9-C4FEBEA1E1D1}" type="sibTrans" cxnId="{F2725EED-DDD4-45AB-93A7-25D1F19F9D2C}">
      <dgm:prSet/>
      <dgm:spPr/>
      <dgm:t>
        <a:bodyPr/>
        <a:lstStyle/>
        <a:p>
          <a:endParaRPr lang="en-US"/>
        </a:p>
      </dgm:t>
    </dgm:pt>
    <dgm:pt modelId="{CEA22452-23D9-4ED7-814F-2F33DC8BD554}" type="pres">
      <dgm:prSet presAssocID="{2E53EB01-736A-4EC7-9266-9A951E767DDF}" presName="linear" presStyleCnt="0">
        <dgm:presLayoutVars>
          <dgm:dir/>
          <dgm:resizeHandles val="exact"/>
        </dgm:presLayoutVars>
      </dgm:prSet>
      <dgm:spPr/>
      <dgm:t>
        <a:bodyPr/>
        <a:lstStyle/>
        <a:p>
          <a:endParaRPr lang="en-US"/>
        </a:p>
      </dgm:t>
    </dgm:pt>
    <dgm:pt modelId="{27EC4563-81B1-4B89-8D87-AC9B993F2F6F}" type="pres">
      <dgm:prSet presAssocID="{B907626D-26D9-4CBB-8A05-789E3A20F4EE}" presName="comp" presStyleCnt="0"/>
      <dgm:spPr/>
    </dgm:pt>
    <dgm:pt modelId="{C224362C-CA4C-40CD-A244-C02C475623EC}" type="pres">
      <dgm:prSet presAssocID="{B907626D-26D9-4CBB-8A05-789E3A20F4EE}" presName="box" presStyleLbl="node1" presStyleIdx="0" presStyleCnt="4"/>
      <dgm:spPr/>
      <dgm:t>
        <a:bodyPr/>
        <a:lstStyle/>
        <a:p>
          <a:endParaRPr lang="en-US"/>
        </a:p>
      </dgm:t>
    </dgm:pt>
    <dgm:pt modelId="{D7E2629B-CDDD-4669-B629-99178BFD0752}" type="pres">
      <dgm:prSet presAssocID="{B907626D-26D9-4CBB-8A05-789E3A20F4EE}" presName="img" presStyleLbl="fgImgPlace1" presStyleIdx="0" presStyleCnt="4"/>
      <dgm:spPr>
        <a:blipFill rotWithShape="1">
          <a:blip xmlns:r="http://schemas.openxmlformats.org/officeDocument/2006/relationships" r:embed="rId9"/>
          <a:stretch>
            <a:fillRect/>
          </a:stretch>
        </a:blipFill>
      </dgm:spPr>
    </dgm:pt>
    <dgm:pt modelId="{28ED0EF5-A31B-4409-ADDD-6CD87B23EAB6}" type="pres">
      <dgm:prSet presAssocID="{B907626D-26D9-4CBB-8A05-789E3A20F4EE}" presName="text" presStyleLbl="node1" presStyleIdx="0" presStyleCnt="4">
        <dgm:presLayoutVars>
          <dgm:bulletEnabled val="1"/>
        </dgm:presLayoutVars>
      </dgm:prSet>
      <dgm:spPr/>
      <dgm:t>
        <a:bodyPr/>
        <a:lstStyle/>
        <a:p>
          <a:endParaRPr lang="en-US"/>
        </a:p>
      </dgm:t>
    </dgm:pt>
    <dgm:pt modelId="{EDF5DD2A-543B-458A-BD1C-C192785142E6}" type="pres">
      <dgm:prSet presAssocID="{1E6FC63A-67FE-4644-9CD5-DBEF779AA673}" presName="spacer" presStyleCnt="0"/>
      <dgm:spPr/>
    </dgm:pt>
    <dgm:pt modelId="{16D3B551-B878-41B2-B8C8-0D617006D90D}" type="pres">
      <dgm:prSet presAssocID="{B01012AC-CCE7-4214-B6F3-570F93258040}" presName="comp" presStyleCnt="0"/>
      <dgm:spPr/>
    </dgm:pt>
    <dgm:pt modelId="{C92F34B1-BDE9-4FB4-9613-17253041E1DA}" type="pres">
      <dgm:prSet presAssocID="{B01012AC-CCE7-4214-B6F3-570F93258040}" presName="box" presStyleLbl="node1" presStyleIdx="1" presStyleCnt="4"/>
      <dgm:spPr/>
      <dgm:t>
        <a:bodyPr/>
        <a:lstStyle/>
        <a:p>
          <a:endParaRPr lang="en-US"/>
        </a:p>
      </dgm:t>
    </dgm:pt>
    <dgm:pt modelId="{71DCD685-FB56-48D9-84F0-534F4736D76A}" type="pres">
      <dgm:prSet presAssocID="{B01012AC-CCE7-4214-B6F3-570F93258040}" presName="img" presStyleLbl="fgImgPlace1" presStyleIdx="1" presStyleCnt="4"/>
      <dgm:spPr>
        <a:blipFill rotWithShape="1">
          <a:blip xmlns:r="http://schemas.openxmlformats.org/officeDocument/2006/relationships" r:embed="rId10"/>
          <a:stretch>
            <a:fillRect/>
          </a:stretch>
        </a:blipFill>
      </dgm:spPr>
    </dgm:pt>
    <dgm:pt modelId="{70A8123A-FD66-4072-A6F1-8A4B1A1D346F}" type="pres">
      <dgm:prSet presAssocID="{B01012AC-CCE7-4214-B6F3-570F93258040}" presName="text" presStyleLbl="node1" presStyleIdx="1" presStyleCnt="4">
        <dgm:presLayoutVars>
          <dgm:bulletEnabled val="1"/>
        </dgm:presLayoutVars>
      </dgm:prSet>
      <dgm:spPr/>
      <dgm:t>
        <a:bodyPr/>
        <a:lstStyle/>
        <a:p>
          <a:endParaRPr lang="en-US"/>
        </a:p>
      </dgm:t>
    </dgm:pt>
    <dgm:pt modelId="{C5B189E0-437B-49A6-9E4F-87E8ADEE65B6}" type="pres">
      <dgm:prSet presAssocID="{4BB04346-4D80-4FE8-B82A-189EC9472FAA}" presName="spacer" presStyleCnt="0"/>
      <dgm:spPr/>
    </dgm:pt>
    <dgm:pt modelId="{DB2B9905-3E74-4EEA-9EEC-AA52F5C6B596}" type="pres">
      <dgm:prSet presAssocID="{52F0CE27-4374-4EFC-B183-7ADB6EA23308}" presName="comp" presStyleCnt="0"/>
      <dgm:spPr/>
    </dgm:pt>
    <dgm:pt modelId="{C4A817C6-376A-4C91-B8D9-1664F0C08826}" type="pres">
      <dgm:prSet presAssocID="{52F0CE27-4374-4EFC-B183-7ADB6EA23308}" presName="box" presStyleLbl="node1" presStyleIdx="2" presStyleCnt="4"/>
      <dgm:spPr/>
      <dgm:t>
        <a:bodyPr/>
        <a:lstStyle/>
        <a:p>
          <a:endParaRPr lang="en-US"/>
        </a:p>
      </dgm:t>
    </dgm:pt>
    <dgm:pt modelId="{3F7FA591-E2DE-4E2B-9747-2F33E1ADC576}" type="pres">
      <dgm:prSet presAssocID="{52F0CE27-4374-4EFC-B183-7ADB6EA23308}" presName="img" presStyleLbl="fgImgPlace1" presStyleIdx="2" presStyleCnt="4"/>
      <dgm:spPr>
        <a:blipFill rotWithShape="1">
          <a:blip xmlns:r="http://schemas.openxmlformats.org/officeDocument/2006/relationships" r:embed="rId11"/>
          <a:stretch>
            <a:fillRect/>
          </a:stretch>
        </a:blipFill>
      </dgm:spPr>
    </dgm:pt>
    <dgm:pt modelId="{3BC8C1B6-65D6-4498-922F-57F8EAE2B8FB}" type="pres">
      <dgm:prSet presAssocID="{52F0CE27-4374-4EFC-B183-7ADB6EA23308}" presName="text" presStyleLbl="node1" presStyleIdx="2" presStyleCnt="4">
        <dgm:presLayoutVars>
          <dgm:bulletEnabled val="1"/>
        </dgm:presLayoutVars>
      </dgm:prSet>
      <dgm:spPr/>
      <dgm:t>
        <a:bodyPr/>
        <a:lstStyle/>
        <a:p>
          <a:endParaRPr lang="en-US"/>
        </a:p>
      </dgm:t>
    </dgm:pt>
    <dgm:pt modelId="{ABD76376-1556-444D-B96C-6D15147E7AA2}" type="pres">
      <dgm:prSet presAssocID="{AC2B220E-87CE-476E-A8DB-15B360635CD9}" presName="spacer" presStyleCnt="0"/>
      <dgm:spPr/>
    </dgm:pt>
    <dgm:pt modelId="{02926D16-B52F-4543-8070-BE810E4DB6CE}" type="pres">
      <dgm:prSet presAssocID="{5C787423-CA7D-4077-92AD-1ED67E3AFADC}" presName="comp" presStyleCnt="0"/>
      <dgm:spPr/>
    </dgm:pt>
    <dgm:pt modelId="{EF5EEB90-1286-48F0-BB7E-A4EC09A5ABF4}" type="pres">
      <dgm:prSet presAssocID="{5C787423-CA7D-4077-92AD-1ED67E3AFADC}" presName="box" presStyleLbl="node1" presStyleIdx="3" presStyleCnt="4" custLinFactNeighborY="975"/>
      <dgm:spPr/>
      <dgm:t>
        <a:bodyPr/>
        <a:lstStyle/>
        <a:p>
          <a:endParaRPr lang="en-US"/>
        </a:p>
      </dgm:t>
    </dgm:pt>
    <dgm:pt modelId="{0CA2616C-1B9F-4DC6-ABB1-A5157A2595BC}" type="pres">
      <dgm:prSet presAssocID="{5C787423-CA7D-4077-92AD-1ED67E3AFADC}" presName="img" presStyleLbl="fgImgPlace1" presStyleIdx="3" presStyleCnt="4"/>
      <dgm:spPr>
        <a:blipFill rotWithShape="1">
          <a:blip xmlns:r="http://schemas.openxmlformats.org/officeDocument/2006/relationships" r:embed="rId12"/>
          <a:stretch>
            <a:fillRect/>
          </a:stretch>
        </a:blipFill>
      </dgm:spPr>
    </dgm:pt>
    <dgm:pt modelId="{4A22E649-86A9-4B73-9685-BF2180C09DFC}" type="pres">
      <dgm:prSet presAssocID="{5C787423-CA7D-4077-92AD-1ED67E3AFADC}" presName="text" presStyleLbl="node1" presStyleIdx="3" presStyleCnt="4">
        <dgm:presLayoutVars>
          <dgm:bulletEnabled val="1"/>
        </dgm:presLayoutVars>
      </dgm:prSet>
      <dgm:spPr/>
      <dgm:t>
        <a:bodyPr/>
        <a:lstStyle/>
        <a:p>
          <a:endParaRPr lang="en-US"/>
        </a:p>
      </dgm:t>
    </dgm:pt>
  </dgm:ptLst>
  <dgm:cxnLst>
    <dgm:cxn modelId="{2AF7E312-3F2D-4ACC-96D6-184546F72F51}" type="presOf" srcId="{5C787423-CA7D-4077-92AD-1ED67E3AFADC}" destId="{EF5EEB90-1286-48F0-BB7E-A4EC09A5ABF4}" srcOrd="0" destOrd="0" presId="urn:microsoft.com/office/officeart/2005/8/layout/vList4"/>
    <dgm:cxn modelId="{BD44F740-3A67-481B-94F0-CAAF8061C928}" srcId="{2E53EB01-736A-4EC7-9266-9A951E767DDF}" destId="{52F0CE27-4374-4EFC-B183-7ADB6EA23308}" srcOrd="2" destOrd="0" parTransId="{3A28FB48-248C-4D48-AC02-88375D655BD9}" sibTransId="{AC2B220E-87CE-476E-A8DB-15B360635CD9}"/>
    <dgm:cxn modelId="{33AA5B60-BDBB-4539-A815-72DEA4BAA749}" type="presOf" srcId="{2E53EB01-736A-4EC7-9266-9A951E767DDF}" destId="{CEA22452-23D9-4ED7-814F-2F33DC8BD554}" srcOrd="0" destOrd="0" presId="urn:microsoft.com/office/officeart/2005/8/layout/vList4"/>
    <dgm:cxn modelId="{EDAD81BD-DA71-4693-899D-1A345DDF4120}" type="presOf" srcId="{B01012AC-CCE7-4214-B6F3-570F93258040}" destId="{70A8123A-FD66-4072-A6F1-8A4B1A1D346F}" srcOrd="1" destOrd="0" presId="urn:microsoft.com/office/officeart/2005/8/layout/vList4"/>
    <dgm:cxn modelId="{E7A48F2A-7AC2-4CB3-9051-C95585F2E377}" type="presOf" srcId="{52F0CE27-4374-4EFC-B183-7ADB6EA23308}" destId="{C4A817C6-376A-4C91-B8D9-1664F0C08826}" srcOrd="0" destOrd="0" presId="urn:microsoft.com/office/officeart/2005/8/layout/vList4"/>
    <dgm:cxn modelId="{8753C07E-7F9E-4C7A-B646-23DB30E629C1}" type="presOf" srcId="{B907626D-26D9-4CBB-8A05-789E3A20F4EE}" destId="{28ED0EF5-A31B-4409-ADDD-6CD87B23EAB6}" srcOrd="1" destOrd="0" presId="urn:microsoft.com/office/officeart/2005/8/layout/vList4"/>
    <dgm:cxn modelId="{2D125C1A-31E4-4891-82C4-E2DEB4CE1202}" srcId="{2E53EB01-736A-4EC7-9266-9A951E767DDF}" destId="{B907626D-26D9-4CBB-8A05-789E3A20F4EE}" srcOrd="0" destOrd="0" parTransId="{CD99F0B5-FDA8-46A4-B370-CD6019BA5DBF}" sibTransId="{1E6FC63A-67FE-4644-9CD5-DBEF779AA673}"/>
    <dgm:cxn modelId="{F2725EED-DDD4-45AB-93A7-25D1F19F9D2C}" srcId="{2E53EB01-736A-4EC7-9266-9A951E767DDF}" destId="{5C787423-CA7D-4077-92AD-1ED67E3AFADC}" srcOrd="3" destOrd="0" parTransId="{E5340B4C-5A7F-431A-9DEB-7F26648EBB47}" sibTransId="{8568A377-CE48-4241-80F9-C4FEBEA1E1D1}"/>
    <dgm:cxn modelId="{EE32C3C0-3512-4C5E-B6FC-DF745947B96D}" type="presOf" srcId="{B01012AC-CCE7-4214-B6F3-570F93258040}" destId="{C92F34B1-BDE9-4FB4-9613-17253041E1DA}" srcOrd="0" destOrd="0" presId="urn:microsoft.com/office/officeart/2005/8/layout/vList4"/>
    <dgm:cxn modelId="{2E088D34-8C9D-4E5D-BAD2-746EF72B649A}" type="presOf" srcId="{52F0CE27-4374-4EFC-B183-7ADB6EA23308}" destId="{3BC8C1B6-65D6-4498-922F-57F8EAE2B8FB}" srcOrd="1" destOrd="0" presId="urn:microsoft.com/office/officeart/2005/8/layout/vList4"/>
    <dgm:cxn modelId="{C246DFD1-DFC9-410B-8F82-EBC170874DA3}" srcId="{2E53EB01-736A-4EC7-9266-9A951E767DDF}" destId="{B01012AC-CCE7-4214-B6F3-570F93258040}" srcOrd="1" destOrd="0" parTransId="{18691564-8137-4CAF-A92C-A3696BADED46}" sibTransId="{4BB04346-4D80-4FE8-B82A-189EC9472FAA}"/>
    <dgm:cxn modelId="{0076182E-D45B-44F7-8EEF-9CFDEDC6D7C6}" type="presOf" srcId="{B907626D-26D9-4CBB-8A05-789E3A20F4EE}" destId="{C224362C-CA4C-40CD-A244-C02C475623EC}" srcOrd="0" destOrd="0" presId="urn:microsoft.com/office/officeart/2005/8/layout/vList4"/>
    <dgm:cxn modelId="{9EBF4F60-B6CC-43F2-9A52-4062F65A4A77}" type="presOf" srcId="{5C787423-CA7D-4077-92AD-1ED67E3AFADC}" destId="{4A22E649-86A9-4B73-9685-BF2180C09DFC}" srcOrd="1" destOrd="0" presId="urn:microsoft.com/office/officeart/2005/8/layout/vList4"/>
    <dgm:cxn modelId="{59841FE8-BB88-4257-A0F9-B045E32F66C8}" type="presParOf" srcId="{CEA22452-23D9-4ED7-814F-2F33DC8BD554}" destId="{27EC4563-81B1-4B89-8D87-AC9B993F2F6F}" srcOrd="0" destOrd="0" presId="urn:microsoft.com/office/officeart/2005/8/layout/vList4"/>
    <dgm:cxn modelId="{59B594D5-2345-4925-BFE9-1739465EF5D3}" type="presParOf" srcId="{27EC4563-81B1-4B89-8D87-AC9B993F2F6F}" destId="{C224362C-CA4C-40CD-A244-C02C475623EC}" srcOrd="0" destOrd="0" presId="urn:microsoft.com/office/officeart/2005/8/layout/vList4"/>
    <dgm:cxn modelId="{E0EB610A-14E2-4264-A035-2FED5B04C80C}" type="presParOf" srcId="{27EC4563-81B1-4B89-8D87-AC9B993F2F6F}" destId="{D7E2629B-CDDD-4669-B629-99178BFD0752}" srcOrd="1" destOrd="0" presId="urn:microsoft.com/office/officeart/2005/8/layout/vList4"/>
    <dgm:cxn modelId="{ED804FCA-BD0E-4617-A395-479B30EBC5AF}" type="presParOf" srcId="{27EC4563-81B1-4B89-8D87-AC9B993F2F6F}" destId="{28ED0EF5-A31B-4409-ADDD-6CD87B23EAB6}" srcOrd="2" destOrd="0" presId="urn:microsoft.com/office/officeart/2005/8/layout/vList4"/>
    <dgm:cxn modelId="{5B4F129F-5ADA-4A02-843A-9EB1F7B44C05}" type="presParOf" srcId="{CEA22452-23D9-4ED7-814F-2F33DC8BD554}" destId="{EDF5DD2A-543B-458A-BD1C-C192785142E6}" srcOrd="1" destOrd="0" presId="urn:microsoft.com/office/officeart/2005/8/layout/vList4"/>
    <dgm:cxn modelId="{6D1CAF4E-4513-494B-B87D-02FA6545560E}" type="presParOf" srcId="{CEA22452-23D9-4ED7-814F-2F33DC8BD554}" destId="{16D3B551-B878-41B2-B8C8-0D617006D90D}" srcOrd="2" destOrd="0" presId="urn:microsoft.com/office/officeart/2005/8/layout/vList4"/>
    <dgm:cxn modelId="{4767D1FD-6606-47D2-A331-7FD7347F91E8}" type="presParOf" srcId="{16D3B551-B878-41B2-B8C8-0D617006D90D}" destId="{C92F34B1-BDE9-4FB4-9613-17253041E1DA}" srcOrd="0" destOrd="0" presId="urn:microsoft.com/office/officeart/2005/8/layout/vList4"/>
    <dgm:cxn modelId="{248F455D-2561-4108-A7EC-BE1BA95683A4}" type="presParOf" srcId="{16D3B551-B878-41B2-B8C8-0D617006D90D}" destId="{71DCD685-FB56-48D9-84F0-534F4736D76A}" srcOrd="1" destOrd="0" presId="urn:microsoft.com/office/officeart/2005/8/layout/vList4"/>
    <dgm:cxn modelId="{35786412-F903-4369-AA5E-BC1F2681D8E0}" type="presParOf" srcId="{16D3B551-B878-41B2-B8C8-0D617006D90D}" destId="{70A8123A-FD66-4072-A6F1-8A4B1A1D346F}" srcOrd="2" destOrd="0" presId="urn:microsoft.com/office/officeart/2005/8/layout/vList4"/>
    <dgm:cxn modelId="{7E99B509-FA31-4DBF-BBE9-5043BB757483}" type="presParOf" srcId="{CEA22452-23D9-4ED7-814F-2F33DC8BD554}" destId="{C5B189E0-437B-49A6-9E4F-87E8ADEE65B6}" srcOrd="3" destOrd="0" presId="urn:microsoft.com/office/officeart/2005/8/layout/vList4"/>
    <dgm:cxn modelId="{216055E6-97E8-491A-B109-2A84F758514B}" type="presParOf" srcId="{CEA22452-23D9-4ED7-814F-2F33DC8BD554}" destId="{DB2B9905-3E74-4EEA-9EEC-AA52F5C6B596}" srcOrd="4" destOrd="0" presId="urn:microsoft.com/office/officeart/2005/8/layout/vList4"/>
    <dgm:cxn modelId="{889D3F45-BBDE-413D-9356-5520C17B5445}" type="presParOf" srcId="{DB2B9905-3E74-4EEA-9EEC-AA52F5C6B596}" destId="{C4A817C6-376A-4C91-B8D9-1664F0C08826}" srcOrd="0" destOrd="0" presId="urn:microsoft.com/office/officeart/2005/8/layout/vList4"/>
    <dgm:cxn modelId="{92F9E3DA-DB9A-4606-BE83-3764B7F124D9}" type="presParOf" srcId="{DB2B9905-3E74-4EEA-9EEC-AA52F5C6B596}" destId="{3F7FA591-E2DE-4E2B-9747-2F33E1ADC576}" srcOrd="1" destOrd="0" presId="urn:microsoft.com/office/officeart/2005/8/layout/vList4"/>
    <dgm:cxn modelId="{CEE06CD8-81FC-4DB4-B6DA-32D46E16F960}" type="presParOf" srcId="{DB2B9905-3E74-4EEA-9EEC-AA52F5C6B596}" destId="{3BC8C1B6-65D6-4498-922F-57F8EAE2B8FB}" srcOrd="2" destOrd="0" presId="urn:microsoft.com/office/officeart/2005/8/layout/vList4"/>
    <dgm:cxn modelId="{633D6761-9C5B-4787-9AC3-654D33596F86}" type="presParOf" srcId="{CEA22452-23D9-4ED7-814F-2F33DC8BD554}" destId="{ABD76376-1556-444D-B96C-6D15147E7AA2}" srcOrd="5" destOrd="0" presId="urn:microsoft.com/office/officeart/2005/8/layout/vList4"/>
    <dgm:cxn modelId="{DE87E475-AE9A-464A-89E7-5F43450385F9}" type="presParOf" srcId="{CEA22452-23D9-4ED7-814F-2F33DC8BD554}" destId="{02926D16-B52F-4543-8070-BE810E4DB6CE}" srcOrd="6" destOrd="0" presId="urn:microsoft.com/office/officeart/2005/8/layout/vList4"/>
    <dgm:cxn modelId="{653CD010-D371-42A8-9A0D-18FFD56F35B2}" type="presParOf" srcId="{02926D16-B52F-4543-8070-BE810E4DB6CE}" destId="{EF5EEB90-1286-48F0-BB7E-A4EC09A5ABF4}" srcOrd="0" destOrd="0" presId="urn:microsoft.com/office/officeart/2005/8/layout/vList4"/>
    <dgm:cxn modelId="{1A5934A5-995A-47D3-98E6-AC769C399A23}" type="presParOf" srcId="{02926D16-B52F-4543-8070-BE810E4DB6CE}" destId="{0CA2616C-1B9F-4DC6-ABB1-A5157A2595BC}" srcOrd="1" destOrd="0" presId="urn:microsoft.com/office/officeart/2005/8/layout/vList4"/>
    <dgm:cxn modelId="{C79ED2F7-9094-43CE-8733-6C14D6CE1FEB}" type="presParOf" srcId="{02926D16-B52F-4543-8070-BE810E4DB6CE}" destId="{4A22E649-86A9-4B73-9685-BF2180C09DF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80896C-E24D-4B69-B9BD-34F12D6E2CC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8DEEE01-D07C-4A09-8083-0E52339BE4CB}">
      <dgm:prSet phldrT="[Text]"/>
      <dgm:spPr/>
      <dgm:t>
        <a:bodyPr/>
        <a:lstStyle/>
        <a:p>
          <a:r>
            <a:rPr lang="en-US" dirty="0" smtClean="0"/>
            <a:t>Do Your Homework</a:t>
          </a:r>
          <a:endParaRPr lang="en-US" dirty="0"/>
        </a:p>
      </dgm:t>
    </dgm:pt>
    <dgm:pt modelId="{517B22FB-1135-4306-9ADA-4E401F8FFBA9}" type="parTrans" cxnId="{519C4CA7-B06B-4B9A-9E26-124CF80560B8}">
      <dgm:prSet/>
      <dgm:spPr/>
      <dgm:t>
        <a:bodyPr/>
        <a:lstStyle/>
        <a:p>
          <a:endParaRPr lang="en-US"/>
        </a:p>
      </dgm:t>
    </dgm:pt>
    <dgm:pt modelId="{DCDE006C-8095-4ACC-9AC6-4FE2EC82FA2C}" type="sibTrans" cxnId="{519C4CA7-B06B-4B9A-9E26-124CF80560B8}">
      <dgm:prSet/>
      <dgm:spPr/>
      <dgm:t>
        <a:bodyPr/>
        <a:lstStyle/>
        <a:p>
          <a:endParaRPr lang="en-US"/>
        </a:p>
      </dgm:t>
    </dgm:pt>
    <dgm:pt modelId="{1DACC78E-0663-4A0B-91FE-B5ACAE2083E6}">
      <dgm:prSet phldrT="[Text]" custT="1"/>
      <dgm:spPr/>
      <dgm:t>
        <a:bodyPr/>
        <a:lstStyle/>
        <a:p>
          <a:r>
            <a:rPr lang="en-US" sz="1600" dirty="0" smtClean="0"/>
            <a:t>Prioritize high-risk/high-reward policy areas</a:t>
          </a:r>
          <a:endParaRPr lang="en-US" sz="1600" dirty="0"/>
        </a:p>
      </dgm:t>
    </dgm:pt>
    <dgm:pt modelId="{0A231FBA-A152-4D6D-A292-6623D5ED369E}" type="parTrans" cxnId="{404FC8A0-5AB7-424D-8951-9DF3BE483B81}">
      <dgm:prSet/>
      <dgm:spPr/>
      <dgm:t>
        <a:bodyPr/>
        <a:lstStyle/>
        <a:p>
          <a:endParaRPr lang="en-US"/>
        </a:p>
      </dgm:t>
    </dgm:pt>
    <dgm:pt modelId="{3AF5199A-684A-4275-8786-8C5F84C09A1B}" type="sibTrans" cxnId="{404FC8A0-5AB7-424D-8951-9DF3BE483B81}">
      <dgm:prSet/>
      <dgm:spPr/>
      <dgm:t>
        <a:bodyPr/>
        <a:lstStyle/>
        <a:p>
          <a:endParaRPr lang="en-US"/>
        </a:p>
      </dgm:t>
    </dgm:pt>
    <dgm:pt modelId="{0C844366-26E7-48C5-9793-E3302932B1C7}">
      <dgm:prSet phldrT="[Text]" custT="1"/>
      <dgm:spPr/>
      <dgm:t>
        <a:bodyPr/>
        <a:lstStyle/>
        <a:p>
          <a:r>
            <a:rPr lang="en-US" sz="1600" dirty="0" smtClean="0"/>
            <a:t>Use an authentic voice &amp; a positive tone</a:t>
          </a:r>
          <a:endParaRPr lang="en-US" sz="1600" dirty="0"/>
        </a:p>
      </dgm:t>
    </dgm:pt>
    <dgm:pt modelId="{B88BDE1F-0E82-4EE0-8556-7FBBD511AD0C}" type="parTrans" cxnId="{CCF1215A-E9F6-43C9-B842-3DE28146AB07}">
      <dgm:prSet/>
      <dgm:spPr/>
      <dgm:t>
        <a:bodyPr/>
        <a:lstStyle/>
        <a:p>
          <a:endParaRPr lang="en-US"/>
        </a:p>
      </dgm:t>
    </dgm:pt>
    <dgm:pt modelId="{F36F6850-B4BB-40ED-B6E2-AEFF568AFAF5}" type="sibTrans" cxnId="{CCF1215A-E9F6-43C9-B842-3DE28146AB07}">
      <dgm:prSet/>
      <dgm:spPr/>
      <dgm:t>
        <a:bodyPr/>
        <a:lstStyle/>
        <a:p>
          <a:endParaRPr lang="en-US"/>
        </a:p>
      </dgm:t>
    </dgm:pt>
    <dgm:pt modelId="{CA6ACF4B-6303-425F-8B80-9642AA0C421B}">
      <dgm:prSet phldrT="[Text]"/>
      <dgm:spPr/>
      <dgm:t>
        <a:bodyPr/>
        <a:lstStyle/>
        <a:p>
          <a:r>
            <a:rPr lang="en-US" dirty="0" smtClean="0"/>
            <a:t>Content Loops</a:t>
          </a:r>
          <a:endParaRPr lang="en-US" dirty="0"/>
        </a:p>
      </dgm:t>
    </dgm:pt>
    <dgm:pt modelId="{0AC71E87-A7A5-4D7C-83C6-F6462B0AC220}" type="parTrans" cxnId="{68A8BA5C-669B-4CBE-8D77-664EC285F440}">
      <dgm:prSet/>
      <dgm:spPr/>
      <dgm:t>
        <a:bodyPr/>
        <a:lstStyle/>
        <a:p>
          <a:endParaRPr lang="en-US"/>
        </a:p>
      </dgm:t>
    </dgm:pt>
    <dgm:pt modelId="{6AA571D0-464A-4988-B430-2130A073CDA4}" type="sibTrans" cxnId="{68A8BA5C-669B-4CBE-8D77-664EC285F440}">
      <dgm:prSet/>
      <dgm:spPr/>
      <dgm:t>
        <a:bodyPr/>
        <a:lstStyle/>
        <a:p>
          <a:endParaRPr lang="en-US"/>
        </a:p>
      </dgm:t>
    </dgm:pt>
    <dgm:pt modelId="{0694DE83-E094-4D4A-815F-B0EFAB20035C}">
      <dgm:prSet phldrT="[Text]" custT="1"/>
      <dgm:spPr/>
      <dgm:t>
        <a:bodyPr/>
        <a:lstStyle/>
        <a:p>
          <a:r>
            <a:rPr lang="en-US" sz="1600" dirty="0" smtClean="0"/>
            <a:t>Promote your content on multiple channels</a:t>
          </a:r>
          <a:endParaRPr lang="en-US" sz="1600" dirty="0"/>
        </a:p>
      </dgm:t>
    </dgm:pt>
    <dgm:pt modelId="{5F73A285-F18F-4178-B945-0A05DD9A4140}" type="parTrans" cxnId="{B6A7B25A-8C7E-486D-837F-9F100F2396C0}">
      <dgm:prSet/>
      <dgm:spPr/>
      <dgm:t>
        <a:bodyPr/>
        <a:lstStyle/>
        <a:p>
          <a:endParaRPr lang="en-US"/>
        </a:p>
      </dgm:t>
    </dgm:pt>
    <dgm:pt modelId="{4FF7BA22-37C6-4BDF-8B4D-472BD61625FE}" type="sibTrans" cxnId="{B6A7B25A-8C7E-486D-837F-9F100F2396C0}">
      <dgm:prSet/>
      <dgm:spPr/>
      <dgm:t>
        <a:bodyPr/>
        <a:lstStyle/>
        <a:p>
          <a:endParaRPr lang="en-US"/>
        </a:p>
      </dgm:t>
    </dgm:pt>
    <dgm:pt modelId="{BB8D1650-5A27-47F3-913F-E70DBE260750}">
      <dgm:prSet phldrT="[Text]"/>
      <dgm:spPr/>
      <dgm:t>
        <a:bodyPr/>
        <a:lstStyle/>
        <a:p>
          <a:r>
            <a:rPr lang="en-US" dirty="0" smtClean="0"/>
            <a:t>Third-Party Sharing</a:t>
          </a:r>
          <a:endParaRPr lang="en-US" dirty="0"/>
        </a:p>
      </dgm:t>
    </dgm:pt>
    <dgm:pt modelId="{F64D60CF-4F38-4DA6-8BF0-F3EAD5CC893B}" type="parTrans" cxnId="{C36A7109-F055-4172-A815-5FA4FA6FAD2B}">
      <dgm:prSet/>
      <dgm:spPr/>
      <dgm:t>
        <a:bodyPr/>
        <a:lstStyle/>
        <a:p>
          <a:endParaRPr lang="en-US"/>
        </a:p>
      </dgm:t>
    </dgm:pt>
    <dgm:pt modelId="{DB235F8E-E63D-476E-986D-24AD0963CD61}" type="sibTrans" cxnId="{C36A7109-F055-4172-A815-5FA4FA6FAD2B}">
      <dgm:prSet/>
      <dgm:spPr/>
      <dgm:t>
        <a:bodyPr/>
        <a:lstStyle/>
        <a:p>
          <a:endParaRPr lang="en-US"/>
        </a:p>
      </dgm:t>
    </dgm:pt>
    <dgm:pt modelId="{193CE8D7-1F0A-4523-80DF-12E4FF64A58F}">
      <dgm:prSet phldrT="[Text]" custT="1"/>
      <dgm:spPr/>
      <dgm:t>
        <a:bodyPr/>
        <a:lstStyle/>
        <a:p>
          <a:r>
            <a:rPr lang="en-US" sz="1600" dirty="0" smtClean="0"/>
            <a:t>Share stories from external parties, always give credit</a:t>
          </a:r>
          <a:endParaRPr lang="en-US" sz="1600" dirty="0"/>
        </a:p>
      </dgm:t>
    </dgm:pt>
    <dgm:pt modelId="{36FFBDC7-1CE0-4E1E-885E-5C950051B439}" type="parTrans" cxnId="{0FBD9B10-2C00-4B07-8907-42346883EE7D}">
      <dgm:prSet/>
      <dgm:spPr/>
      <dgm:t>
        <a:bodyPr/>
        <a:lstStyle/>
        <a:p>
          <a:endParaRPr lang="en-US"/>
        </a:p>
      </dgm:t>
    </dgm:pt>
    <dgm:pt modelId="{78F79829-342B-40A5-8E6E-286912261592}" type="sibTrans" cxnId="{0FBD9B10-2C00-4B07-8907-42346883EE7D}">
      <dgm:prSet/>
      <dgm:spPr/>
      <dgm:t>
        <a:bodyPr/>
        <a:lstStyle/>
        <a:p>
          <a:endParaRPr lang="en-US"/>
        </a:p>
      </dgm:t>
    </dgm:pt>
    <dgm:pt modelId="{429FA756-12E3-43DE-9B68-4EC8295B8F4A}">
      <dgm:prSet phldrT="[Text]" custT="1"/>
      <dgm:spPr/>
      <dgm:t>
        <a:bodyPr/>
        <a:lstStyle/>
        <a:p>
          <a:r>
            <a:rPr lang="en-US" sz="1600" dirty="0" smtClean="0"/>
            <a:t>Encourage external allies to share your platform</a:t>
          </a:r>
          <a:endParaRPr lang="en-US" sz="1600" dirty="0"/>
        </a:p>
      </dgm:t>
    </dgm:pt>
    <dgm:pt modelId="{A60F3742-6BC2-49BB-BBF2-F17041E740ED}" type="parTrans" cxnId="{7C12C41D-2866-438E-BD28-7A68E5F73EF7}">
      <dgm:prSet/>
      <dgm:spPr/>
      <dgm:t>
        <a:bodyPr/>
        <a:lstStyle/>
        <a:p>
          <a:endParaRPr lang="en-US"/>
        </a:p>
      </dgm:t>
    </dgm:pt>
    <dgm:pt modelId="{94C9AC6E-8F15-4668-BA8B-1F623C8AD691}" type="sibTrans" cxnId="{7C12C41D-2866-438E-BD28-7A68E5F73EF7}">
      <dgm:prSet/>
      <dgm:spPr/>
      <dgm:t>
        <a:bodyPr/>
        <a:lstStyle/>
        <a:p>
          <a:endParaRPr lang="en-US"/>
        </a:p>
      </dgm:t>
    </dgm:pt>
    <dgm:pt modelId="{1DE3B987-C13B-46BD-8068-272C310E1336}">
      <dgm:prSet phldrT="[Text]" custT="1"/>
      <dgm:spPr/>
      <dgm:t>
        <a:bodyPr/>
        <a:lstStyle/>
        <a:p>
          <a:r>
            <a:rPr lang="en-US" sz="1600" dirty="0" smtClean="0"/>
            <a:t>Identify timely story lines</a:t>
          </a:r>
          <a:endParaRPr lang="en-US" sz="1600" dirty="0"/>
        </a:p>
      </dgm:t>
    </dgm:pt>
    <dgm:pt modelId="{FD825E9A-2FDE-4B32-9F68-95EA285F6113}" type="parTrans" cxnId="{A8E7C430-51BA-45F9-8A6B-6B50504521F3}">
      <dgm:prSet/>
      <dgm:spPr/>
      <dgm:t>
        <a:bodyPr/>
        <a:lstStyle/>
        <a:p>
          <a:endParaRPr lang="en-US"/>
        </a:p>
      </dgm:t>
    </dgm:pt>
    <dgm:pt modelId="{6871806E-FC9F-4A31-8471-CBD58045C7A9}" type="sibTrans" cxnId="{A8E7C430-51BA-45F9-8A6B-6B50504521F3}">
      <dgm:prSet/>
      <dgm:spPr/>
      <dgm:t>
        <a:bodyPr/>
        <a:lstStyle/>
        <a:p>
          <a:endParaRPr lang="en-US"/>
        </a:p>
      </dgm:t>
    </dgm:pt>
    <dgm:pt modelId="{BEFE74BF-ED5A-435B-B9BF-2B3BDEFA5CA3}">
      <dgm:prSet phldrT="[Text]"/>
      <dgm:spPr/>
      <dgm:t>
        <a:bodyPr/>
        <a:lstStyle/>
        <a:p>
          <a:r>
            <a:rPr lang="en-US" dirty="0" smtClean="0"/>
            <a:t>Etiquette</a:t>
          </a:r>
          <a:endParaRPr lang="en-US" dirty="0"/>
        </a:p>
      </dgm:t>
    </dgm:pt>
    <dgm:pt modelId="{C4AE8BCC-055B-4416-AD1B-240F1EB3827C}" type="parTrans" cxnId="{ABC32933-CD8D-4A72-A7A4-651171479696}">
      <dgm:prSet/>
      <dgm:spPr/>
      <dgm:t>
        <a:bodyPr/>
        <a:lstStyle/>
        <a:p>
          <a:endParaRPr lang="en-US"/>
        </a:p>
      </dgm:t>
    </dgm:pt>
    <dgm:pt modelId="{D8D1D644-245E-4AC4-8951-8032859719F8}" type="sibTrans" cxnId="{ABC32933-CD8D-4A72-A7A4-651171479696}">
      <dgm:prSet/>
      <dgm:spPr/>
      <dgm:t>
        <a:bodyPr/>
        <a:lstStyle/>
        <a:p>
          <a:endParaRPr lang="en-US"/>
        </a:p>
      </dgm:t>
    </dgm:pt>
    <dgm:pt modelId="{27B4C70B-7E59-49FC-99FA-1D5A8055784A}">
      <dgm:prSet phldrT="[Text]" custT="1"/>
      <dgm:spPr/>
      <dgm:t>
        <a:bodyPr/>
        <a:lstStyle/>
        <a:p>
          <a:r>
            <a:rPr lang="en-US" sz="1600" dirty="0" smtClean="0"/>
            <a:t>Reward your peers for sharing and engaging: </a:t>
          </a:r>
          <a:r>
            <a:rPr lang="en-US" sz="1600" dirty="0" err="1" smtClean="0"/>
            <a:t>retweet</a:t>
          </a:r>
          <a:r>
            <a:rPr lang="en-US" sz="1600" dirty="0" smtClean="0"/>
            <a:t>, mention, favorite</a:t>
          </a:r>
          <a:endParaRPr lang="en-US" sz="1600" dirty="0"/>
        </a:p>
      </dgm:t>
    </dgm:pt>
    <dgm:pt modelId="{41774DA1-175E-4773-B535-91B73AA0E547}" type="parTrans" cxnId="{EC36E126-E576-4D68-9440-5D31F74BB66E}">
      <dgm:prSet/>
      <dgm:spPr/>
      <dgm:t>
        <a:bodyPr/>
        <a:lstStyle/>
        <a:p>
          <a:endParaRPr lang="en-US"/>
        </a:p>
      </dgm:t>
    </dgm:pt>
    <dgm:pt modelId="{B32EEEE8-9538-4E3B-868A-E4218FE77F4B}" type="sibTrans" cxnId="{EC36E126-E576-4D68-9440-5D31F74BB66E}">
      <dgm:prSet/>
      <dgm:spPr/>
      <dgm:t>
        <a:bodyPr/>
        <a:lstStyle/>
        <a:p>
          <a:endParaRPr lang="en-US"/>
        </a:p>
      </dgm:t>
    </dgm:pt>
    <dgm:pt modelId="{4A6A09AB-2E09-431B-B835-399EC9579375}">
      <dgm:prSet phldrT="[Text]" custT="1"/>
      <dgm:spPr/>
      <dgm:t>
        <a:bodyPr/>
        <a:lstStyle/>
        <a:p>
          <a:r>
            <a:rPr lang="en-US" sz="1600" dirty="0" smtClean="0"/>
            <a:t>Transition from content sharing to community building over time</a:t>
          </a:r>
          <a:endParaRPr lang="en-US" sz="1600" dirty="0"/>
        </a:p>
      </dgm:t>
    </dgm:pt>
    <dgm:pt modelId="{A518EFF7-4248-40C6-9924-0103BA36D092}" type="parTrans" cxnId="{97A55F21-75DE-4904-83F1-550AA04293FC}">
      <dgm:prSet/>
      <dgm:spPr/>
      <dgm:t>
        <a:bodyPr/>
        <a:lstStyle/>
        <a:p>
          <a:endParaRPr lang="en-US"/>
        </a:p>
      </dgm:t>
    </dgm:pt>
    <dgm:pt modelId="{FCED9762-3DE0-4782-A6C9-7608095CBA84}" type="sibTrans" cxnId="{97A55F21-75DE-4904-83F1-550AA04293FC}">
      <dgm:prSet/>
      <dgm:spPr/>
      <dgm:t>
        <a:bodyPr/>
        <a:lstStyle/>
        <a:p>
          <a:endParaRPr lang="en-US"/>
        </a:p>
      </dgm:t>
    </dgm:pt>
    <dgm:pt modelId="{6F4F8340-BA98-47CE-9D7D-66E972E49FC0}">
      <dgm:prSet phldrT="[Text]" custT="1"/>
      <dgm:spPr/>
      <dgm:t>
        <a:bodyPr/>
        <a:lstStyle/>
        <a:p>
          <a:r>
            <a:rPr lang="en-US" sz="1600" dirty="0" smtClean="0"/>
            <a:t>Identify “shareable” content</a:t>
          </a:r>
          <a:endParaRPr lang="en-US" sz="1600" dirty="0"/>
        </a:p>
      </dgm:t>
    </dgm:pt>
    <dgm:pt modelId="{048A37D7-121A-43CC-A5B7-C13EFA336BB7}" type="parTrans" cxnId="{E529AF25-1648-41E2-8884-B171202CA420}">
      <dgm:prSet/>
      <dgm:spPr/>
      <dgm:t>
        <a:bodyPr/>
        <a:lstStyle/>
        <a:p>
          <a:endParaRPr lang="en-US"/>
        </a:p>
      </dgm:t>
    </dgm:pt>
    <dgm:pt modelId="{04139098-45CA-4EFA-B31F-A37920D152D8}" type="sibTrans" cxnId="{E529AF25-1648-41E2-8884-B171202CA420}">
      <dgm:prSet/>
      <dgm:spPr/>
      <dgm:t>
        <a:bodyPr/>
        <a:lstStyle/>
        <a:p>
          <a:endParaRPr lang="en-US"/>
        </a:p>
      </dgm:t>
    </dgm:pt>
    <dgm:pt modelId="{884948FC-C1C6-4831-9E27-922C84C121C9}">
      <dgm:prSet phldrT="[Text]" custT="1"/>
      <dgm:spPr/>
      <dgm:t>
        <a:bodyPr/>
        <a:lstStyle/>
        <a:p>
          <a:r>
            <a:rPr lang="en-US" sz="1600" dirty="0" smtClean="0"/>
            <a:t>Coordinate content sharing with partners, colleagues </a:t>
          </a:r>
          <a:endParaRPr lang="en-US" sz="1600" dirty="0"/>
        </a:p>
      </dgm:t>
    </dgm:pt>
    <dgm:pt modelId="{79162872-9FF1-4A0F-9B5D-CE99BA5F5F1B}" type="parTrans" cxnId="{20344CC6-D706-42C3-B1AC-2D5A175D79B1}">
      <dgm:prSet/>
      <dgm:spPr/>
      <dgm:t>
        <a:bodyPr/>
        <a:lstStyle/>
        <a:p>
          <a:endParaRPr lang="en-US"/>
        </a:p>
      </dgm:t>
    </dgm:pt>
    <dgm:pt modelId="{01A37125-3749-4081-9DD4-FFCD83B0413B}" type="sibTrans" cxnId="{20344CC6-D706-42C3-B1AC-2D5A175D79B1}">
      <dgm:prSet/>
      <dgm:spPr/>
      <dgm:t>
        <a:bodyPr/>
        <a:lstStyle/>
        <a:p>
          <a:endParaRPr lang="en-US"/>
        </a:p>
      </dgm:t>
    </dgm:pt>
    <dgm:pt modelId="{D3202D18-C3C4-47EC-9A9D-61E7CA93B43D}">
      <dgm:prSet phldrT="[Text]" custT="1"/>
      <dgm:spPr/>
      <dgm:t>
        <a:bodyPr/>
        <a:lstStyle/>
        <a:p>
          <a:r>
            <a:rPr lang="en-US" sz="1600" dirty="0" smtClean="0"/>
            <a:t>Interact regularly and in real-time</a:t>
          </a:r>
          <a:endParaRPr lang="en-US" sz="1600" dirty="0"/>
        </a:p>
      </dgm:t>
    </dgm:pt>
    <dgm:pt modelId="{79ADF27A-AD99-437D-BBEC-50849E699750}" type="parTrans" cxnId="{20DA134A-8089-481E-AF1E-295EA2A2EFC3}">
      <dgm:prSet/>
      <dgm:spPr/>
      <dgm:t>
        <a:bodyPr/>
        <a:lstStyle/>
        <a:p>
          <a:endParaRPr lang="en-US"/>
        </a:p>
      </dgm:t>
    </dgm:pt>
    <dgm:pt modelId="{6EBE3E07-BFDC-4E6E-9D8F-0B2DDFBD8057}" type="sibTrans" cxnId="{20DA134A-8089-481E-AF1E-295EA2A2EFC3}">
      <dgm:prSet/>
      <dgm:spPr/>
      <dgm:t>
        <a:bodyPr/>
        <a:lstStyle/>
        <a:p>
          <a:endParaRPr lang="en-US"/>
        </a:p>
      </dgm:t>
    </dgm:pt>
    <dgm:pt modelId="{02B792E1-11ED-40FA-8430-4101CF3EF2EB}">
      <dgm:prSet phldrT="[Text]" custT="1"/>
      <dgm:spPr/>
      <dgm:t>
        <a:bodyPr/>
        <a:lstStyle/>
        <a:p>
          <a:r>
            <a:rPr lang="en-US" sz="1600" dirty="0" smtClean="0"/>
            <a:t>Limit barriers to follower interaction</a:t>
          </a:r>
          <a:endParaRPr lang="en-US" sz="1600" dirty="0"/>
        </a:p>
      </dgm:t>
    </dgm:pt>
    <dgm:pt modelId="{B25D5BE6-D849-4ECF-B065-8B039FECBB88}" type="parTrans" cxnId="{740FD179-83AB-40F3-BF56-36D6F4D79C7A}">
      <dgm:prSet/>
      <dgm:spPr/>
      <dgm:t>
        <a:bodyPr/>
        <a:lstStyle/>
        <a:p>
          <a:endParaRPr lang="en-US"/>
        </a:p>
      </dgm:t>
    </dgm:pt>
    <dgm:pt modelId="{8FC38602-8905-4F86-BC34-C3B5CC1390B7}" type="sibTrans" cxnId="{740FD179-83AB-40F3-BF56-36D6F4D79C7A}">
      <dgm:prSet/>
      <dgm:spPr/>
      <dgm:t>
        <a:bodyPr/>
        <a:lstStyle/>
        <a:p>
          <a:endParaRPr lang="en-US"/>
        </a:p>
      </dgm:t>
    </dgm:pt>
    <dgm:pt modelId="{6C88F016-3977-41E1-901A-B7114F8B53BE}" type="pres">
      <dgm:prSet presAssocID="{4A80896C-E24D-4B69-B9BD-34F12D6E2CCC}" presName="Name0" presStyleCnt="0">
        <dgm:presLayoutVars>
          <dgm:dir/>
          <dgm:animLvl val="lvl"/>
          <dgm:resizeHandles val="exact"/>
        </dgm:presLayoutVars>
      </dgm:prSet>
      <dgm:spPr/>
      <dgm:t>
        <a:bodyPr/>
        <a:lstStyle/>
        <a:p>
          <a:endParaRPr lang="en-US"/>
        </a:p>
      </dgm:t>
    </dgm:pt>
    <dgm:pt modelId="{C17A44DC-7C28-4613-920B-6492B4182D70}" type="pres">
      <dgm:prSet presAssocID="{18DEEE01-D07C-4A09-8083-0E52339BE4CB}" presName="linNode" presStyleCnt="0"/>
      <dgm:spPr/>
    </dgm:pt>
    <dgm:pt modelId="{E09CAD44-496B-4EE5-9892-0894FEE53BBB}" type="pres">
      <dgm:prSet presAssocID="{18DEEE01-D07C-4A09-8083-0E52339BE4CB}" presName="parentText" presStyleLbl="node1" presStyleIdx="0" presStyleCnt="4">
        <dgm:presLayoutVars>
          <dgm:chMax val="1"/>
          <dgm:bulletEnabled val="1"/>
        </dgm:presLayoutVars>
      </dgm:prSet>
      <dgm:spPr/>
      <dgm:t>
        <a:bodyPr/>
        <a:lstStyle/>
        <a:p>
          <a:endParaRPr lang="en-US"/>
        </a:p>
      </dgm:t>
    </dgm:pt>
    <dgm:pt modelId="{C5C265E6-3B4D-4671-8E96-D61BB6C60865}" type="pres">
      <dgm:prSet presAssocID="{18DEEE01-D07C-4A09-8083-0E52339BE4CB}" presName="descendantText" presStyleLbl="alignAccFollowNode1" presStyleIdx="0" presStyleCnt="4">
        <dgm:presLayoutVars>
          <dgm:bulletEnabled val="1"/>
        </dgm:presLayoutVars>
      </dgm:prSet>
      <dgm:spPr/>
      <dgm:t>
        <a:bodyPr/>
        <a:lstStyle/>
        <a:p>
          <a:endParaRPr lang="en-US"/>
        </a:p>
      </dgm:t>
    </dgm:pt>
    <dgm:pt modelId="{52BA048E-321D-4445-B303-31FA37A71E65}" type="pres">
      <dgm:prSet presAssocID="{DCDE006C-8095-4ACC-9AC6-4FE2EC82FA2C}" presName="sp" presStyleCnt="0"/>
      <dgm:spPr/>
    </dgm:pt>
    <dgm:pt modelId="{74AA4879-EBD5-4214-8433-55AB4A635962}" type="pres">
      <dgm:prSet presAssocID="{BEFE74BF-ED5A-435B-B9BF-2B3BDEFA5CA3}" presName="linNode" presStyleCnt="0"/>
      <dgm:spPr/>
    </dgm:pt>
    <dgm:pt modelId="{3CF01269-0B77-444C-98E5-FF612A06B485}" type="pres">
      <dgm:prSet presAssocID="{BEFE74BF-ED5A-435B-B9BF-2B3BDEFA5CA3}" presName="parentText" presStyleLbl="node1" presStyleIdx="1" presStyleCnt="4">
        <dgm:presLayoutVars>
          <dgm:chMax val="1"/>
          <dgm:bulletEnabled val="1"/>
        </dgm:presLayoutVars>
      </dgm:prSet>
      <dgm:spPr/>
      <dgm:t>
        <a:bodyPr/>
        <a:lstStyle/>
        <a:p>
          <a:endParaRPr lang="en-US"/>
        </a:p>
      </dgm:t>
    </dgm:pt>
    <dgm:pt modelId="{A4269F9E-31F7-4CAC-A29E-0574E3D85751}" type="pres">
      <dgm:prSet presAssocID="{BEFE74BF-ED5A-435B-B9BF-2B3BDEFA5CA3}" presName="descendantText" presStyleLbl="alignAccFollowNode1" presStyleIdx="1" presStyleCnt="4" custScaleY="109917">
        <dgm:presLayoutVars>
          <dgm:bulletEnabled val="1"/>
        </dgm:presLayoutVars>
      </dgm:prSet>
      <dgm:spPr/>
      <dgm:t>
        <a:bodyPr/>
        <a:lstStyle/>
        <a:p>
          <a:endParaRPr lang="en-US"/>
        </a:p>
      </dgm:t>
    </dgm:pt>
    <dgm:pt modelId="{718D8526-49D3-4829-B02E-38E9B406C656}" type="pres">
      <dgm:prSet presAssocID="{D8D1D644-245E-4AC4-8951-8032859719F8}" presName="sp" presStyleCnt="0"/>
      <dgm:spPr/>
    </dgm:pt>
    <dgm:pt modelId="{BF215CDB-EFB6-43AD-AD4C-1C31DEB00360}" type="pres">
      <dgm:prSet presAssocID="{CA6ACF4B-6303-425F-8B80-9642AA0C421B}" presName="linNode" presStyleCnt="0"/>
      <dgm:spPr/>
    </dgm:pt>
    <dgm:pt modelId="{A72A7530-0E5D-4DD5-B9A7-2BD2B62D88CE}" type="pres">
      <dgm:prSet presAssocID="{CA6ACF4B-6303-425F-8B80-9642AA0C421B}" presName="parentText" presStyleLbl="node1" presStyleIdx="2" presStyleCnt="4">
        <dgm:presLayoutVars>
          <dgm:chMax val="1"/>
          <dgm:bulletEnabled val="1"/>
        </dgm:presLayoutVars>
      </dgm:prSet>
      <dgm:spPr/>
      <dgm:t>
        <a:bodyPr/>
        <a:lstStyle/>
        <a:p>
          <a:endParaRPr lang="en-US"/>
        </a:p>
      </dgm:t>
    </dgm:pt>
    <dgm:pt modelId="{682C3DA8-EE16-41E8-9EFD-06223E3EE14C}" type="pres">
      <dgm:prSet presAssocID="{CA6ACF4B-6303-425F-8B80-9642AA0C421B}" presName="descendantText" presStyleLbl="alignAccFollowNode1" presStyleIdx="2" presStyleCnt="4" custScaleY="113465" custLinFactNeighborY="5386">
        <dgm:presLayoutVars>
          <dgm:bulletEnabled val="1"/>
        </dgm:presLayoutVars>
      </dgm:prSet>
      <dgm:spPr/>
      <dgm:t>
        <a:bodyPr/>
        <a:lstStyle/>
        <a:p>
          <a:endParaRPr lang="en-US"/>
        </a:p>
      </dgm:t>
    </dgm:pt>
    <dgm:pt modelId="{C63A98DC-7D92-44EC-A431-1ED4EB407530}" type="pres">
      <dgm:prSet presAssocID="{6AA571D0-464A-4988-B430-2130A073CDA4}" presName="sp" presStyleCnt="0"/>
      <dgm:spPr/>
    </dgm:pt>
    <dgm:pt modelId="{8CE869E8-D1B3-4206-977B-710B6D2A4F41}" type="pres">
      <dgm:prSet presAssocID="{BB8D1650-5A27-47F3-913F-E70DBE260750}" presName="linNode" presStyleCnt="0"/>
      <dgm:spPr/>
    </dgm:pt>
    <dgm:pt modelId="{8A25C243-C1E0-4AD5-9A62-A9410B8CEDA3}" type="pres">
      <dgm:prSet presAssocID="{BB8D1650-5A27-47F3-913F-E70DBE260750}" presName="parentText" presStyleLbl="node1" presStyleIdx="3" presStyleCnt="4">
        <dgm:presLayoutVars>
          <dgm:chMax val="1"/>
          <dgm:bulletEnabled val="1"/>
        </dgm:presLayoutVars>
      </dgm:prSet>
      <dgm:spPr/>
      <dgm:t>
        <a:bodyPr/>
        <a:lstStyle/>
        <a:p>
          <a:endParaRPr lang="en-US"/>
        </a:p>
      </dgm:t>
    </dgm:pt>
    <dgm:pt modelId="{59E08C0E-94E9-42F7-8847-3105C66A1283}" type="pres">
      <dgm:prSet presAssocID="{BB8D1650-5A27-47F3-913F-E70DBE260750}" presName="descendantText" presStyleLbl="alignAccFollowNode1" presStyleIdx="3" presStyleCnt="4" custScaleY="115069" custLinFactNeighborX="0" custLinFactNeighborY="12594">
        <dgm:presLayoutVars>
          <dgm:bulletEnabled val="1"/>
        </dgm:presLayoutVars>
      </dgm:prSet>
      <dgm:spPr/>
      <dgm:t>
        <a:bodyPr/>
        <a:lstStyle/>
        <a:p>
          <a:endParaRPr lang="en-US"/>
        </a:p>
      </dgm:t>
    </dgm:pt>
  </dgm:ptLst>
  <dgm:cxnLst>
    <dgm:cxn modelId="{68A8BA5C-669B-4CBE-8D77-664EC285F440}" srcId="{4A80896C-E24D-4B69-B9BD-34F12D6E2CCC}" destId="{CA6ACF4B-6303-425F-8B80-9642AA0C421B}" srcOrd="2" destOrd="0" parTransId="{0AC71E87-A7A5-4D7C-83C6-F6462B0AC220}" sibTransId="{6AA571D0-464A-4988-B430-2130A073CDA4}"/>
    <dgm:cxn modelId="{404FC8A0-5AB7-424D-8951-9DF3BE483B81}" srcId="{18DEEE01-D07C-4A09-8083-0E52339BE4CB}" destId="{1DACC78E-0663-4A0B-91FE-B5ACAE2083E6}" srcOrd="0" destOrd="0" parTransId="{0A231FBA-A152-4D6D-A292-6623D5ED369E}" sibTransId="{3AF5199A-684A-4275-8786-8C5F84C09A1B}"/>
    <dgm:cxn modelId="{E1C3A7CB-74DF-4CA4-BA46-653BBC8FE871}" type="presOf" srcId="{18DEEE01-D07C-4A09-8083-0E52339BE4CB}" destId="{E09CAD44-496B-4EE5-9892-0894FEE53BBB}" srcOrd="0" destOrd="0" presId="urn:microsoft.com/office/officeart/2005/8/layout/vList5"/>
    <dgm:cxn modelId="{F68040CF-3AD9-46E1-958B-9034ADE7503B}" type="presOf" srcId="{0C844366-26E7-48C5-9793-E3302932B1C7}" destId="{A4269F9E-31F7-4CAC-A29E-0574E3D85751}" srcOrd="0" destOrd="0" presId="urn:microsoft.com/office/officeart/2005/8/layout/vList5"/>
    <dgm:cxn modelId="{66C71411-1B7A-4478-A8F5-847D39AABBFE}" type="presOf" srcId="{1DE3B987-C13B-46BD-8068-272C310E1336}" destId="{C5C265E6-3B4D-4671-8E96-D61BB6C60865}" srcOrd="0" destOrd="2" presId="urn:microsoft.com/office/officeart/2005/8/layout/vList5"/>
    <dgm:cxn modelId="{CCF1215A-E9F6-43C9-B842-3DE28146AB07}" srcId="{BEFE74BF-ED5A-435B-B9BF-2B3BDEFA5CA3}" destId="{0C844366-26E7-48C5-9793-E3302932B1C7}" srcOrd="0" destOrd="0" parTransId="{B88BDE1F-0E82-4EE0-8556-7FBBD511AD0C}" sibTransId="{F36F6850-B4BB-40ED-B6E2-AEFF568AFAF5}"/>
    <dgm:cxn modelId="{C0B930F0-71CD-41E7-8605-3DB33914348E}" type="presOf" srcId="{BB8D1650-5A27-47F3-913F-E70DBE260750}" destId="{8A25C243-C1E0-4AD5-9A62-A9410B8CEDA3}" srcOrd="0" destOrd="0" presId="urn:microsoft.com/office/officeart/2005/8/layout/vList5"/>
    <dgm:cxn modelId="{519C4CA7-B06B-4B9A-9E26-124CF80560B8}" srcId="{4A80896C-E24D-4B69-B9BD-34F12D6E2CCC}" destId="{18DEEE01-D07C-4A09-8083-0E52339BE4CB}" srcOrd="0" destOrd="0" parTransId="{517B22FB-1135-4306-9ADA-4E401F8FFBA9}" sibTransId="{DCDE006C-8095-4ACC-9AC6-4FE2EC82FA2C}"/>
    <dgm:cxn modelId="{20344CC6-D706-42C3-B1AC-2D5A175D79B1}" srcId="{CA6ACF4B-6303-425F-8B80-9642AA0C421B}" destId="{884948FC-C1C6-4831-9E27-922C84C121C9}" srcOrd="2" destOrd="0" parTransId="{79162872-9FF1-4A0F-9B5D-CE99BA5F5F1B}" sibTransId="{01A37125-3749-4081-9DD4-FFCD83B0413B}"/>
    <dgm:cxn modelId="{7C12C41D-2866-438E-BD28-7A68E5F73EF7}" srcId="{BB8D1650-5A27-47F3-913F-E70DBE260750}" destId="{429FA756-12E3-43DE-9B68-4EC8295B8F4A}" srcOrd="1" destOrd="0" parTransId="{A60F3742-6BC2-49BB-BBF2-F17041E740ED}" sibTransId="{94C9AC6E-8F15-4668-BA8B-1F623C8AD691}"/>
    <dgm:cxn modelId="{60A854CF-92A5-48CF-BD6B-D6A46E70BACB}" type="presOf" srcId="{BEFE74BF-ED5A-435B-B9BF-2B3BDEFA5CA3}" destId="{3CF01269-0B77-444C-98E5-FF612A06B485}" srcOrd="0" destOrd="0" presId="urn:microsoft.com/office/officeart/2005/8/layout/vList5"/>
    <dgm:cxn modelId="{E529AF25-1648-41E2-8884-B171202CA420}" srcId="{18DEEE01-D07C-4A09-8083-0E52339BE4CB}" destId="{6F4F8340-BA98-47CE-9D7D-66E972E49FC0}" srcOrd="1" destOrd="0" parTransId="{048A37D7-121A-43CC-A5B7-C13EFA336BB7}" sibTransId="{04139098-45CA-4EFA-B31F-A37920D152D8}"/>
    <dgm:cxn modelId="{B28BB32D-EDBD-4180-BEA1-F978E7217EC8}" type="presOf" srcId="{1DACC78E-0663-4A0B-91FE-B5ACAE2083E6}" destId="{C5C265E6-3B4D-4671-8E96-D61BB6C60865}" srcOrd="0" destOrd="0" presId="urn:microsoft.com/office/officeart/2005/8/layout/vList5"/>
    <dgm:cxn modelId="{97A55F21-75DE-4904-83F1-550AA04293FC}" srcId="{CA6ACF4B-6303-425F-8B80-9642AA0C421B}" destId="{4A6A09AB-2E09-431B-B835-399EC9579375}" srcOrd="1" destOrd="0" parTransId="{A518EFF7-4248-40C6-9924-0103BA36D092}" sibTransId="{FCED9762-3DE0-4782-A6C9-7608095CBA84}"/>
    <dgm:cxn modelId="{C36A7109-F055-4172-A815-5FA4FA6FAD2B}" srcId="{4A80896C-E24D-4B69-B9BD-34F12D6E2CCC}" destId="{BB8D1650-5A27-47F3-913F-E70DBE260750}" srcOrd="3" destOrd="0" parTransId="{F64D60CF-4F38-4DA6-8BF0-F3EAD5CC893B}" sibTransId="{DB235F8E-E63D-476E-986D-24AD0963CD61}"/>
    <dgm:cxn modelId="{0FBD9B10-2C00-4B07-8907-42346883EE7D}" srcId="{BB8D1650-5A27-47F3-913F-E70DBE260750}" destId="{193CE8D7-1F0A-4523-80DF-12E4FF64A58F}" srcOrd="0" destOrd="0" parTransId="{36FFBDC7-1CE0-4E1E-885E-5C950051B439}" sibTransId="{78F79829-342B-40A5-8E6E-286912261592}"/>
    <dgm:cxn modelId="{A8E7C430-51BA-45F9-8A6B-6B50504521F3}" srcId="{18DEEE01-D07C-4A09-8083-0E52339BE4CB}" destId="{1DE3B987-C13B-46BD-8068-272C310E1336}" srcOrd="2" destOrd="0" parTransId="{FD825E9A-2FDE-4B32-9F68-95EA285F6113}" sibTransId="{6871806E-FC9F-4A31-8471-CBD58045C7A9}"/>
    <dgm:cxn modelId="{EAFE6517-9C45-44AA-8C25-8C141876B9F1}" type="presOf" srcId="{27B4C70B-7E59-49FC-99FA-1D5A8055784A}" destId="{A4269F9E-31F7-4CAC-A29E-0574E3D85751}" srcOrd="0" destOrd="2" presId="urn:microsoft.com/office/officeart/2005/8/layout/vList5"/>
    <dgm:cxn modelId="{F504276A-96F8-4EF5-B3E6-6096503EDE73}" type="presOf" srcId="{0694DE83-E094-4D4A-815F-B0EFAB20035C}" destId="{682C3DA8-EE16-41E8-9EFD-06223E3EE14C}" srcOrd="0" destOrd="0" presId="urn:microsoft.com/office/officeart/2005/8/layout/vList5"/>
    <dgm:cxn modelId="{ABC32933-CD8D-4A72-A7A4-651171479696}" srcId="{4A80896C-E24D-4B69-B9BD-34F12D6E2CCC}" destId="{BEFE74BF-ED5A-435B-B9BF-2B3BDEFA5CA3}" srcOrd="1" destOrd="0" parTransId="{C4AE8BCC-055B-4416-AD1B-240F1EB3827C}" sibTransId="{D8D1D644-245E-4AC4-8951-8032859719F8}"/>
    <dgm:cxn modelId="{F55E88D5-961E-4F51-92BD-BD00E2AF939F}" type="presOf" srcId="{429FA756-12E3-43DE-9B68-4EC8295B8F4A}" destId="{59E08C0E-94E9-42F7-8847-3105C66A1283}" srcOrd="0" destOrd="1" presId="urn:microsoft.com/office/officeart/2005/8/layout/vList5"/>
    <dgm:cxn modelId="{0CBB47CA-30FE-4294-8EDF-455A9092DB58}" type="presOf" srcId="{D3202D18-C3C4-47EC-9A9D-61E7CA93B43D}" destId="{A4269F9E-31F7-4CAC-A29E-0574E3D85751}" srcOrd="0" destOrd="1" presId="urn:microsoft.com/office/officeart/2005/8/layout/vList5"/>
    <dgm:cxn modelId="{4701C59E-B7C3-414B-BB45-19F4E73061D1}" type="presOf" srcId="{4A80896C-E24D-4B69-B9BD-34F12D6E2CCC}" destId="{6C88F016-3977-41E1-901A-B7114F8B53BE}" srcOrd="0" destOrd="0" presId="urn:microsoft.com/office/officeart/2005/8/layout/vList5"/>
    <dgm:cxn modelId="{C09EA0E1-3D1B-4419-8C50-1FDBE7D1E5BF}" type="presOf" srcId="{02B792E1-11ED-40FA-8430-4101CF3EF2EB}" destId="{59E08C0E-94E9-42F7-8847-3105C66A1283}" srcOrd="0" destOrd="2" presId="urn:microsoft.com/office/officeart/2005/8/layout/vList5"/>
    <dgm:cxn modelId="{740FD179-83AB-40F3-BF56-36D6F4D79C7A}" srcId="{BB8D1650-5A27-47F3-913F-E70DBE260750}" destId="{02B792E1-11ED-40FA-8430-4101CF3EF2EB}" srcOrd="2" destOrd="0" parTransId="{B25D5BE6-D849-4ECF-B065-8B039FECBB88}" sibTransId="{8FC38602-8905-4F86-BC34-C3B5CC1390B7}"/>
    <dgm:cxn modelId="{B6A7B25A-8C7E-486D-837F-9F100F2396C0}" srcId="{CA6ACF4B-6303-425F-8B80-9642AA0C421B}" destId="{0694DE83-E094-4D4A-815F-B0EFAB20035C}" srcOrd="0" destOrd="0" parTransId="{5F73A285-F18F-4178-B945-0A05DD9A4140}" sibTransId="{4FF7BA22-37C6-4BDF-8B4D-472BD61625FE}"/>
    <dgm:cxn modelId="{9A115963-808F-4D56-BFD9-AEA44DDDAD82}" type="presOf" srcId="{193CE8D7-1F0A-4523-80DF-12E4FF64A58F}" destId="{59E08C0E-94E9-42F7-8847-3105C66A1283}" srcOrd="0" destOrd="0" presId="urn:microsoft.com/office/officeart/2005/8/layout/vList5"/>
    <dgm:cxn modelId="{5BA87832-D0B6-4BD8-A952-25B49FC1742A}" type="presOf" srcId="{CA6ACF4B-6303-425F-8B80-9642AA0C421B}" destId="{A72A7530-0E5D-4DD5-B9A7-2BD2B62D88CE}" srcOrd="0" destOrd="0" presId="urn:microsoft.com/office/officeart/2005/8/layout/vList5"/>
    <dgm:cxn modelId="{8D26AD5B-5949-49FE-8CB5-01E9BD34D8C4}" type="presOf" srcId="{6F4F8340-BA98-47CE-9D7D-66E972E49FC0}" destId="{C5C265E6-3B4D-4671-8E96-D61BB6C60865}" srcOrd="0" destOrd="1" presId="urn:microsoft.com/office/officeart/2005/8/layout/vList5"/>
    <dgm:cxn modelId="{EC36E126-E576-4D68-9440-5D31F74BB66E}" srcId="{BEFE74BF-ED5A-435B-B9BF-2B3BDEFA5CA3}" destId="{27B4C70B-7E59-49FC-99FA-1D5A8055784A}" srcOrd="2" destOrd="0" parTransId="{41774DA1-175E-4773-B535-91B73AA0E547}" sibTransId="{B32EEEE8-9538-4E3B-868A-E4218FE77F4B}"/>
    <dgm:cxn modelId="{BC4C2C1F-EB21-401F-89EC-07F2A799B4C7}" type="presOf" srcId="{884948FC-C1C6-4831-9E27-922C84C121C9}" destId="{682C3DA8-EE16-41E8-9EFD-06223E3EE14C}" srcOrd="0" destOrd="2" presId="urn:microsoft.com/office/officeart/2005/8/layout/vList5"/>
    <dgm:cxn modelId="{20DA134A-8089-481E-AF1E-295EA2A2EFC3}" srcId="{BEFE74BF-ED5A-435B-B9BF-2B3BDEFA5CA3}" destId="{D3202D18-C3C4-47EC-9A9D-61E7CA93B43D}" srcOrd="1" destOrd="0" parTransId="{79ADF27A-AD99-437D-BBEC-50849E699750}" sibTransId="{6EBE3E07-BFDC-4E6E-9D8F-0B2DDFBD8057}"/>
    <dgm:cxn modelId="{9B5E0327-083D-4E67-80DB-B938A2C1C640}" type="presOf" srcId="{4A6A09AB-2E09-431B-B835-399EC9579375}" destId="{682C3DA8-EE16-41E8-9EFD-06223E3EE14C}" srcOrd="0" destOrd="1" presId="urn:microsoft.com/office/officeart/2005/8/layout/vList5"/>
    <dgm:cxn modelId="{D1F62209-1330-4317-9F24-83FAFE6F8990}" type="presParOf" srcId="{6C88F016-3977-41E1-901A-B7114F8B53BE}" destId="{C17A44DC-7C28-4613-920B-6492B4182D70}" srcOrd="0" destOrd="0" presId="urn:microsoft.com/office/officeart/2005/8/layout/vList5"/>
    <dgm:cxn modelId="{0DAEFA10-5A26-41D7-A8D1-91A0BD9600FD}" type="presParOf" srcId="{C17A44DC-7C28-4613-920B-6492B4182D70}" destId="{E09CAD44-496B-4EE5-9892-0894FEE53BBB}" srcOrd="0" destOrd="0" presId="urn:microsoft.com/office/officeart/2005/8/layout/vList5"/>
    <dgm:cxn modelId="{6BCD4CFB-81C8-4F29-9D5F-B6205A50E0BF}" type="presParOf" srcId="{C17A44DC-7C28-4613-920B-6492B4182D70}" destId="{C5C265E6-3B4D-4671-8E96-D61BB6C60865}" srcOrd="1" destOrd="0" presId="urn:microsoft.com/office/officeart/2005/8/layout/vList5"/>
    <dgm:cxn modelId="{6942B52E-F713-4E6D-8630-74A5F2210B7D}" type="presParOf" srcId="{6C88F016-3977-41E1-901A-B7114F8B53BE}" destId="{52BA048E-321D-4445-B303-31FA37A71E65}" srcOrd="1" destOrd="0" presId="urn:microsoft.com/office/officeart/2005/8/layout/vList5"/>
    <dgm:cxn modelId="{7D6B1894-80A9-4395-BBDD-B68A007952E2}" type="presParOf" srcId="{6C88F016-3977-41E1-901A-B7114F8B53BE}" destId="{74AA4879-EBD5-4214-8433-55AB4A635962}" srcOrd="2" destOrd="0" presId="urn:microsoft.com/office/officeart/2005/8/layout/vList5"/>
    <dgm:cxn modelId="{48CAF790-7C96-4892-8714-6481D38815BC}" type="presParOf" srcId="{74AA4879-EBD5-4214-8433-55AB4A635962}" destId="{3CF01269-0B77-444C-98E5-FF612A06B485}" srcOrd="0" destOrd="0" presId="urn:microsoft.com/office/officeart/2005/8/layout/vList5"/>
    <dgm:cxn modelId="{6E669B0F-282C-44F9-8B1F-D83ED5E37E3D}" type="presParOf" srcId="{74AA4879-EBD5-4214-8433-55AB4A635962}" destId="{A4269F9E-31F7-4CAC-A29E-0574E3D85751}" srcOrd="1" destOrd="0" presId="urn:microsoft.com/office/officeart/2005/8/layout/vList5"/>
    <dgm:cxn modelId="{86045050-75B3-45FE-A982-94C964BE0D2E}" type="presParOf" srcId="{6C88F016-3977-41E1-901A-B7114F8B53BE}" destId="{718D8526-49D3-4829-B02E-38E9B406C656}" srcOrd="3" destOrd="0" presId="urn:microsoft.com/office/officeart/2005/8/layout/vList5"/>
    <dgm:cxn modelId="{37B0F0B3-226D-48DC-AEF2-780BAFD9337F}" type="presParOf" srcId="{6C88F016-3977-41E1-901A-B7114F8B53BE}" destId="{BF215CDB-EFB6-43AD-AD4C-1C31DEB00360}" srcOrd="4" destOrd="0" presId="urn:microsoft.com/office/officeart/2005/8/layout/vList5"/>
    <dgm:cxn modelId="{4069134B-8759-4B77-9600-D29CB099455E}" type="presParOf" srcId="{BF215CDB-EFB6-43AD-AD4C-1C31DEB00360}" destId="{A72A7530-0E5D-4DD5-B9A7-2BD2B62D88CE}" srcOrd="0" destOrd="0" presId="urn:microsoft.com/office/officeart/2005/8/layout/vList5"/>
    <dgm:cxn modelId="{D6DBC964-0AE7-4F3B-9EF3-34D352E5B846}" type="presParOf" srcId="{BF215CDB-EFB6-43AD-AD4C-1C31DEB00360}" destId="{682C3DA8-EE16-41E8-9EFD-06223E3EE14C}" srcOrd="1" destOrd="0" presId="urn:microsoft.com/office/officeart/2005/8/layout/vList5"/>
    <dgm:cxn modelId="{5185D88A-DA42-42EE-A3C0-9D467085F3CF}" type="presParOf" srcId="{6C88F016-3977-41E1-901A-B7114F8B53BE}" destId="{C63A98DC-7D92-44EC-A431-1ED4EB407530}" srcOrd="5" destOrd="0" presId="urn:microsoft.com/office/officeart/2005/8/layout/vList5"/>
    <dgm:cxn modelId="{28EBA1D9-A628-45E1-98EB-F7BD839AF5DA}" type="presParOf" srcId="{6C88F016-3977-41E1-901A-B7114F8B53BE}" destId="{8CE869E8-D1B3-4206-977B-710B6D2A4F41}" srcOrd="6" destOrd="0" presId="urn:microsoft.com/office/officeart/2005/8/layout/vList5"/>
    <dgm:cxn modelId="{5DD3C507-4780-454B-BC05-FD7353CC292D}" type="presParOf" srcId="{8CE869E8-D1B3-4206-977B-710B6D2A4F41}" destId="{8A25C243-C1E0-4AD5-9A62-A9410B8CEDA3}" srcOrd="0" destOrd="0" presId="urn:microsoft.com/office/officeart/2005/8/layout/vList5"/>
    <dgm:cxn modelId="{828241E6-BFC6-475D-982D-E6E6F7A3B2AC}" type="presParOf" srcId="{8CE869E8-D1B3-4206-977B-710B6D2A4F41}" destId="{59E08C0E-94E9-42F7-8847-3105C66A128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B297AC-DBBB-4E8F-B7BA-4D138656548F}"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DA45024E-B441-4795-AD82-79438C38ADD9}">
      <dgm:prSet phldrT="[Text]" custT="1"/>
      <dgm:spPr/>
      <dgm:t>
        <a:bodyPr/>
        <a:lstStyle/>
        <a:p>
          <a:r>
            <a:rPr lang="en-US" dirty="0" smtClean="0"/>
            <a:t>While you have 140 characters to use on Twitter, using &lt; 120 allows for easier RTs</a:t>
          </a:r>
          <a:endParaRPr lang="en-US" sz="1200" dirty="0"/>
        </a:p>
      </dgm:t>
    </dgm:pt>
    <dgm:pt modelId="{D16A170F-F1C5-4838-A258-1FCD18A48BC9}" type="parTrans" cxnId="{9DF252E8-5B5A-4ADB-9AC5-29544460A51F}">
      <dgm:prSet/>
      <dgm:spPr/>
      <dgm:t>
        <a:bodyPr/>
        <a:lstStyle/>
        <a:p>
          <a:endParaRPr lang="en-US"/>
        </a:p>
      </dgm:t>
    </dgm:pt>
    <dgm:pt modelId="{BE5C91CF-AC8C-4A6B-BA97-CC038DB52645}" type="sibTrans" cxnId="{9DF252E8-5B5A-4ADB-9AC5-29544460A51F}">
      <dgm:prSet/>
      <dgm:spPr/>
      <dgm:t>
        <a:bodyPr/>
        <a:lstStyle/>
        <a:p>
          <a:endParaRPr lang="en-US"/>
        </a:p>
      </dgm:t>
    </dgm:pt>
    <dgm:pt modelId="{D04FA6FB-C011-422A-BBF1-9171E9CB10D2}">
      <dgm:prSet phldrT="[Text]" custT="1"/>
      <dgm:spPr/>
      <dgm:t>
        <a:bodyPr/>
        <a:lstStyle/>
        <a:p>
          <a:r>
            <a:rPr lang="en-US" sz="1800" dirty="0" err="1" smtClean="0"/>
            <a:t>Retweet</a:t>
          </a:r>
          <a:r>
            <a:rPr lang="en-US" sz="1800" dirty="0" smtClean="0"/>
            <a:t>: Good Twitter etiquette calls for RTs before forwarding on someone else’s post. Use “MT” when modifying a tweet before sharing.</a:t>
          </a:r>
          <a:endParaRPr lang="en-US" sz="1800" dirty="0"/>
        </a:p>
      </dgm:t>
    </dgm:pt>
    <dgm:pt modelId="{4ED7F16D-25A1-4D91-88E7-F06EC85B593D}" type="parTrans" cxnId="{A20537A5-3F6D-401B-9055-4170CAAD36A1}">
      <dgm:prSet/>
      <dgm:spPr/>
      <dgm:t>
        <a:bodyPr/>
        <a:lstStyle/>
        <a:p>
          <a:endParaRPr lang="en-US"/>
        </a:p>
      </dgm:t>
    </dgm:pt>
    <dgm:pt modelId="{A987A704-858D-4C82-9EF2-3E5ACEAD6CF0}" type="sibTrans" cxnId="{A20537A5-3F6D-401B-9055-4170CAAD36A1}">
      <dgm:prSet/>
      <dgm:spPr/>
      <dgm:t>
        <a:bodyPr/>
        <a:lstStyle/>
        <a:p>
          <a:endParaRPr lang="en-US"/>
        </a:p>
      </dgm:t>
    </dgm:pt>
    <dgm:pt modelId="{B334AD22-7AAD-46E8-9CF9-E7C7A0A34AEB}">
      <dgm:prSet phldrT="[Text]" custT="1"/>
      <dgm:spPr/>
      <dgm:t>
        <a:bodyPr/>
        <a:lstStyle/>
        <a:p>
          <a:r>
            <a:rPr lang="en-US" sz="1800" dirty="0" smtClean="0"/>
            <a:t>@usernames allow for quick shout-outs &amp; public conversations  between users; a “.” before an @ mention allows your followers to </a:t>
          </a:r>
          <a:r>
            <a:rPr lang="en-US" sz="1800" smtClean="0"/>
            <a:t>easily follow</a:t>
          </a:r>
          <a:endParaRPr lang="en-US" sz="1800" dirty="0"/>
        </a:p>
      </dgm:t>
    </dgm:pt>
    <dgm:pt modelId="{91E7829C-4C9C-43FB-A733-7EC1FB28FF9F}" type="parTrans" cxnId="{7119A844-F73F-4A11-825E-7FB5FA035C2A}">
      <dgm:prSet/>
      <dgm:spPr/>
      <dgm:t>
        <a:bodyPr/>
        <a:lstStyle/>
        <a:p>
          <a:endParaRPr lang="en-US"/>
        </a:p>
      </dgm:t>
    </dgm:pt>
    <dgm:pt modelId="{C5C796B4-1FEA-4B0C-9FE7-23446D701FFD}" type="sibTrans" cxnId="{7119A844-F73F-4A11-825E-7FB5FA035C2A}">
      <dgm:prSet/>
      <dgm:spPr/>
      <dgm:t>
        <a:bodyPr/>
        <a:lstStyle/>
        <a:p>
          <a:endParaRPr lang="en-US"/>
        </a:p>
      </dgm:t>
    </dgm:pt>
    <dgm:pt modelId="{482A03BB-C147-4B5E-834F-667715D9A671}">
      <dgm:prSet phldrT="[Text]" custT="1"/>
      <dgm:spPr/>
      <dgm:t>
        <a:bodyPr/>
        <a:lstStyle/>
        <a:p>
          <a:r>
            <a:rPr lang="en-US" sz="1800" dirty="0" smtClean="0"/>
            <a:t>Direct messages are private conversations between two users on Twitter</a:t>
          </a:r>
          <a:endParaRPr lang="en-US" sz="1800" dirty="0"/>
        </a:p>
      </dgm:t>
    </dgm:pt>
    <dgm:pt modelId="{31C37466-8D0C-4759-80DB-B3862F3E73FD}" type="parTrans" cxnId="{D528C7B0-9825-4A1A-9597-5E8F78431038}">
      <dgm:prSet/>
      <dgm:spPr/>
      <dgm:t>
        <a:bodyPr/>
        <a:lstStyle/>
        <a:p>
          <a:endParaRPr lang="en-US"/>
        </a:p>
      </dgm:t>
    </dgm:pt>
    <dgm:pt modelId="{A34FD251-AEC2-4D1A-9B88-8C96DA21B36F}" type="sibTrans" cxnId="{D528C7B0-9825-4A1A-9597-5E8F78431038}">
      <dgm:prSet/>
      <dgm:spPr/>
      <dgm:t>
        <a:bodyPr/>
        <a:lstStyle/>
        <a:p>
          <a:endParaRPr lang="en-US"/>
        </a:p>
      </dgm:t>
    </dgm:pt>
    <dgm:pt modelId="{3D5C4020-483C-4A91-9045-413C6BE6576B}">
      <dgm:prSet phldrT="[Text]" custT="1"/>
      <dgm:spPr/>
      <dgm:t>
        <a:bodyPr/>
        <a:lstStyle/>
        <a:p>
          <a:r>
            <a:rPr lang="en-US" sz="1800" dirty="0" smtClean="0"/>
            <a:t>“Trending” topics are those popular across Twitter, and can be filtered by country or regional and found on the </a:t>
          </a:r>
          <a:r>
            <a:rPr lang="en-US" sz="1800" dirty="0" err="1" smtClean="0"/>
            <a:t>lefthand</a:t>
          </a:r>
          <a:r>
            <a:rPr lang="en-US" sz="1800" dirty="0" smtClean="0"/>
            <a:t> side of your  home page</a:t>
          </a:r>
          <a:endParaRPr lang="en-US" sz="1800" dirty="0"/>
        </a:p>
      </dgm:t>
    </dgm:pt>
    <dgm:pt modelId="{98012E4E-5FF1-4AD0-9FF7-14B5415085AC}" type="parTrans" cxnId="{AD088378-D66D-4816-83F4-DB5E74060046}">
      <dgm:prSet/>
      <dgm:spPr/>
      <dgm:t>
        <a:bodyPr/>
        <a:lstStyle/>
        <a:p>
          <a:endParaRPr lang="en-US"/>
        </a:p>
      </dgm:t>
    </dgm:pt>
    <dgm:pt modelId="{F14E29A6-1EFD-4E18-8180-0A7865FA9960}" type="sibTrans" cxnId="{AD088378-D66D-4816-83F4-DB5E74060046}">
      <dgm:prSet/>
      <dgm:spPr/>
      <dgm:t>
        <a:bodyPr/>
        <a:lstStyle/>
        <a:p>
          <a:endParaRPr lang="en-US"/>
        </a:p>
      </dgm:t>
    </dgm:pt>
    <dgm:pt modelId="{8975F51C-84A0-4293-8C12-B8B495793BA2}">
      <dgm:prSet phldrT="[Text]" custT="1"/>
      <dgm:spPr/>
      <dgm:t>
        <a:bodyPr/>
        <a:lstStyle/>
        <a:p>
          <a:r>
            <a:rPr lang="en-US" sz="1800" dirty="0" smtClean="0"/>
            <a:t>#</a:t>
          </a:r>
          <a:r>
            <a:rPr lang="en-US" sz="1800" dirty="0" err="1" smtClean="0"/>
            <a:t>Hashtags</a:t>
          </a:r>
          <a:r>
            <a:rPr lang="en-US" sz="1800" dirty="0" smtClean="0"/>
            <a:t> are used to organize posts and to easily create and surf trends</a:t>
          </a:r>
          <a:endParaRPr lang="en-US" sz="1800" dirty="0"/>
        </a:p>
      </dgm:t>
    </dgm:pt>
    <dgm:pt modelId="{18558EE4-DCE8-456C-B28F-45959E21101D}" type="parTrans" cxnId="{577871C1-4AD3-435D-BA4C-1F1979D311C5}">
      <dgm:prSet/>
      <dgm:spPr/>
      <dgm:t>
        <a:bodyPr/>
        <a:lstStyle/>
        <a:p>
          <a:endParaRPr lang="en-US"/>
        </a:p>
      </dgm:t>
    </dgm:pt>
    <dgm:pt modelId="{44D0CB63-F437-4592-A84A-DF37F7D80991}" type="sibTrans" cxnId="{577871C1-4AD3-435D-BA4C-1F1979D311C5}">
      <dgm:prSet/>
      <dgm:spPr/>
      <dgm:t>
        <a:bodyPr/>
        <a:lstStyle/>
        <a:p>
          <a:endParaRPr lang="en-US"/>
        </a:p>
      </dgm:t>
    </dgm:pt>
    <dgm:pt modelId="{DA718210-3A47-472F-AE18-DAAAEE57D066}">
      <dgm:prSet phldrT="[Text]" custT="1"/>
      <dgm:spPr/>
      <dgm:t>
        <a:bodyPr/>
        <a:lstStyle/>
        <a:p>
          <a:r>
            <a:rPr lang="en-US" sz="1800" dirty="0" err="1" smtClean="0"/>
            <a:t>FollowFriday</a:t>
          </a:r>
          <a:r>
            <a:rPr lang="en-US" sz="1800" dirty="0" smtClean="0"/>
            <a:t>: On Fridays, use #</a:t>
          </a:r>
          <a:r>
            <a:rPr lang="en-US" sz="1800" dirty="0" err="1" smtClean="0"/>
            <a:t>ff</a:t>
          </a:r>
          <a:r>
            <a:rPr lang="en-US" sz="1800" dirty="0" smtClean="0"/>
            <a:t> to recommend others your followers may be interested in following (a great way to promote partners’ &amp; colleagues’ work)</a:t>
          </a:r>
          <a:endParaRPr lang="en-US" sz="1800" dirty="0"/>
        </a:p>
      </dgm:t>
    </dgm:pt>
    <dgm:pt modelId="{F8F85E33-530B-4DE6-84FF-3E97FED81BF5}" type="parTrans" cxnId="{3EE2BC84-605A-43C2-BD4A-655DB4C6058D}">
      <dgm:prSet/>
      <dgm:spPr/>
      <dgm:t>
        <a:bodyPr/>
        <a:lstStyle/>
        <a:p>
          <a:endParaRPr lang="en-US"/>
        </a:p>
      </dgm:t>
    </dgm:pt>
    <dgm:pt modelId="{495A3E53-8CBA-4C9C-9193-A33D1FC586E6}" type="sibTrans" cxnId="{3EE2BC84-605A-43C2-BD4A-655DB4C6058D}">
      <dgm:prSet/>
      <dgm:spPr/>
      <dgm:t>
        <a:bodyPr/>
        <a:lstStyle/>
        <a:p>
          <a:endParaRPr lang="en-US"/>
        </a:p>
      </dgm:t>
    </dgm:pt>
    <dgm:pt modelId="{147ADCD5-5A41-4B86-8F3A-4AAA86F587A0}">
      <dgm:prSet phldrT="[Text]"/>
      <dgm:spPr/>
      <dgm:t>
        <a:bodyPr/>
        <a:lstStyle/>
        <a:p>
          <a:endParaRPr lang="en-US"/>
        </a:p>
      </dgm:t>
    </dgm:pt>
    <dgm:pt modelId="{C70F26EF-2050-44C0-A320-6FFB083F51C2}" type="parTrans" cxnId="{3EEDEF25-E040-4B90-9AEC-9F788EB2D5B0}">
      <dgm:prSet/>
      <dgm:spPr/>
      <dgm:t>
        <a:bodyPr/>
        <a:lstStyle/>
        <a:p>
          <a:endParaRPr lang="en-US"/>
        </a:p>
      </dgm:t>
    </dgm:pt>
    <dgm:pt modelId="{46678416-38C5-4A15-8E1A-0ED27C2E09CE}" type="sibTrans" cxnId="{3EEDEF25-E040-4B90-9AEC-9F788EB2D5B0}">
      <dgm:prSet/>
      <dgm:spPr/>
      <dgm:t>
        <a:bodyPr/>
        <a:lstStyle/>
        <a:p>
          <a:endParaRPr lang="en-US"/>
        </a:p>
      </dgm:t>
    </dgm:pt>
    <dgm:pt modelId="{6AAB8328-4F1D-40FD-B1AA-9F4F5E8826D6}">
      <dgm:prSet phldrT="[Text]"/>
      <dgm:spPr/>
      <dgm:t>
        <a:bodyPr/>
        <a:lstStyle/>
        <a:p>
          <a:endParaRPr lang="en-US"/>
        </a:p>
      </dgm:t>
    </dgm:pt>
    <dgm:pt modelId="{2C3B8025-6860-4352-96CA-05043C6B3C81}" type="parTrans" cxnId="{9A165D17-E2FA-4653-BF01-01F3D7EB2A08}">
      <dgm:prSet/>
      <dgm:spPr/>
      <dgm:t>
        <a:bodyPr/>
        <a:lstStyle/>
        <a:p>
          <a:endParaRPr lang="en-US"/>
        </a:p>
      </dgm:t>
    </dgm:pt>
    <dgm:pt modelId="{237C4508-BE33-4889-B654-51D76340AE92}" type="sibTrans" cxnId="{9A165D17-E2FA-4653-BF01-01F3D7EB2A08}">
      <dgm:prSet/>
      <dgm:spPr/>
      <dgm:t>
        <a:bodyPr/>
        <a:lstStyle/>
        <a:p>
          <a:endParaRPr lang="en-US"/>
        </a:p>
      </dgm:t>
    </dgm:pt>
    <dgm:pt modelId="{C2257C3B-05B6-4F1D-9DB4-D463326F4D50}" type="pres">
      <dgm:prSet presAssocID="{3AB297AC-DBBB-4E8F-B7BA-4D138656548F}" presName="Name0" presStyleCnt="0">
        <dgm:presLayoutVars>
          <dgm:chMax val="7"/>
          <dgm:chPref val="7"/>
          <dgm:dir/>
        </dgm:presLayoutVars>
      </dgm:prSet>
      <dgm:spPr/>
      <dgm:t>
        <a:bodyPr/>
        <a:lstStyle/>
        <a:p>
          <a:endParaRPr lang="en-US"/>
        </a:p>
      </dgm:t>
    </dgm:pt>
    <dgm:pt modelId="{2BBC2C4F-645C-4B2E-B808-0AAE071FE7A7}" type="pres">
      <dgm:prSet presAssocID="{3AB297AC-DBBB-4E8F-B7BA-4D138656548F}" presName="Name1" presStyleCnt="0"/>
      <dgm:spPr/>
    </dgm:pt>
    <dgm:pt modelId="{76C837E5-9CA1-470F-97A6-37D648BAC9D2}" type="pres">
      <dgm:prSet presAssocID="{3AB297AC-DBBB-4E8F-B7BA-4D138656548F}" presName="cycle" presStyleCnt="0"/>
      <dgm:spPr/>
    </dgm:pt>
    <dgm:pt modelId="{B61E7647-BAB4-4C5D-93DA-F7B9A2597B8A}" type="pres">
      <dgm:prSet presAssocID="{3AB297AC-DBBB-4E8F-B7BA-4D138656548F}" presName="srcNode" presStyleLbl="node1" presStyleIdx="0" presStyleCnt="7"/>
      <dgm:spPr/>
    </dgm:pt>
    <dgm:pt modelId="{F8236D25-42B1-494C-BAA3-E9F0F5A07CDB}" type="pres">
      <dgm:prSet presAssocID="{3AB297AC-DBBB-4E8F-B7BA-4D138656548F}" presName="conn" presStyleLbl="parChTrans1D2" presStyleIdx="0" presStyleCnt="1"/>
      <dgm:spPr/>
      <dgm:t>
        <a:bodyPr/>
        <a:lstStyle/>
        <a:p>
          <a:endParaRPr lang="en-US"/>
        </a:p>
      </dgm:t>
    </dgm:pt>
    <dgm:pt modelId="{28A65DB8-2502-4DE2-A625-CC4A53F6FF7F}" type="pres">
      <dgm:prSet presAssocID="{3AB297AC-DBBB-4E8F-B7BA-4D138656548F}" presName="extraNode" presStyleLbl="node1" presStyleIdx="0" presStyleCnt="7"/>
      <dgm:spPr/>
    </dgm:pt>
    <dgm:pt modelId="{F7D34683-477A-4F31-9590-B87F0116229A}" type="pres">
      <dgm:prSet presAssocID="{3AB297AC-DBBB-4E8F-B7BA-4D138656548F}" presName="dstNode" presStyleLbl="node1" presStyleIdx="0" presStyleCnt="7"/>
      <dgm:spPr/>
    </dgm:pt>
    <dgm:pt modelId="{80902C44-A572-4936-99B2-A2EB3FA65E1C}" type="pres">
      <dgm:prSet presAssocID="{DA45024E-B441-4795-AD82-79438C38ADD9}" presName="text_1" presStyleLbl="node1" presStyleIdx="0" presStyleCnt="7">
        <dgm:presLayoutVars>
          <dgm:bulletEnabled val="1"/>
        </dgm:presLayoutVars>
      </dgm:prSet>
      <dgm:spPr/>
      <dgm:t>
        <a:bodyPr/>
        <a:lstStyle/>
        <a:p>
          <a:endParaRPr lang="en-US"/>
        </a:p>
      </dgm:t>
    </dgm:pt>
    <dgm:pt modelId="{7AB42EF4-C38D-4912-926E-CFBB0D224039}" type="pres">
      <dgm:prSet presAssocID="{DA45024E-B441-4795-AD82-79438C38ADD9}" presName="accent_1" presStyleCnt="0"/>
      <dgm:spPr/>
    </dgm:pt>
    <dgm:pt modelId="{15D04286-9429-4D4D-A885-631708C0723F}" type="pres">
      <dgm:prSet presAssocID="{DA45024E-B441-4795-AD82-79438C38ADD9}" presName="accentRepeatNode" presStyleLbl="solidFgAcc1" presStyleIdx="0" presStyleCnt="7"/>
      <dgm:spPr/>
    </dgm:pt>
    <dgm:pt modelId="{0C4AEF04-9104-420D-9E18-C755EDB4FB0D}" type="pres">
      <dgm:prSet presAssocID="{D04FA6FB-C011-422A-BBF1-9171E9CB10D2}" presName="text_2" presStyleLbl="node1" presStyleIdx="1" presStyleCnt="7">
        <dgm:presLayoutVars>
          <dgm:bulletEnabled val="1"/>
        </dgm:presLayoutVars>
      </dgm:prSet>
      <dgm:spPr/>
      <dgm:t>
        <a:bodyPr/>
        <a:lstStyle/>
        <a:p>
          <a:endParaRPr lang="en-US"/>
        </a:p>
      </dgm:t>
    </dgm:pt>
    <dgm:pt modelId="{26F8F544-9A9E-4E65-BE00-EACB417A0E69}" type="pres">
      <dgm:prSet presAssocID="{D04FA6FB-C011-422A-BBF1-9171E9CB10D2}" presName="accent_2" presStyleCnt="0"/>
      <dgm:spPr/>
    </dgm:pt>
    <dgm:pt modelId="{2E5223CE-CE73-4A98-B042-81061B0741D8}" type="pres">
      <dgm:prSet presAssocID="{D04FA6FB-C011-422A-BBF1-9171E9CB10D2}" presName="accentRepeatNode" presStyleLbl="solidFgAcc1" presStyleIdx="1" presStyleCnt="7"/>
      <dgm:spPr/>
    </dgm:pt>
    <dgm:pt modelId="{5CFEC04A-4BB3-4C55-833A-5C8D104C4E1C}" type="pres">
      <dgm:prSet presAssocID="{B334AD22-7AAD-46E8-9CF9-E7C7A0A34AEB}" presName="text_3" presStyleLbl="node1" presStyleIdx="2" presStyleCnt="7">
        <dgm:presLayoutVars>
          <dgm:bulletEnabled val="1"/>
        </dgm:presLayoutVars>
      </dgm:prSet>
      <dgm:spPr/>
      <dgm:t>
        <a:bodyPr/>
        <a:lstStyle/>
        <a:p>
          <a:endParaRPr lang="en-US"/>
        </a:p>
      </dgm:t>
    </dgm:pt>
    <dgm:pt modelId="{331D8454-BBD7-4DA0-99B3-B02CF84CB5C3}" type="pres">
      <dgm:prSet presAssocID="{B334AD22-7AAD-46E8-9CF9-E7C7A0A34AEB}" presName="accent_3" presStyleCnt="0"/>
      <dgm:spPr/>
    </dgm:pt>
    <dgm:pt modelId="{1F55B47F-E16C-4688-B9F5-337784669A71}" type="pres">
      <dgm:prSet presAssocID="{B334AD22-7AAD-46E8-9CF9-E7C7A0A34AEB}" presName="accentRepeatNode" presStyleLbl="solidFgAcc1" presStyleIdx="2" presStyleCnt="7"/>
      <dgm:spPr/>
    </dgm:pt>
    <dgm:pt modelId="{03EBD8C5-317C-4D25-BD85-9DE4ACDC4BFE}" type="pres">
      <dgm:prSet presAssocID="{482A03BB-C147-4B5E-834F-667715D9A671}" presName="text_4" presStyleLbl="node1" presStyleIdx="3" presStyleCnt="7">
        <dgm:presLayoutVars>
          <dgm:bulletEnabled val="1"/>
        </dgm:presLayoutVars>
      </dgm:prSet>
      <dgm:spPr/>
      <dgm:t>
        <a:bodyPr/>
        <a:lstStyle/>
        <a:p>
          <a:endParaRPr lang="en-US"/>
        </a:p>
      </dgm:t>
    </dgm:pt>
    <dgm:pt modelId="{8706E007-8510-46D8-9253-A099E880FF1C}" type="pres">
      <dgm:prSet presAssocID="{482A03BB-C147-4B5E-834F-667715D9A671}" presName="accent_4" presStyleCnt="0"/>
      <dgm:spPr/>
    </dgm:pt>
    <dgm:pt modelId="{B6F8E336-BC90-4D04-9CCC-93639821D310}" type="pres">
      <dgm:prSet presAssocID="{482A03BB-C147-4B5E-834F-667715D9A671}" presName="accentRepeatNode" presStyleLbl="solidFgAcc1" presStyleIdx="3" presStyleCnt="7"/>
      <dgm:spPr/>
    </dgm:pt>
    <dgm:pt modelId="{32DD2C95-7EFD-4070-BDBC-D72CA05975FE}" type="pres">
      <dgm:prSet presAssocID="{3D5C4020-483C-4A91-9045-413C6BE6576B}" presName="text_5" presStyleLbl="node1" presStyleIdx="4" presStyleCnt="7">
        <dgm:presLayoutVars>
          <dgm:bulletEnabled val="1"/>
        </dgm:presLayoutVars>
      </dgm:prSet>
      <dgm:spPr/>
      <dgm:t>
        <a:bodyPr/>
        <a:lstStyle/>
        <a:p>
          <a:endParaRPr lang="en-US"/>
        </a:p>
      </dgm:t>
    </dgm:pt>
    <dgm:pt modelId="{F35AED48-FC0B-4DD9-9611-2EC26F7E2752}" type="pres">
      <dgm:prSet presAssocID="{3D5C4020-483C-4A91-9045-413C6BE6576B}" presName="accent_5" presStyleCnt="0"/>
      <dgm:spPr/>
    </dgm:pt>
    <dgm:pt modelId="{BD59FD40-A726-45B4-A54B-C110B63EBD47}" type="pres">
      <dgm:prSet presAssocID="{3D5C4020-483C-4A91-9045-413C6BE6576B}" presName="accentRepeatNode" presStyleLbl="solidFgAcc1" presStyleIdx="4" presStyleCnt="7"/>
      <dgm:spPr/>
    </dgm:pt>
    <dgm:pt modelId="{6FF7BBB7-FB56-4DD1-BD68-8D202BEB1069}" type="pres">
      <dgm:prSet presAssocID="{8975F51C-84A0-4293-8C12-B8B495793BA2}" presName="text_6" presStyleLbl="node1" presStyleIdx="5" presStyleCnt="7">
        <dgm:presLayoutVars>
          <dgm:bulletEnabled val="1"/>
        </dgm:presLayoutVars>
      </dgm:prSet>
      <dgm:spPr/>
      <dgm:t>
        <a:bodyPr/>
        <a:lstStyle/>
        <a:p>
          <a:endParaRPr lang="en-US"/>
        </a:p>
      </dgm:t>
    </dgm:pt>
    <dgm:pt modelId="{9ECE2105-1A6E-4262-8468-1263A8E9008C}" type="pres">
      <dgm:prSet presAssocID="{8975F51C-84A0-4293-8C12-B8B495793BA2}" presName="accent_6" presStyleCnt="0"/>
      <dgm:spPr/>
    </dgm:pt>
    <dgm:pt modelId="{E9A6740A-36E7-4698-A3EF-D6BE54682637}" type="pres">
      <dgm:prSet presAssocID="{8975F51C-84A0-4293-8C12-B8B495793BA2}" presName="accentRepeatNode" presStyleLbl="solidFgAcc1" presStyleIdx="5" presStyleCnt="7"/>
      <dgm:spPr/>
    </dgm:pt>
    <dgm:pt modelId="{495AF791-55F0-4D3B-9887-B4DFED58CDBA}" type="pres">
      <dgm:prSet presAssocID="{DA718210-3A47-472F-AE18-DAAAEE57D066}" presName="text_7" presStyleLbl="node1" presStyleIdx="6" presStyleCnt="7">
        <dgm:presLayoutVars>
          <dgm:bulletEnabled val="1"/>
        </dgm:presLayoutVars>
      </dgm:prSet>
      <dgm:spPr/>
      <dgm:t>
        <a:bodyPr/>
        <a:lstStyle/>
        <a:p>
          <a:endParaRPr lang="en-US"/>
        </a:p>
      </dgm:t>
    </dgm:pt>
    <dgm:pt modelId="{AA30E2B2-7066-448B-930C-AC28613F96B3}" type="pres">
      <dgm:prSet presAssocID="{DA718210-3A47-472F-AE18-DAAAEE57D066}" presName="accent_7" presStyleCnt="0"/>
      <dgm:spPr/>
    </dgm:pt>
    <dgm:pt modelId="{3DA90D1A-6E31-4DB9-A616-4840C0183EC7}" type="pres">
      <dgm:prSet presAssocID="{DA718210-3A47-472F-AE18-DAAAEE57D066}" presName="accentRepeatNode" presStyleLbl="solidFgAcc1" presStyleIdx="6" presStyleCnt="7"/>
      <dgm:spPr/>
    </dgm:pt>
  </dgm:ptLst>
  <dgm:cxnLst>
    <dgm:cxn modelId="{7119A844-F73F-4A11-825E-7FB5FA035C2A}" srcId="{3AB297AC-DBBB-4E8F-B7BA-4D138656548F}" destId="{B334AD22-7AAD-46E8-9CF9-E7C7A0A34AEB}" srcOrd="2" destOrd="0" parTransId="{91E7829C-4C9C-43FB-A733-7EC1FB28FF9F}" sibTransId="{C5C796B4-1FEA-4B0C-9FE7-23446D701FFD}"/>
    <dgm:cxn modelId="{9FA44188-C9FB-4638-9017-0BB89BF037BC}" type="presOf" srcId="{D04FA6FB-C011-422A-BBF1-9171E9CB10D2}" destId="{0C4AEF04-9104-420D-9E18-C755EDB4FB0D}" srcOrd="0" destOrd="0" presId="urn:microsoft.com/office/officeart/2008/layout/VerticalCurvedList"/>
    <dgm:cxn modelId="{A20537A5-3F6D-401B-9055-4170CAAD36A1}" srcId="{3AB297AC-DBBB-4E8F-B7BA-4D138656548F}" destId="{D04FA6FB-C011-422A-BBF1-9171E9CB10D2}" srcOrd="1" destOrd="0" parTransId="{4ED7F16D-25A1-4D91-88E7-F06EC85B593D}" sibTransId="{A987A704-858D-4C82-9EF2-3E5ACEAD6CF0}"/>
    <dgm:cxn modelId="{577871C1-4AD3-435D-BA4C-1F1979D311C5}" srcId="{3AB297AC-DBBB-4E8F-B7BA-4D138656548F}" destId="{8975F51C-84A0-4293-8C12-B8B495793BA2}" srcOrd="5" destOrd="0" parTransId="{18558EE4-DCE8-456C-B28F-45959E21101D}" sibTransId="{44D0CB63-F437-4592-A84A-DF37F7D80991}"/>
    <dgm:cxn modelId="{9A165D17-E2FA-4653-BF01-01F3D7EB2A08}" srcId="{147ADCD5-5A41-4B86-8F3A-4AAA86F587A0}" destId="{6AAB8328-4F1D-40FD-B1AA-9F4F5E8826D6}" srcOrd="0" destOrd="0" parTransId="{2C3B8025-6860-4352-96CA-05043C6B3C81}" sibTransId="{237C4508-BE33-4889-B654-51D76340AE92}"/>
    <dgm:cxn modelId="{9DF252E8-5B5A-4ADB-9AC5-29544460A51F}" srcId="{3AB297AC-DBBB-4E8F-B7BA-4D138656548F}" destId="{DA45024E-B441-4795-AD82-79438C38ADD9}" srcOrd="0" destOrd="0" parTransId="{D16A170F-F1C5-4838-A258-1FCD18A48BC9}" sibTransId="{BE5C91CF-AC8C-4A6B-BA97-CC038DB52645}"/>
    <dgm:cxn modelId="{E92BAB7C-19F5-4D80-B9D3-E0C298D5A0DD}" type="presOf" srcId="{482A03BB-C147-4B5E-834F-667715D9A671}" destId="{03EBD8C5-317C-4D25-BD85-9DE4ACDC4BFE}" srcOrd="0" destOrd="0" presId="urn:microsoft.com/office/officeart/2008/layout/VerticalCurvedList"/>
    <dgm:cxn modelId="{593FCB55-373B-4E0B-9BFE-CECD842125D9}" type="presOf" srcId="{DA718210-3A47-472F-AE18-DAAAEE57D066}" destId="{495AF791-55F0-4D3B-9887-B4DFED58CDBA}" srcOrd="0" destOrd="0" presId="urn:microsoft.com/office/officeart/2008/layout/VerticalCurvedList"/>
    <dgm:cxn modelId="{D0C91333-1723-42B0-931C-D596928449E9}" type="presOf" srcId="{8975F51C-84A0-4293-8C12-B8B495793BA2}" destId="{6FF7BBB7-FB56-4DD1-BD68-8D202BEB1069}" srcOrd="0" destOrd="0" presId="urn:microsoft.com/office/officeart/2008/layout/VerticalCurvedList"/>
    <dgm:cxn modelId="{D6AA2205-385C-43CA-9674-4D2050D830CC}" type="presOf" srcId="{3D5C4020-483C-4A91-9045-413C6BE6576B}" destId="{32DD2C95-7EFD-4070-BDBC-D72CA05975FE}" srcOrd="0" destOrd="0" presId="urn:microsoft.com/office/officeart/2008/layout/VerticalCurvedList"/>
    <dgm:cxn modelId="{AD088378-D66D-4816-83F4-DB5E74060046}" srcId="{3AB297AC-DBBB-4E8F-B7BA-4D138656548F}" destId="{3D5C4020-483C-4A91-9045-413C6BE6576B}" srcOrd="4" destOrd="0" parTransId="{98012E4E-5FF1-4AD0-9FF7-14B5415085AC}" sibTransId="{F14E29A6-1EFD-4E18-8180-0A7865FA9960}"/>
    <dgm:cxn modelId="{D528C7B0-9825-4A1A-9597-5E8F78431038}" srcId="{3AB297AC-DBBB-4E8F-B7BA-4D138656548F}" destId="{482A03BB-C147-4B5E-834F-667715D9A671}" srcOrd="3" destOrd="0" parTransId="{31C37466-8D0C-4759-80DB-B3862F3E73FD}" sibTransId="{A34FD251-AEC2-4D1A-9B88-8C96DA21B36F}"/>
    <dgm:cxn modelId="{F9333811-49ED-46F3-A465-8DCC4EE30609}" type="presOf" srcId="{3AB297AC-DBBB-4E8F-B7BA-4D138656548F}" destId="{C2257C3B-05B6-4F1D-9DB4-D463326F4D50}" srcOrd="0" destOrd="0" presId="urn:microsoft.com/office/officeart/2008/layout/VerticalCurvedList"/>
    <dgm:cxn modelId="{E51E379A-F802-4557-90FF-F61FB948217F}" type="presOf" srcId="{B334AD22-7AAD-46E8-9CF9-E7C7A0A34AEB}" destId="{5CFEC04A-4BB3-4C55-833A-5C8D104C4E1C}" srcOrd="0" destOrd="0" presId="urn:microsoft.com/office/officeart/2008/layout/VerticalCurvedList"/>
    <dgm:cxn modelId="{C9660E86-831B-4ECD-8E50-AE6E3529D558}" type="presOf" srcId="{BE5C91CF-AC8C-4A6B-BA97-CC038DB52645}" destId="{F8236D25-42B1-494C-BAA3-E9F0F5A07CDB}" srcOrd="0" destOrd="0" presId="urn:microsoft.com/office/officeart/2008/layout/VerticalCurvedList"/>
    <dgm:cxn modelId="{F98852DA-89B7-4B93-8D62-7FB395424D5F}" type="presOf" srcId="{DA45024E-B441-4795-AD82-79438C38ADD9}" destId="{80902C44-A572-4936-99B2-A2EB3FA65E1C}" srcOrd="0" destOrd="0" presId="urn:microsoft.com/office/officeart/2008/layout/VerticalCurvedList"/>
    <dgm:cxn modelId="{3EE2BC84-605A-43C2-BD4A-655DB4C6058D}" srcId="{3AB297AC-DBBB-4E8F-B7BA-4D138656548F}" destId="{DA718210-3A47-472F-AE18-DAAAEE57D066}" srcOrd="6" destOrd="0" parTransId="{F8F85E33-530B-4DE6-84FF-3E97FED81BF5}" sibTransId="{495A3E53-8CBA-4C9C-9193-A33D1FC586E6}"/>
    <dgm:cxn modelId="{3EEDEF25-E040-4B90-9AEC-9F788EB2D5B0}" srcId="{3AB297AC-DBBB-4E8F-B7BA-4D138656548F}" destId="{147ADCD5-5A41-4B86-8F3A-4AAA86F587A0}" srcOrd="7" destOrd="0" parTransId="{C70F26EF-2050-44C0-A320-6FFB083F51C2}" sibTransId="{46678416-38C5-4A15-8E1A-0ED27C2E09CE}"/>
    <dgm:cxn modelId="{74D1A405-536A-4174-9855-B0EDAABC993B}" type="presParOf" srcId="{C2257C3B-05B6-4F1D-9DB4-D463326F4D50}" destId="{2BBC2C4F-645C-4B2E-B808-0AAE071FE7A7}" srcOrd="0" destOrd="0" presId="urn:microsoft.com/office/officeart/2008/layout/VerticalCurvedList"/>
    <dgm:cxn modelId="{260F03AE-5ADE-44BF-916B-0AAEDF2F1BBF}" type="presParOf" srcId="{2BBC2C4F-645C-4B2E-B808-0AAE071FE7A7}" destId="{76C837E5-9CA1-470F-97A6-37D648BAC9D2}" srcOrd="0" destOrd="0" presId="urn:microsoft.com/office/officeart/2008/layout/VerticalCurvedList"/>
    <dgm:cxn modelId="{936BF987-D45A-45B2-A18B-11B0A4D942A7}" type="presParOf" srcId="{76C837E5-9CA1-470F-97A6-37D648BAC9D2}" destId="{B61E7647-BAB4-4C5D-93DA-F7B9A2597B8A}" srcOrd="0" destOrd="0" presId="urn:microsoft.com/office/officeart/2008/layout/VerticalCurvedList"/>
    <dgm:cxn modelId="{17E14400-7E33-4851-9EFC-08C73AB69C22}" type="presParOf" srcId="{76C837E5-9CA1-470F-97A6-37D648BAC9D2}" destId="{F8236D25-42B1-494C-BAA3-E9F0F5A07CDB}" srcOrd="1" destOrd="0" presId="urn:microsoft.com/office/officeart/2008/layout/VerticalCurvedList"/>
    <dgm:cxn modelId="{E7CB0748-7508-430A-959E-A6273FCC556A}" type="presParOf" srcId="{76C837E5-9CA1-470F-97A6-37D648BAC9D2}" destId="{28A65DB8-2502-4DE2-A625-CC4A53F6FF7F}" srcOrd="2" destOrd="0" presId="urn:microsoft.com/office/officeart/2008/layout/VerticalCurvedList"/>
    <dgm:cxn modelId="{A1FB5234-A4FF-4F99-89A7-381BAF67E00F}" type="presParOf" srcId="{76C837E5-9CA1-470F-97A6-37D648BAC9D2}" destId="{F7D34683-477A-4F31-9590-B87F0116229A}" srcOrd="3" destOrd="0" presId="urn:microsoft.com/office/officeart/2008/layout/VerticalCurvedList"/>
    <dgm:cxn modelId="{DBBD7C37-610D-497E-8278-F6557DFD122C}" type="presParOf" srcId="{2BBC2C4F-645C-4B2E-B808-0AAE071FE7A7}" destId="{80902C44-A572-4936-99B2-A2EB3FA65E1C}" srcOrd="1" destOrd="0" presId="urn:microsoft.com/office/officeart/2008/layout/VerticalCurvedList"/>
    <dgm:cxn modelId="{0D5BF484-6AC5-479E-AD97-ECDC2DD74AE7}" type="presParOf" srcId="{2BBC2C4F-645C-4B2E-B808-0AAE071FE7A7}" destId="{7AB42EF4-C38D-4912-926E-CFBB0D224039}" srcOrd="2" destOrd="0" presId="urn:microsoft.com/office/officeart/2008/layout/VerticalCurvedList"/>
    <dgm:cxn modelId="{E3645270-1D57-49B9-85D3-F3E780D7DF75}" type="presParOf" srcId="{7AB42EF4-C38D-4912-926E-CFBB0D224039}" destId="{15D04286-9429-4D4D-A885-631708C0723F}" srcOrd="0" destOrd="0" presId="urn:microsoft.com/office/officeart/2008/layout/VerticalCurvedList"/>
    <dgm:cxn modelId="{A8723999-65A7-49A0-A246-9D544FDA0CC9}" type="presParOf" srcId="{2BBC2C4F-645C-4B2E-B808-0AAE071FE7A7}" destId="{0C4AEF04-9104-420D-9E18-C755EDB4FB0D}" srcOrd="3" destOrd="0" presId="urn:microsoft.com/office/officeart/2008/layout/VerticalCurvedList"/>
    <dgm:cxn modelId="{651DBC14-5504-4AD0-A407-DA82ECAC9835}" type="presParOf" srcId="{2BBC2C4F-645C-4B2E-B808-0AAE071FE7A7}" destId="{26F8F544-9A9E-4E65-BE00-EACB417A0E69}" srcOrd="4" destOrd="0" presId="urn:microsoft.com/office/officeart/2008/layout/VerticalCurvedList"/>
    <dgm:cxn modelId="{48D540A7-9339-4CA7-915B-1698930E3B92}" type="presParOf" srcId="{26F8F544-9A9E-4E65-BE00-EACB417A0E69}" destId="{2E5223CE-CE73-4A98-B042-81061B0741D8}" srcOrd="0" destOrd="0" presId="urn:microsoft.com/office/officeart/2008/layout/VerticalCurvedList"/>
    <dgm:cxn modelId="{246C84C2-8714-4E66-90CA-6EC4F2FCAFBD}" type="presParOf" srcId="{2BBC2C4F-645C-4B2E-B808-0AAE071FE7A7}" destId="{5CFEC04A-4BB3-4C55-833A-5C8D104C4E1C}" srcOrd="5" destOrd="0" presId="urn:microsoft.com/office/officeart/2008/layout/VerticalCurvedList"/>
    <dgm:cxn modelId="{33200712-9C88-468C-AC4F-C16B333F9B9B}" type="presParOf" srcId="{2BBC2C4F-645C-4B2E-B808-0AAE071FE7A7}" destId="{331D8454-BBD7-4DA0-99B3-B02CF84CB5C3}" srcOrd="6" destOrd="0" presId="urn:microsoft.com/office/officeart/2008/layout/VerticalCurvedList"/>
    <dgm:cxn modelId="{36902A48-E8A4-40DE-908E-9601BB6D6055}" type="presParOf" srcId="{331D8454-BBD7-4DA0-99B3-B02CF84CB5C3}" destId="{1F55B47F-E16C-4688-B9F5-337784669A71}" srcOrd="0" destOrd="0" presId="urn:microsoft.com/office/officeart/2008/layout/VerticalCurvedList"/>
    <dgm:cxn modelId="{5BD564B4-8347-4ECE-8502-15A9BDB9A100}" type="presParOf" srcId="{2BBC2C4F-645C-4B2E-B808-0AAE071FE7A7}" destId="{03EBD8C5-317C-4D25-BD85-9DE4ACDC4BFE}" srcOrd="7" destOrd="0" presId="urn:microsoft.com/office/officeart/2008/layout/VerticalCurvedList"/>
    <dgm:cxn modelId="{D706D30F-0073-4501-9FE1-3AD318066FBA}" type="presParOf" srcId="{2BBC2C4F-645C-4B2E-B808-0AAE071FE7A7}" destId="{8706E007-8510-46D8-9253-A099E880FF1C}" srcOrd="8" destOrd="0" presId="urn:microsoft.com/office/officeart/2008/layout/VerticalCurvedList"/>
    <dgm:cxn modelId="{D589A181-6ABE-45D9-9AC8-1D49FBD46763}" type="presParOf" srcId="{8706E007-8510-46D8-9253-A099E880FF1C}" destId="{B6F8E336-BC90-4D04-9CCC-93639821D310}" srcOrd="0" destOrd="0" presId="urn:microsoft.com/office/officeart/2008/layout/VerticalCurvedList"/>
    <dgm:cxn modelId="{1190EC55-3257-438A-B913-8162F84DE4C7}" type="presParOf" srcId="{2BBC2C4F-645C-4B2E-B808-0AAE071FE7A7}" destId="{32DD2C95-7EFD-4070-BDBC-D72CA05975FE}" srcOrd="9" destOrd="0" presId="urn:microsoft.com/office/officeart/2008/layout/VerticalCurvedList"/>
    <dgm:cxn modelId="{8ED7E24E-B658-41E7-B01F-AA79DA5467DE}" type="presParOf" srcId="{2BBC2C4F-645C-4B2E-B808-0AAE071FE7A7}" destId="{F35AED48-FC0B-4DD9-9611-2EC26F7E2752}" srcOrd="10" destOrd="0" presId="urn:microsoft.com/office/officeart/2008/layout/VerticalCurvedList"/>
    <dgm:cxn modelId="{BE4B1F43-7E26-47FE-A21F-463CE42C5474}" type="presParOf" srcId="{F35AED48-FC0B-4DD9-9611-2EC26F7E2752}" destId="{BD59FD40-A726-45B4-A54B-C110B63EBD47}" srcOrd="0" destOrd="0" presId="urn:microsoft.com/office/officeart/2008/layout/VerticalCurvedList"/>
    <dgm:cxn modelId="{12BF96DC-E1B4-4342-88E3-2E78E3BDC6FC}" type="presParOf" srcId="{2BBC2C4F-645C-4B2E-B808-0AAE071FE7A7}" destId="{6FF7BBB7-FB56-4DD1-BD68-8D202BEB1069}" srcOrd="11" destOrd="0" presId="urn:microsoft.com/office/officeart/2008/layout/VerticalCurvedList"/>
    <dgm:cxn modelId="{F97B397D-6E2B-47A4-90D8-A123F69494C0}" type="presParOf" srcId="{2BBC2C4F-645C-4B2E-B808-0AAE071FE7A7}" destId="{9ECE2105-1A6E-4262-8468-1263A8E9008C}" srcOrd="12" destOrd="0" presId="urn:microsoft.com/office/officeart/2008/layout/VerticalCurvedList"/>
    <dgm:cxn modelId="{649C3215-F1BD-4A62-9CDA-CF46B3115E99}" type="presParOf" srcId="{9ECE2105-1A6E-4262-8468-1263A8E9008C}" destId="{E9A6740A-36E7-4698-A3EF-D6BE54682637}" srcOrd="0" destOrd="0" presId="urn:microsoft.com/office/officeart/2008/layout/VerticalCurvedList"/>
    <dgm:cxn modelId="{A48C6424-A80E-4168-A4AF-59168E055E02}" type="presParOf" srcId="{2BBC2C4F-645C-4B2E-B808-0AAE071FE7A7}" destId="{495AF791-55F0-4D3B-9887-B4DFED58CDBA}" srcOrd="13" destOrd="0" presId="urn:microsoft.com/office/officeart/2008/layout/VerticalCurvedList"/>
    <dgm:cxn modelId="{4058B126-82A8-410D-8F00-0AFDB4A5288D}" type="presParOf" srcId="{2BBC2C4F-645C-4B2E-B808-0AAE071FE7A7}" destId="{AA30E2B2-7066-448B-930C-AC28613F96B3}" srcOrd="14" destOrd="0" presId="urn:microsoft.com/office/officeart/2008/layout/VerticalCurvedList"/>
    <dgm:cxn modelId="{BBD13E7F-D775-4CC5-9339-88239515E464}" type="presParOf" srcId="{AA30E2B2-7066-448B-930C-AC28613F96B3}" destId="{3DA90D1A-6E31-4DB9-A616-4840C0183EC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326FF3-3069-472B-8DB7-B4F3C7E5BC3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A295042-634D-4366-B2EF-BFC0D6F06CEA}">
      <dgm:prSet phldrT="[Text]"/>
      <dgm:spPr/>
      <dgm:t>
        <a:bodyPr/>
        <a:lstStyle/>
        <a:p>
          <a:r>
            <a:rPr lang="en-US" dirty="0" smtClean="0"/>
            <a:t>Determine your advocacy issue</a:t>
          </a:r>
          <a:endParaRPr lang="en-US" dirty="0"/>
        </a:p>
      </dgm:t>
    </dgm:pt>
    <dgm:pt modelId="{F3E4B16B-EAC1-43F0-A630-664A1C5209FF}" type="parTrans" cxnId="{73ABD108-C833-4DFB-9BA1-B15ACE64BCE6}">
      <dgm:prSet/>
      <dgm:spPr/>
      <dgm:t>
        <a:bodyPr/>
        <a:lstStyle/>
        <a:p>
          <a:endParaRPr lang="en-US"/>
        </a:p>
      </dgm:t>
    </dgm:pt>
    <dgm:pt modelId="{B089419B-7C7B-42A3-954E-4E03D0680E8D}" type="sibTrans" cxnId="{73ABD108-C833-4DFB-9BA1-B15ACE64BCE6}">
      <dgm:prSet/>
      <dgm:spPr/>
      <dgm:t>
        <a:bodyPr/>
        <a:lstStyle/>
        <a:p>
          <a:endParaRPr lang="en-US"/>
        </a:p>
      </dgm:t>
    </dgm:pt>
    <dgm:pt modelId="{B41F9C5D-F4FB-4548-A902-90CCAB621904}">
      <dgm:prSet phldrT="[Text]"/>
      <dgm:spPr/>
      <dgm:t>
        <a:bodyPr/>
        <a:lstStyle/>
        <a:p>
          <a:r>
            <a:rPr lang="en-US" dirty="0" smtClean="0"/>
            <a:t>Engage with your federal legislators</a:t>
          </a:r>
          <a:endParaRPr lang="en-US" dirty="0"/>
        </a:p>
      </dgm:t>
    </dgm:pt>
    <dgm:pt modelId="{9A9530AD-B6C4-4B39-B8DC-4A68EF822CBF}" type="parTrans" cxnId="{0B5A0F9F-FA92-483D-9D1A-E78FEDC9CBEC}">
      <dgm:prSet/>
      <dgm:spPr/>
      <dgm:t>
        <a:bodyPr/>
        <a:lstStyle/>
        <a:p>
          <a:endParaRPr lang="en-US"/>
        </a:p>
      </dgm:t>
    </dgm:pt>
    <dgm:pt modelId="{6EB53713-959E-4E46-909A-B12DB055830F}" type="sibTrans" cxnId="{0B5A0F9F-FA92-483D-9D1A-E78FEDC9CBEC}">
      <dgm:prSet/>
      <dgm:spPr/>
      <dgm:t>
        <a:bodyPr/>
        <a:lstStyle/>
        <a:p>
          <a:endParaRPr lang="en-US"/>
        </a:p>
      </dgm:t>
    </dgm:pt>
    <dgm:pt modelId="{7FAA135A-F7C6-4625-95AC-6F5966FCB5B3}">
      <dgm:prSet phldrT="[Text]"/>
      <dgm:spPr/>
      <dgm:t>
        <a:bodyPr/>
        <a:lstStyle/>
        <a:p>
          <a:r>
            <a:rPr lang="en-US" dirty="0" smtClean="0"/>
            <a:t>Write about your issue in earned media</a:t>
          </a:r>
          <a:endParaRPr lang="en-US" dirty="0"/>
        </a:p>
      </dgm:t>
    </dgm:pt>
    <dgm:pt modelId="{151C0819-195A-48CE-98D6-5F1E6A033C15}" type="parTrans" cxnId="{0EB1DE46-CB28-4552-BC50-0D8F8E830D46}">
      <dgm:prSet/>
      <dgm:spPr/>
      <dgm:t>
        <a:bodyPr/>
        <a:lstStyle/>
        <a:p>
          <a:endParaRPr lang="en-US"/>
        </a:p>
      </dgm:t>
    </dgm:pt>
    <dgm:pt modelId="{A99A1693-7946-4FBB-8969-FAB9E6F68A10}" type="sibTrans" cxnId="{0EB1DE46-CB28-4552-BC50-0D8F8E830D46}">
      <dgm:prSet/>
      <dgm:spPr/>
      <dgm:t>
        <a:bodyPr/>
        <a:lstStyle/>
        <a:p>
          <a:endParaRPr lang="en-US"/>
        </a:p>
      </dgm:t>
    </dgm:pt>
    <dgm:pt modelId="{A04EA461-6FDA-4E13-9156-83BDF8AA26D7}">
      <dgm:prSet phldrT="[Text]"/>
      <dgm:spPr/>
      <dgm:t>
        <a:bodyPr/>
        <a:lstStyle/>
        <a:p>
          <a:r>
            <a:rPr lang="en-US" dirty="0" smtClean="0"/>
            <a:t>Amplify your message on social media</a:t>
          </a:r>
          <a:endParaRPr lang="en-US" dirty="0"/>
        </a:p>
      </dgm:t>
    </dgm:pt>
    <dgm:pt modelId="{AEE727D5-47CB-4412-8DF2-502C57B58A5E}" type="parTrans" cxnId="{016D7F27-94B7-40DA-9E97-8A7DAC82DF28}">
      <dgm:prSet/>
      <dgm:spPr/>
      <dgm:t>
        <a:bodyPr/>
        <a:lstStyle/>
        <a:p>
          <a:endParaRPr lang="en-US"/>
        </a:p>
      </dgm:t>
    </dgm:pt>
    <dgm:pt modelId="{081E1E57-373D-4AA7-841A-C634DAEE7BCB}" type="sibTrans" cxnId="{016D7F27-94B7-40DA-9E97-8A7DAC82DF28}">
      <dgm:prSet/>
      <dgm:spPr/>
      <dgm:t>
        <a:bodyPr/>
        <a:lstStyle/>
        <a:p>
          <a:endParaRPr lang="en-US"/>
        </a:p>
      </dgm:t>
    </dgm:pt>
    <dgm:pt modelId="{F4F5A840-8729-4B57-B2E1-359A13F954DF}">
      <dgm:prSet phldrT="[Text]"/>
      <dgm:spPr/>
      <dgm:t>
        <a:bodyPr/>
        <a:lstStyle/>
        <a:p>
          <a:r>
            <a:rPr lang="en-US" dirty="0" smtClean="0"/>
            <a:t>Share your earned media coverage with your federal legislator</a:t>
          </a:r>
          <a:endParaRPr lang="en-US" dirty="0"/>
        </a:p>
      </dgm:t>
    </dgm:pt>
    <dgm:pt modelId="{2CABBFF5-371E-4A1C-B8E4-C62B9AB01D40}" type="parTrans" cxnId="{E5E0972A-BA64-4409-B3C1-93FAE8CAB913}">
      <dgm:prSet/>
      <dgm:spPr/>
      <dgm:t>
        <a:bodyPr/>
        <a:lstStyle/>
        <a:p>
          <a:endParaRPr lang="en-US"/>
        </a:p>
      </dgm:t>
    </dgm:pt>
    <dgm:pt modelId="{08D8E557-F16A-4B9B-BE0A-B0DF55878008}" type="sibTrans" cxnId="{E5E0972A-BA64-4409-B3C1-93FAE8CAB913}">
      <dgm:prSet/>
      <dgm:spPr/>
      <dgm:t>
        <a:bodyPr/>
        <a:lstStyle/>
        <a:p>
          <a:endParaRPr lang="en-US"/>
        </a:p>
      </dgm:t>
    </dgm:pt>
    <dgm:pt modelId="{50F30FF6-486C-4242-A9BE-9A8E726DE535}" type="pres">
      <dgm:prSet presAssocID="{03326FF3-3069-472B-8DB7-B4F3C7E5BC30}" presName="cycle" presStyleCnt="0">
        <dgm:presLayoutVars>
          <dgm:dir/>
          <dgm:resizeHandles val="exact"/>
        </dgm:presLayoutVars>
      </dgm:prSet>
      <dgm:spPr/>
      <dgm:t>
        <a:bodyPr/>
        <a:lstStyle/>
        <a:p>
          <a:endParaRPr lang="en-US"/>
        </a:p>
      </dgm:t>
    </dgm:pt>
    <dgm:pt modelId="{5344F927-3E5E-4A02-AF11-87A1809811D1}" type="pres">
      <dgm:prSet presAssocID="{7A295042-634D-4366-B2EF-BFC0D6F06CEA}" presName="node" presStyleLbl="node1" presStyleIdx="0" presStyleCnt="5">
        <dgm:presLayoutVars>
          <dgm:bulletEnabled val="1"/>
        </dgm:presLayoutVars>
      </dgm:prSet>
      <dgm:spPr/>
      <dgm:t>
        <a:bodyPr/>
        <a:lstStyle/>
        <a:p>
          <a:endParaRPr lang="en-US"/>
        </a:p>
      </dgm:t>
    </dgm:pt>
    <dgm:pt modelId="{E90F3D45-0C8F-431D-9E56-1DC0816BECDE}" type="pres">
      <dgm:prSet presAssocID="{B089419B-7C7B-42A3-954E-4E03D0680E8D}" presName="sibTrans" presStyleLbl="sibTrans2D1" presStyleIdx="0" presStyleCnt="5"/>
      <dgm:spPr/>
      <dgm:t>
        <a:bodyPr/>
        <a:lstStyle/>
        <a:p>
          <a:endParaRPr lang="en-US"/>
        </a:p>
      </dgm:t>
    </dgm:pt>
    <dgm:pt modelId="{3337DBE3-D763-48D5-92D9-31ADF32BCA46}" type="pres">
      <dgm:prSet presAssocID="{B089419B-7C7B-42A3-954E-4E03D0680E8D}" presName="connectorText" presStyleLbl="sibTrans2D1" presStyleIdx="0" presStyleCnt="5"/>
      <dgm:spPr/>
      <dgm:t>
        <a:bodyPr/>
        <a:lstStyle/>
        <a:p>
          <a:endParaRPr lang="en-US"/>
        </a:p>
      </dgm:t>
    </dgm:pt>
    <dgm:pt modelId="{4D429ADC-5352-4518-9A09-E9A03A81512A}" type="pres">
      <dgm:prSet presAssocID="{B41F9C5D-F4FB-4548-A902-90CCAB621904}" presName="node" presStyleLbl="node1" presStyleIdx="1" presStyleCnt="5">
        <dgm:presLayoutVars>
          <dgm:bulletEnabled val="1"/>
        </dgm:presLayoutVars>
      </dgm:prSet>
      <dgm:spPr/>
      <dgm:t>
        <a:bodyPr/>
        <a:lstStyle/>
        <a:p>
          <a:endParaRPr lang="en-US"/>
        </a:p>
      </dgm:t>
    </dgm:pt>
    <dgm:pt modelId="{F160985C-E0DD-494F-9905-6CB704908113}" type="pres">
      <dgm:prSet presAssocID="{6EB53713-959E-4E46-909A-B12DB055830F}" presName="sibTrans" presStyleLbl="sibTrans2D1" presStyleIdx="1" presStyleCnt="5"/>
      <dgm:spPr/>
      <dgm:t>
        <a:bodyPr/>
        <a:lstStyle/>
        <a:p>
          <a:endParaRPr lang="en-US"/>
        </a:p>
      </dgm:t>
    </dgm:pt>
    <dgm:pt modelId="{B16CA7D1-1A39-487A-9974-66F425C9EB7C}" type="pres">
      <dgm:prSet presAssocID="{6EB53713-959E-4E46-909A-B12DB055830F}" presName="connectorText" presStyleLbl="sibTrans2D1" presStyleIdx="1" presStyleCnt="5"/>
      <dgm:spPr/>
      <dgm:t>
        <a:bodyPr/>
        <a:lstStyle/>
        <a:p>
          <a:endParaRPr lang="en-US"/>
        </a:p>
      </dgm:t>
    </dgm:pt>
    <dgm:pt modelId="{09B5FFE1-0CF6-4C5E-8CB1-D3520AF1CD8E}" type="pres">
      <dgm:prSet presAssocID="{7FAA135A-F7C6-4625-95AC-6F5966FCB5B3}" presName="node" presStyleLbl="node1" presStyleIdx="2" presStyleCnt="5">
        <dgm:presLayoutVars>
          <dgm:bulletEnabled val="1"/>
        </dgm:presLayoutVars>
      </dgm:prSet>
      <dgm:spPr/>
      <dgm:t>
        <a:bodyPr/>
        <a:lstStyle/>
        <a:p>
          <a:endParaRPr lang="en-US"/>
        </a:p>
      </dgm:t>
    </dgm:pt>
    <dgm:pt modelId="{FC3FFACF-DEA5-4DFC-BEAC-0550030455A2}" type="pres">
      <dgm:prSet presAssocID="{A99A1693-7946-4FBB-8969-FAB9E6F68A10}" presName="sibTrans" presStyleLbl="sibTrans2D1" presStyleIdx="2" presStyleCnt="5"/>
      <dgm:spPr/>
      <dgm:t>
        <a:bodyPr/>
        <a:lstStyle/>
        <a:p>
          <a:endParaRPr lang="en-US"/>
        </a:p>
      </dgm:t>
    </dgm:pt>
    <dgm:pt modelId="{648A7AFF-2D8B-4495-A686-B6DF78C56DD8}" type="pres">
      <dgm:prSet presAssocID="{A99A1693-7946-4FBB-8969-FAB9E6F68A10}" presName="connectorText" presStyleLbl="sibTrans2D1" presStyleIdx="2" presStyleCnt="5"/>
      <dgm:spPr/>
      <dgm:t>
        <a:bodyPr/>
        <a:lstStyle/>
        <a:p>
          <a:endParaRPr lang="en-US"/>
        </a:p>
      </dgm:t>
    </dgm:pt>
    <dgm:pt modelId="{E2EFF8CE-7E50-4567-83D9-4E0274544041}" type="pres">
      <dgm:prSet presAssocID="{A04EA461-6FDA-4E13-9156-83BDF8AA26D7}" presName="node" presStyleLbl="node1" presStyleIdx="3" presStyleCnt="5">
        <dgm:presLayoutVars>
          <dgm:bulletEnabled val="1"/>
        </dgm:presLayoutVars>
      </dgm:prSet>
      <dgm:spPr/>
      <dgm:t>
        <a:bodyPr/>
        <a:lstStyle/>
        <a:p>
          <a:endParaRPr lang="en-US"/>
        </a:p>
      </dgm:t>
    </dgm:pt>
    <dgm:pt modelId="{21775AF2-6034-4170-B9A8-A8020B02D531}" type="pres">
      <dgm:prSet presAssocID="{081E1E57-373D-4AA7-841A-C634DAEE7BCB}" presName="sibTrans" presStyleLbl="sibTrans2D1" presStyleIdx="3" presStyleCnt="5"/>
      <dgm:spPr/>
      <dgm:t>
        <a:bodyPr/>
        <a:lstStyle/>
        <a:p>
          <a:endParaRPr lang="en-US"/>
        </a:p>
      </dgm:t>
    </dgm:pt>
    <dgm:pt modelId="{7AEA4694-DE4D-4AC3-B3D6-5E96EC5D890F}" type="pres">
      <dgm:prSet presAssocID="{081E1E57-373D-4AA7-841A-C634DAEE7BCB}" presName="connectorText" presStyleLbl="sibTrans2D1" presStyleIdx="3" presStyleCnt="5"/>
      <dgm:spPr/>
      <dgm:t>
        <a:bodyPr/>
        <a:lstStyle/>
        <a:p>
          <a:endParaRPr lang="en-US"/>
        </a:p>
      </dgm:t>
    </dgm:pt>
    <dgm:pt modelId="{B33671C1-60C2-4FAC-AB11-BCF717A19821}" type="pres">
      <dgm:prSet presAssocID="{F4F5A840-8729-4B57-B2E1-359A13F954DF}" presName="node" presStyleLbl="node1" presStyleIdx="4" presStyleCnt="5">
        <dgm:presLayoutVars>
          <dgm:bulletEnabled val="1"/>
        </dgm:presLayoutVars>
      </dgm:prSet>
      <dgm:spPr/>
      <dgm:t>
        <a:bodyPr/>
        <a:lstStyle/>
        <a:p>
          <a:endParaRPr lang="en-US"/>
        </a:p>
      </dgm:t>
    </dgm:pt>
    <dgm:pt modelId="{D361179B-3DBD-4A26-91BF-663327ACCCF8}" type="pres">
      <dgm:prSet presAssocID="{08D8E557-F16A-4B9B-BE0A-B0DF55878008}" presName="sibTrans" presStyleLbl="sibTrans2D1" presStyleIdx="4" presStyleCnt="5"/>
      <dgm:spPr/>
      <dgm:t>
        <a:bodyPr/>
        <a:lstStyle/>
        <a:p>
          <a:endParaRPr lang="en-US"/>
        </a:p>
      </dgm:t>
    </dgm:pt>
    <dgm:pt modelId="{3A79CA5A-BD2D-4B43-9A2E-68B7DCD6CBFF}" type="pres">
      <dgm:prSet presAssocID="{08D8E557-F16A-4B9B-BE0A-B0DF55878008}" presName="connectorText" presStyleLbl="sibTrans2D1" presStyleIdx="4" presStyleCnt="5"/>
      <dgm:spPr/>
      <dgm:t>
        <a:bodyPr/>
        <a:lstStyle/>
        <a:p>
          <a:endParaRPr lang="en-US"/>
        </a:p>
      </dgm:t>
    </dgm:pt>
  </dgm:ptLst>
  <dgm:cxnLst>
    <dgm:cxn modelId="{CE8877C2-52F5-4B4F-81E1-2D57DF120253}" type="presOf" srcId="{03326FF3-3069-472B-8DB7-B4F3C7E5BC30}" destId="{50F30FF6-486C-4242-A9BE-9A8E726DE535}" srcOrd="0" destOrd="0" presId="urn:microsoft.com/office/officeart/2005/8/layout/cycle2"/>
    <dgm:cxn modelId="{4DA3E227-8DA8-4EF1-B47F-40A282353E04}" type="presOf" srcId="{7FAA135A-F7C6-4625-95AC-6F5966FCB5B3}" destId="{09B5FFE1-0CF6-4C5E-8CB1-D3520AF1CD8E}" srcOrd="0" destOrd="0" presId="urn:microsoft.com/office/officeart/2005/8/layout/cycle2"/>
    <dgm:cxn modelId="{19342D0B-144C-4D8F-8B49-16573325B467}" type="presOf" srcId="{08D8E557-F16A-4B9B-BE0A-B0DF55878008}" destId="{D361179B-3DBD-4A26-91BF-663327ACCCF8}" srcOrd="0" destOrd="0" presId="urn:microsoft.com/office/officeart/2005/8/layout/cycle2"/>
    <dgm:cxn modelId="{70DC1582-8C5F-4A95-A39B-CE4F23F41A16}" type="presOf" srcId="{A99A1693-7946-4FBB-8969-FAB9E6F68A10}" destId="{648A7AFF-2D8B-4495-A686-B6DF78C56DD8}" srcOrd="1" destOrd="0" presId="urn:microsoft.com/office/officeart/2005/8/layout/cycle2"/>
    <dgm:cxn modelId="{01696D70-B51A-4623-A018-689DD469F0ED}" type="presOf" srcId="{B089419B-7C7B-42A3-954E-4E03D0680E8D}" destId="{3337DBE3-D763-48D5-92D9-31ADF32BCA46}" srcOrd="1" destOrd="0" presId="urn:microsoft.com/office/officeart/2005/8/layout/cycle2"/>
    <dgm:cxn modelId="{2EF8BFFE-B11B-41A8-B8A8-C8CD94D13507}" type="presOf" srcId="{081E1E57-373D-4AA7-841A-C634DAEE7BCB}" destId="{7AEA4694-DE4D-4AC3-B3D6-5E96EC5D890F}" srcOrd="1" destOrd="0" presId="urn:microsoft.com/office/officeart/2005/8/layout/cycle2"/>
    <dgm:cxn modelId="{A5DDA6D6-624F-43D6-BDFA-5105A0E7F93B}" type="presOf" srcId="{B41F9C5D-F4FB-4548-A902-90CCAB621904}" destId="{4D429ADC-5352-4518-9A09-E9A03A81512A}" srcOrd="0" destOrd="0" presId="urn:microsoft.com/office/officeart/2005/8/layout/cycle2"/>
    <dgm:cxn modelId="{F7F979AC-F190-4E7F-806B-2EBD0F02A0C7}" type="presOf" srcId="{F4F5A840-8729-4B57-B2E1-359A13F954DF}" destId="{B33671C1-60C2-4FAC-AB11-BCF717A19821}" srcOrd="0" destOrd="0" presId="urn:microsoft.com/office/officeart/2005/8/layout/cycle2"/>
    <dgm:cxn modelId="{73ABD108-C833-4DFB-9BA1-B15ACE64BCE6}" srcId="{03326FF3-3069-472B-8DB7-B4F3C7E5BC30}" destId="{7A295042-634D-4366-B2EF-BFC0D6F06CEA}" srcOrd="0" destOrd="0" parTransId="{F3E4B16B-EAC1-43F0-A630-664A1C5209FF}" sibTransId="{B089419B-7C7B-42A3-954E-4E03D0680E8D}"/>
    <dgm:cxn modelId="{C9A3F969-DAAE-42BA-8B6E-4157357EA5CF}" type="presOf" srcId="{6EB53713-959E-4E46-909A-B12DB055830F}" destId="{F160985C-E0DD-494F-9905-6CB704908113}" srcOrd="0" destOrd="0" presId="urn:microsoft.com/office/officeart/2005/8/layout/cycle2"/>
    <dgm:cxn modelId="{64475C37-E902-4013-847B-B580F0B8FA44}" type="presOf" srcId="{A99A1693-7946-4FBB-8969-FAB9E6F68A10}" destId="{FC3FFACF-DEA5-4DFC-BEAC-0550030455A2}" srcOrd="0" destOrd="0" presId="urn:microsoft.com/office/officeart/2005/8/layout/cycle2"/>
    <dgm:cxn modelId="{C8489510-1DE7-4932-B367-DA63BECF2CFB}" type="presOf" srcId="{081E1E57-373D-4AA7-841A-C634DAEE7BCB}" destId="{21775AF2-6034-4170-B9A8-A8020B02D531}" srcOrd="0" destOrd="0" presId="urn:microsoft.com/office/officeart/2005/8/layout/cycle2"/>
    <dgm:cxn modelId="{0EB1DE46-CB28-4552-BC50-0D8F8E830D46}" srcId="{03326FF3-3069-472B-8DB7-B4F3C7E5BC30}" destId="{7FAA135A-F7C6-4625-95AC-6F5966FCB5B3}" srcOrd="2" destOrd="0" parTransId="{151C0819-195A-48CE-98D6-5F1E6A033C15}" sibTransId="{A99A1693-7946-4FBB-8969-FAB9E6F68A10}"/>
    <dgm:cxn modelId="{ADE23BBC-F70C-4597-B9AE-D12FB7BD75F6}" type="presOf" srcId="{B089419B-7C7B-42A3-954E-4E03D0680E8D}" destId="{E90F3D45-0C8F-431D-9E56-1DC0816BECDE}" srcOrd="0" destOrd="0" presId="urn:microsoft.com/office/officeart/2005/8/layout/cycle2"/>
    <dgm:cxn modelId="{00AEB908-D58B-4235-A8B4-CF9B79231683}" type="presOf" srcId="{6EB53713-959E-4E46-909A-B12DB055830F}" destId="{B16CA7D1-1A39-487A-9974-66F425C9EB7C}" srcOrd="1" destOrd="0" presId="urn:microsoft.com/office/officeart/2005/8/layout/cycle2"/>
    <dgm:cxn modelId="{7D68D611-6196-4625-BE13-1E45339F1469}" type="presOf" srcId="{7A295042-634D-4366-B2EF-BFC0D6F06CEA}" destId="{5344F927-3E5E-4A02-AF11-87A1809811D1}" srcOrd="0" destOrd="0" presId="urn:microsoft.com/office/officeart/2005/8/layout/cycle2"/>
    <dgm:cxn modelId="{E5E0972A-BA64-4409-B3C1-93FAE8CAB913}" srcId="{03326FF3-3069-472B-8DB7-B4F3C7E5BC30}" destId="{F4F5A840-8729-4B57-B2E1-359A13F954DF}" srcOrd="4" destOrd="0" parTransId="{2CABBFF5-371E-4A1C-B8E4-C62B9AB01D40}" sibTransId="{08D8E557-F16A-4B9B-BE0A-B0DF55878008}"/>
    <dgm:cxn modelId="{92EBAFDF-FC76-4332-9972-66225A66ED97}" type="presOf" srcId="{08D8E557-F16A-4B9B-BE0A-B0DF55878008}" destId="{3A79CA5A-BD2D-4B43-9A2E-68B7DCD6CBFF}" srcOrd="1" destOrd="0" presId="urn:microsoft.com/office/officeart/2005/8/layout/cycle2"/>
    <dgm:cxn modelId="{0B3ED96A-6834-47E9-A8C3-A9FC4F5ECD9F}" type="presOf" srcId="{A04EA461-6FDA-4E13-9156-83BDF8AA26D7}" destId="{E2EFF8CE-7E50-4567-83D9-4E0274544041}" srcOrd="0" destOrd="0" presId="urn:microsoft.com/office/officeart/2005/8/layout/cycle2"/>
    <dgm:cxn modelId="{0B5A0F9F-FA92-483D-9D1A-E78FEDC9CBEC}" srcId="{03326FF3-3069-472B-8DB7-B4F3C7E5BC30}" destId="{B41F9C5D-F4FB-4548-A902-90CCAB621904}" srcOrd="1" destOrd="0" parTransId="{9A9530AD-B6C4-4B39-B8DC-4A68EF822CBF}" sibTransId="{6EB53713-959E-4E46-909A-B12DB055830F}"/>
    <dgm:cxn modelId="{016D7F27-94B7-40DA-9E97-8A7DAC82DF28}" srcId="{03326FF3-3069-472B-8DB7-B4F3C7E5BC30}" destId="{A04EA461-6FDA-4E13-9156-83BDF8AA26D7}" srcOrd="3" destOrd="0" parTransId="{AEE727D5-47CB-4412-8DF2-502C57B58A5E}" sibTransId="{081E1E57-373D-4AA7-841A-C634DAEE7BCB}"/>
    <dgm:cxn modelId="{C98229A5-D030-4952-A3FB-2C0D8AB059C8}" type="presParOf" srcId="{50F30FF6-486C-4242-A9BE-9A8E726DE535}" destId="{5344F927-3E5E-4A02-AF11-87A1809811D1}" srcOrd="0" destOrd="0" presId="urn:microsoft.com/office/officeart/2005/8/layout/cycle2"/>
    <dgm:cxn modelId="{7601E221-E04D-4B98-BDA9-27820496EAB4}" type="presParOf" srcId="{50F30FF6-486C-4242-A9BE-9A8E726DE535}" destId="{E90F3D45-0C8F-431D-9E56-1DC0816BECDE}" srcOrd="1" destOrd="0" presId="urn:microsoft.com/office/officeart/2005/8/layout/cycle2"/>
    <dgm:cxn modelId="{1738CAFE-A61C-4B75-8CAD-468EDE13A8D3}" type="presParOf" srcId="{E90F3D45-0C8F-431D-9E56-1DC0816BECDE}" destId="{3337DBE3-D763-48D5-92D9-31ADF32BCA46}" srcOrd="0" destOrd="0" presId="urn:microsoft.com/office/officeart/2005/8/layout/cycle2"/>
    <dgm:cxn modelId="{00B24772-2651-41D2-A26B-40A4FFA21CD3}" type="presParOf" srcId="{50F30FF6-486C-4242-A9BE-9A8E726DE535}" destId="{4D429ADC-5352-4518-9A09-E9A03A81512A}" srcOrd="2" destOrd="0" presId="urn:microsoft.com/office/officeart/2005/8/layout/cycle2"/>
    <dgm:cxn modelId="{59328261-DD5F-4075-982A-4629A99314E7}" type="presParOf" srcId="{50F30FF6-486C-4242-A9BE-9A8E726DE535}" destId="{F160985C-E0DD-494F-9905-6CB704908113}" srcOrd="3" destOrd="0" presId="urn:microsoft.com/office/officeart/2005/8/layout/cycle2"/>
    <dgm:cxn modelId="{51681104-9451-4CBF-82F7-D45413FC2E50}" type="presParOf" srcId="{F160985C-E0DD-494F-9905-6CB704908113}" destId="{B16CA7D1-1A39-487A-9974-66F425C9EB7C}" srcOrd="0" destOrd="0" presId="urn:microsoft.com/office/officeart/2005/8/layout/cycle2"/>
    <dgm:cxn modelId="{7081949A-1064-48EE-A125-C5082BAA7EC6}" type="presParOf" srcId="{50F30FF6-486C-4242-A9BE-9A8E726DE535}" destId="{09B5FFE1-0CF6-4C5E-8CB1-D3520AF1CD8E}" srcOrd="4" destOrd="0" presId="urn:microsoft.com/office/officeart/2005/8/layout/cycle2"/>
    <dgm:cxn modelId="{89F88D43-02AD-4899-8017-D69F74FA2675}" type="presParOf" srcId="{50F30FF6-486C-4242-A9BE-9A8E726DE535}" destId="{FC3FFACF-DEA5-4DFC-BEAC-0550030455A2}" srcOrd="5" destOrd="0" presId="urn:microsoft.com/office/officeart/2005/8/layout/cycle2"/>
    <dgm:cxn modelId="{2C037EA3-5DEF-4357-9A3E-ED0F74F86D41}" type="presParOf" srcId="{FC3FFACF-DEA5-4DFC-BEAC-0550030455A2}" destId="{648A7AFF-2D8B-4495-A686-B6DF78C56DD8}" srcOrd="0" destOrd="0" presId="urn:microsoft.com/office/officeart/2005/8/layout/cycle2"/>
    <dgm:cxn modelId="{C59FAAB4-2F08-4E06-8C40-826EF755F59C}" type="presParOf" srcId="{50F30FF6-486C-4242-A9BE-9A8E726DE535}" destId="{E2EFF8CE-7E50-4567-83D9-4E0274544041}" srcOrd="6" destOrd="0" presId="urn:microsoft.com/office/officeart/2005/8/layout/cycle2"/>
    <dgm:cxn modelId="{8E23E4B7-D708-44AD-AECE-983E862CD585}" type="presParOf" srcId="{50F30FF6-486C-4242-A9BE-9A8E726DE535}" destId="{21775AF2-6034-4170-B9A8-A8020B02D531}" srcOrd="7" destOrd="0" presId="urn:microsoft.com/office/officeart/2005/8/layout/cycle2"/>
    <dgm:cxn modelId="{9FBB410E-F4AA-400C-9DDA-7BDF35599B43}" type="presParOf" srcId="{21775AF2-6034-4170-B9A8-A8020B02D531}" destId="{7AEA4694-DE4D-4AC3-B3D6-5E96EC5D890F}" srcOrd="0" destOrd="0" presId="urn:microsoft.com/office/officeart/2005/8/layout/cycle2"/>
    <dgm:cxn modelId="{FC010806-1ED9-4DF5-A4EC-F33EE13CDAB7}" type="presParOf" srcId="{50F30FF6-486C-4242-A9BE-9A8E726DE535}" destId="{B33671C1-60C2-4FAC-AB11-BCF717A19821}" srcOrd="8" destOrd="0" presId="urn:microsoft.com/office/officeart/2005/8/layout/cycle2"/>
    <dgm:cxn modelId="{09898A0E-BC9C-4080-BAA6-D2B0E909F294}" type="presParOf" srcId="{50F30FF6-486C-4242-A9BE-9A8E726DE535}" destId="{D361179B-3DBD-4A26-91BF-663327ACCCF8}" srcOrd="9" destOrd="0" presId="urn:microsoft.com/office/officeart/2005/8/layout/cycle2"/>
    <dgm:cxn modelId="{E67B0E91-83F2-480C-B4F2-39E804EF2AC3}" type="presParOf" srcId="{D361179B-3DBD-4A26-91BF-663327ACCCF8}" destId="{3A79CA5A-BD2D-4B43-9A2E-68B7DCD6CBF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E9F63-7E10-442C-8A04-7727CCCCD10C}">
      <dsp:nvSpPr>
        <dsp:cNvPr id="0" name=""/>
        <dsp:cNvSpPr/>
      </dsp:nvSpPr>
      <dsp:spPr>
        <a:xfrm rot="16200000">
          <a:off x="1214231" y="1512455"/>
          <a:ext cx="3202654" cy="1957161"/>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120650" rIns="108585" bIns="120650" numCol="1" spcCol="1270" anchor="t" anchorCtr="0">
          <a:noAutofit/>
        </a:bodyPr>
        <a:lstStyle/>
        <a:p>
          <a:pPr lvl="0" algn="l" defTabSz="844550">
            <a:lnSpc>
              <a:spcPct val="90000"/>
            </a:lnSpc>
            <a:spcBef>
              <a:spcPct val="0"/>
            </a:spcBef>
            <a:spcAft>
              <a:spcPct val="35000"/>
            </a:spcAft>
          </a:pPr>
          <a:r>
            <a:rPr lang="en-US" sz="1900" b="1" u="sng" kern="1200" dirty="0" smtClean="0">
              <a:solidFill>
                <a:srgbClr val="A0214F"/>
              </a:solidFill>
            </a:rPr>
            <a:t>Earned media:</a:t>
          </a:r>
          <a:r>
            <a:rPr lang="en-US" sz="1900" b="1" kern="1200" dirty="0" smtClean="0">
              <a:solidFill>
                <a:srgbClr val="FF0000"/>
              </a:solidFill>
            </a:rPr>
            <a:t> </a:t>
          </a:r>
        </a:p>
        <a:p>
          <a:pPr lvl="0" algn="l" defTabSz="844550">
            <a:lnSpc>
              <a:spcPct val="90000"/>
            </a:lnSpc>
            <a:spcBef>
              <a:spcPct val="0"/>
            </a:spcBef>
            <a:spcAft>
              <a:spcPct val="35000"/>
            </a:spcAft>
          </a:pPr>
          <a:r>
            <a:rPr lang="en-US" sz="1900" kern="1200" dirty="0" smtClean="0"/>
            <a:t>Interviews</a:t>
          </a:r>
        </a:p>
        <a:p>
          <a:pPr lvl="0" algn="l" defTabSz="844550">
            <a:lnSpc>
              <a:spcPct val="90000"/>
            </a:lnSpc>
            <a:spcBef>
              <a:spcPct val="0"/>
            </a:spcBef>
            <a:spcAft>
              <a:spcPct val="35000"/>
            </a:spcAft>
          </a:pPr>
          <a:r>
            <a:rPr lang="en-US" sz="1900" kern="1200" dirty="0" smtClean="0"/>
            <a:t>Letters to the Editor, Op-Eds</a:t>
          </a:r>
        </a:p>
        <a:p>
          <a:pPr lvl="0" algn="l" defTabSz="844550">
            <a:lnSpc>
              <a:spcPct val="90000"/>
            </a:lnSpc>
            <a:spcBef>
              <a:spcPct val="0"/>
            </a:spcBef>
            <a:spcAft>
              <a:spcPct val="35000"/>
            </a:spcAft>
          </a:pPr>
          <a:r>
            <a:rPr lang="en-US" sz="1900" kern="1200" dirty="0" smtClean="0"/>
            <a:t>Editorials</a:t>
          </a:r>
        </a:p>
        <a:p>
          <a:pPr lvl="0" algn="l" defTabSz="844550">
            <a:lnSpc>
              <a:spcPct val="90000"/>
            </a:lnSpc>
            <a:spcBef>
              <a:spcPct val="0"/>
            </a:spcBef>
            <a:spcAft>
              <a:spcPct val="35000"/>
            </a:spcAft>
          </a:pPr>
          <a:r>
            <a:rPr lang="en-US" sz="1900" kern="1200" dirty="0" smtClean="0"/>
            <a:t>Blogs</a:t>
          </a:r>
        </a:p>
        <a:p>
          <a:pPr lvl="0" algn="l" defTabSz="844550">
            <a:lnSpc>
              <a:spcPct val="90000"/>
            </a:lnSpc>
            <a:spcBef>
              <a:spcPct val="0"/>
            </a:spcBef>
            <a:spcAft>
              <a:spcPct val="35000"/>
            </a:spcAft>
          </a:pPr>
          <a:r>
            <a:rPr lang="en-US" sz="1900" kern="1200" dirty="0" smtClean="0"/>
            <a:t>PSA Placement</a:t>
          </a:r>
        </a:p>
        <a:p>
          <a:pPr lvl="0" algn="l" defTabSz="844550">
            <a:lnSpc>
              <a:spcPct val="90000"/>
            </a:lnSpc>
            <a:spcBef>
              <a:spcPct val="0"/>
            </a:spcBef>
            <a:spcAft>
              <a:spcPct val="35000"/>
            </a:spcAft>
          </a:pPr>
          <a:r>
            <a:rPr lang="en-US" sz="1900" kern="1200" dirty="0" smtClean="0"/>
            <a:t>Social Media</a:t>
          </a:r>
          <a:endParaRPr lang="en-US" sz="1900" kern="1200" dirty="0"/>
        </a:p>
      </dsp:txBody>
      <dsp:txXfrm rot="5400000">
        <a:off x="1932535" y="985267"/>
        <a:ext cx="1861603" cy="3011538"/>
      </dsp:txXfrm>
    </dsp:sp>
    <dsp:sp modelId="{C1FBA862-037F-4015-B33B-4196D8C9AB34}">
      <dsp:nvSpPr>
        <dsp:cNvPr id="0" name=""/>
        <dsp:cNvSpPr/>
      </dsp:nvSpPr>
      <dsp:spPr>
        <a:xfrm rot="5400000">
          <a:off x="3260263" y="1512455"/>
          <a:ext cx="3202654" cy="1957161"/>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585" tIns="120650" rIns="72390" bIns="120650" numCol="1" spcCol="1270" anchor="t" anchorCtr="0">
          <a:noAutofit/>
        </a:bodyPr>
        <a:lstStyle/>
        <a:p>
          <a:pPr lvl="0" algn="l" defTabSz="844550">
            <a:lnSpc>
              <a:spcPct val="90000"/>
            </a:lnSpc>
            <a:spcBef>
              <a:spcPct val="0"/>
            </a:spcBef>
            <a:spcAft>
              <a:spcPct val="35000"/>
            </a:spcAft>
          </a:pPr>
          <a:r>
            <a:rPr lang="en-US" sz="1900" b="1" u="sng" kern="1200" dirty="0" smtClean="0">
              <a:solidFill>
                <a:srgbClr val="A0214F"/>
              </a:solidFill>
            </a:rPr>
            <a:t>Paid media:</a:t>
          </a:r>
        </a:p>
        <a:p>
          <a:pPr lvl="0" algn="l" defTabSz="844550">
            <a:lnSpc>
              <a:spcPct val="90000"/>
            </a:lnSpc>
            <a:spcBef>
              <a:spcPct val="0"/>
            </a:spcBef>
            <a:spcAft>
              <a:spcPct val="35000"/>
            </a:spcAft>
          </a:pPr>
          <a:r>
            <a:rPr lang="en-US" sz="1900" kern="1200" dirty="0" smtClean="0">
              <a:solidFill>
                <a:schemeClr val="tx1"/>
              </a:solidFill>
            </a:rPr>
            <a:t>Press events</a:t>
          </a:r>
        </a:p>
        <a:p>
          <a:pPr lvl="0" algn="l" defTabSz="844550">
            <a:lnSpc>
              <a:spcPct val="90000"/>
            </a:lnSpc>
            <a:spcBef>
              <a:spcPct val="0"/>
            </a:spcBef>
            <a:spcAft>
              <a:spcPct val="35000"/>
            </a:spcAft>
          </a:pPr>
          <a:r>
            <a:rPr lang="en-US" sz="1900" kern="1200" dirty="0" smtClean="0">
              <a:solidFill>
                <a:schemeClr val="tx1"/>
              </a:solidFill>
            </a:rPr>
            <a:t>Websites</a:t>
          </a:r>
        </a:p>
        <a:p>
          <a:pPr lvl="0" algn="l" defTabSz="844550">
            <a:lnSpc>
              <a:spcPct val="90000"/>
            </a:lnSpc>
            <a:spcBef>
              <a:spcPct val="0"/>
            </a:spcBef>
            <a:spcAft>
              <a:spcPct val="35000"/>
            </a:spcAft>
          </a:pPr>
          <a:r>
            <a:rPr lang="en-US" sz="1900" kern="1200" dirty="0" smtClean="0">
              <a:solidFill>
                <a:schemeClr val="tx1"/>
              </a:solidFill>
            </a:rPr>
            <a:t>PSA Production</a:t>
          </a:r>
        </a:p>
        <a:p>
          <a:pPr lvl="0" algn="l" defTabSz="844550">
            <a:lnSpc>
              <a:spcPct val="90000"/>
            </a:lnSpc>
            <a:spcBef>
              <a:spcPct val="0"/>
            </a:spcBef>
            <a:spcAft>
              <a:spcPct val="35000"/>
            </a:spcAft>
          </a:pPr>
          <a:r>
            <a:rPr lang="en-US" sz="1900" kern="1200" dirty="0" smtClean="0">
              <a:solidFill>
                <a:schemeClr val="tx1"/>
              </a:solidFill>
            </a:rPr>
            <a:t>Advertising (traditional and online)</a:t>
          </a:r>
        </a:p>
        <a:p>
          <a:pPr lvl="0" algn="l" defTabSz="844550">
            <a:lnSpc>
              <a:spcPct val="90000"/>
            </a:lnSpc>
            <a:spcBef>
              <a:spcPct val="0"/>
            </a:spcBef>
            <a:spcAft>
              <a:spcPct val="35000"/>
            </a:spcAft>
          </a:pPr>
          <a:endParaRPr lang="en-US" sz="1900" kern="1200" dirty="0"/>
        </a:p>
      </dsp:txBody>
      <dsp:txXfrm rot="-5400000">
        <a:off x="3883009" y="985267"/>
        <a:ext cx="1861603" cy="3011538"/>
      </dsp:txXfrm>
    </dsp:sp>
    <dsp:sp modelId="{0199E86A-730E-4BE6-85D1-8B281085D9BE}">
      <dsp:nvSpPr>
        <dsp:cNvPr id="0" name=""/>
        <dsp:cNvSpPr/>
      </dsp:nvSpPr>
      <dsp:spPr>
        <a:xfrm>
          <a:off x="2815358" y="0"/>
          <a:ext cx="2046032" cy="2045932"/>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ECF527-6F8D-4432-9E3E-6B11619D36DA}">
      <dsp:nvSpPr>
        <dsp:cNvPr id="0" name=""/>
        <dsp:cNvSpPr/>
      </dsp:nvSpPr>
      <dsp:spPr>
        <a:xfrm rot="10800000">
          <a:off x="2815358" y="2935642"/>
          <a:ext cx="2046032" cy="2045932"/>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4CB9B805-38F3-451D-AFD5-D1C76D77EAA9}" type="datetimeFigureOut">
              <a:rPr lang="en-US" smtClean="0"/>
              <a:t>8/26/2013</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30C7C262-6378-4926-B828-ED5A6F82CC49}" type="slidenum">
              <a:rPr lang="en-US" smtClean="0"/>
              <a:t>‹#›</a:t>
            </a:fld>
            <a:endParaRPr lang="en-US"/>
          </a:p>
        </p:txBody>
      </p:sp>
    </p:spTree>
    <p:extLst>
      <p:ext uri="{BB962C8B-B14F-4D97-AF65-F5344CB8AC3E}">
        <p14:creationId xmlns:p14="http://schemas.microsoft.com/office/powerpoint/2010/main" val="2122469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73984BA0-187E-42AD-9A3A-FE114158ADE1}" type="datetimeFigureOut">
              <a:rPr lang="en-US" smtClean="0"/>
              <a:t>8/26/2013</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38DAC2E4-9597-41B0-A110-93102D2D709D}" type="slidenum">
              <a:rPr lang="en-US" smtClean="0"/>
              <a:t>‹#›</a:t>
            </a:fld>
            <a:endParaRPr lang="en-US"/>
          </a:p>
        </p:txBody>
      </p:sp>
    </p:spTree>
    <p:extLst>
      <p:ext uri="{BB962C8B-B14F-4D97-AF65-F5344CB8AC3E}">
        <p14:creationId xmlns:p14="http://schemas.microsoft.com/office/powerpoint/2010/main" val="984761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66813" y="693738"/>
            <a:ext cx="4616450" cy="3462337"/>
          </a:xfrm>
          <a:ln/>
        </p:spPr>
      </p:sp>
      <p:sp>
        <p:nvSpPr>
          <p:cNvPr id="21506" name="Rectangle 3"/>
          <p:cNvSpPr>
            <a:spLocks noGrp="1" noChangeArrowheads="1"/>
          </p:cNvSpPr>
          <p:nvPr>
            <p:ph type="body" idx="1"/>
          </p:nvPr>
        </p:nvSpPr>
        <p:spPr>
          <a:xfrm>
            <a:off x="927101" y="4387850"/>
            <a:ext cx="5095875" cy="4154488"/>
          </a:xfrm>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77054" y="693724"/>
            <a:ext cx="4595967" cy="3462353"/>
          </a:xfrm>
          <a:ln/>
        </p:spPr>
      </p:sp>
      <p:sp>
        <p:nvSpPr>
          <p:cNvPr id="30722" name="Rectangle 3"/>
          <p:cNvSpPr>
            <a:spLocks noGrp="1" noChangeArrowheads="1"/>
          </p:cNvSpPr>
          <p:nvPr>
            <p:ph type="body" idx="1"/>
          </p:nvPr>
        </p:nvSpPr>
        <p:spPr>
          <a:xfrm>
            <a:off x="695326" y="4387850"/>
            <a:ext cx="5559425" cy="4154488"/>
          </a:xfrm>
          <a:noFill/>
          <a:ln/>
        </p:spPr>
        <p:txBody>
          <a:bodyPr/>
          <a:lstStyle/>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66813" y="693738"/>
            <a:ext cx="4616450" cy="3462337"/>
          </a:xfrm>
          <a:ln/>
        </p:spPr>
      </p:sp>
      <p:sp>
        <p:nvSpPr>
          <p:cNvPr id="23554" name="Rectangle 3"/>
          <p:cNvSpPr>
            <a:spLocks noGrp="1" noChangeArrowheads="1"/>
          </p:cNvSpPr>
          <p:nvPr>
            <p:ph type="body" idx="1"/>
          </p:nvPr>
        </p:nvSpPr>
        <p:spPr>
          <a:xfrm>
            <a:off x="695326" y="4387850"/>
            <a:ext cx="5559425" cy="4154488"/>
          </a:xfrm>
          <a:noFill/>
          <a:ln/>
        </p:spPr>
        <p:txBody>
          <a:bodyPr/>
          <a:lstStyle/>
          <a:p>
            <a:endParaRPr lang="en-US" b="1"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DAC2E4-9597-41B0-A110-93102D2D709D}" type="slidenum">
              <a:rPr lang="en-US" smtClean="0"/>
              <a:t>18</a:t>
            </a:fld>
            <a:endParaRPr lang="en-US"/>
          </a:p>
        </p:txBody>
      </p:sp>
    </p:spTree>
    <p:extLst>
      <p:ext uri="{BB962C8B-B14F-4D97-AF65-F5344CB8AC3E}">
        <p14:creationId xmlns:p14="http://schemas.microsoft.com/office/powerpoint/2010/main" val="2032139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66813" y="693738"/>
            <a:ext cx="4616450" cy="3462337"/>
          </a:xfrm>
          <a:ln/>
        </p:spPr>
      </p:sp>
      <p:sp>
        <p:nvSpPr>
          <p:cNvPr id="39938" name="Rectangle 3"/>
          <p:cNvSpPr>
            <a:spLocks noGrp="1" noChangeArrowheads="1"/>
          </p:cNvSpPr>
          <p:nvPr>
            <p:ph type="body" idx="1"/>
          </p:nvPr>
        </p:nvSpPr>
        <p:spPr>
          <a:xfrm>
            <a:off x="695326" y="4387850"/>
            <a:ext cx="5559425" cy="4154488"/>
          </a:xfrm>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77054" y="693724"/>
            <a:ext cx="4595967" cy="3462353"/>
          </a:xfrm>
          <a:ln/>
        </p:spPr>
      </p:sp>
      <p:sp>
        <p:nvSpPr>
          <p:cNvPr id="43010" name="Rectangle 3"/>
          <p:cNvSpPr>
            <a:spLocks noGrp="1" noChangeArrowheads="1"/>
          </p:cNvSpPr>
          <p:nvPr>
            <p:ph type="body" idx="1"/>
          </p:nvPr>
        </p:nvSpPr>
        <p:spPr>
          <a:xfrm>
            <a:off x="927101" y="4387850"/>
            <a:ext cx="5095875" cy="4154488"/>
          </a:xfrm>
          <a:noFill/>
          <a:ln/>
        </p:spPr>
        <p:txBody>
          <a:bodyPr/>
          <a:lstStyle/>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77054" y="693724"/>
            <a:ext cx="4595967" cy="3462353"/>
          </a:xfrm>
          <a:ln/>
        </p:spPr>
      </p:sp>
      <p:sp>
        <p:nvSpPr>
          <p:cNvPr id="45058" name="Rectangle 3"/>
          <p:cNvSpPr>
            <a:spLocks noGrp="1" noChangeArrowheads="1"/>
          </p:cNvSpPr>
          <p:nvPr>
            <p:ph type="body" idx="1"/>
          </p:nvPr>
        </p:nvSpPr>
        <p:spPr>
          <a:xfrm>
            <a:off x="927101" y="4387850"/>
            <a:ext cx="5095875" cy="4154488"/>
          </a:xfrm>
          <a:noFill/>
          <a:ln/>
        </p:spPr>
        <p:txBody>
          <a:bodyPr/>
          <a:lstStyle/>
          <a:p>
            <a:pPr>
              <a:lnSpc>
                <a:spcPct val="90000"/>
              </a:lnSpc>
            </a:pPr>
            <a:endParaRPr lang="en-US" sz="10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66813" y="693738"/>
            <a:ext cx="4616450" cy="3462337"/>
          </a:xfrm>
          <a:ln/>
        </p:spPr>
      </p:sp>
      <p:sp>
        <p:nvSpPr>
          <p:cNvPr id="51202" name="Rectangle 3"/>
          <p:cNvSpPr>
            <a:spLocks noGrp="1" noChangeArrowheads="1"/>
          </p:cNvSpPr>
          <p:nvPr>
            <p:ph type="body" idx="1"/>
          </p:nvPr>
        </p:nvSpPr>
        <p:spPr>
          <a:xfrm>
            <a:off x="695326" y="4387850"/>
            <a:ext cx="5559425" cy="4154488"/>
          </a:xfrm>
          <a:noFill/>
          <a:ln/>
        </p:spPr>
        <p:txBody>
          <a:bodyPr/>
          <a:lstStyle/>
          <a:p>
            <a:endParaRPr lang="en-US" b="1"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66813" y="693738"/>
            <a:ext cx="4616450" cy="3462337"/>
          </a:xfrm>
          <a:ln/>
        </p:spPr>
      </p:sp>
      <p:sp>
        <p:nvSpPr>
          <p:cNvPr id="51202" name="Rectangle 3"/>
          <p:cNvSpPr>
            <a:spLocks noGrp="1" noChangeArrowheads="1"/>
          </p:cNvSpPr>
          <p:nvPr>
            <p:ph type="body" idx="1"/>
          </p:nvPr>
        </p:nvSpPr>
        <p:spPr>
          <a:xfrm>
            <a:off x="695325" y="4387850"/>
            <a:ext cx="5559425" cy="4154488"/>
          </a:xfrm>
          <a:noFill/>
          <a:ln/>
        </p:spPr>
        <p:txBody>
          <a:bodyPr/>
          <a:lstStyle/>
          <a:p>
            <a:endParaRPr lang="en-US" b="1"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68400" y="692150"/>
            <a:ext cx="4618038" cy="3463925"/>
          </a:xfrm>
          <a:ln/>
        </p:spPr>
      </p:sp>
      <p:sp>
        <p:nvSpPr>
          <p:cNvPr id="3686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77054" y="693724"/>
            <a:ext cx="4595967" cy="3462353"/>
          </a:xfrm>
          <a:ln/>
        </p:spPr>
      </p:sp>
      <p:sp>
        <p:nvSpPr>
          <p:cNvPr id="19458" name="Rectangle 3"/>
          <p:cNvSpPr>
            <a:spLocks noGrp="1" noChangeArrowheads="1"/>
          </p:cNvSpPr>
          <p:nvPr>
            <p:ph type="body" idx="1"/>
          </p:nvPr>
        </p:nvSpPr>
        <p:spPr>
          <a:xfrm>
            <a:off x="927101" y="4387850"/>
            <a:ext cx="5095875" cy="4154488"/>
          </a:xfrm>
          <a:noFill/>
          <a:ln/>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AAP uses </a:t>
            </a:r>
            <a:r>
              <a:rPr lang="en-US" dirty="0" err="1" smtClean="0"/>
              <a:t>soc</a:t>
            </a:r>
            <a:r>
              <a:rPr lang="en-US" dirty="0" smtClean="0"/>
              <a:t> med</a:t>
            </a:r>
            <a:endParaRPr lang="en-US" dirty="0"/>
          </a:p>
        </p:txBody>
      </p:sp>
      <p:sp>
        <p:nvSpPr>
          <p:cNvPr id="4" name="Slide Number Placeholder 3"/>
          <p:cNvSpPr>
            <a:spLocks noGrp="1"/>
          </p:cNvSpPr>
          <p:nvPr>
            <p:ph type="sldNum" sz="quarter" idx="10"/>
          </p:nvPr>
        </p:nvSpPr>
        <p:spPr/>
        <p:txBody>
          <a:bodyPr/>
          <a:lstStyle/>
          <a:p>
            <a:fld id="{38DAC2E4-9597-41B0-A110-93102D2D709D}" type="slidenum">
              <a:rPr lang="en-US" smtClean="0"/>
              <a:t>6</a:t>
            </a:fld>
            <a:endParaRPr lang="en-US"/>
          </a:p>
        </p:txBody>
      </p:sp>
    </p:spTree>
    <p:extLst>
      <p:ext uri="{BB962C8B-B14F-4D97-AF65-F5344CB8AC3E}">
        <p14:creationId xmlns:p14="http://schemas.microsoft.com/office/powerpoint/2010/main" val="241193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68400" y="692150"/>
            <a:ext cx="4618038" cy="3463925"/>
          </a:xfrm>
          <a:ln/>
        </p:spPr>
      </p:sp>
      <p:sp>
        <p:nvSpPr>
          <p:cNvPr id="3686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77054" y="693724"/>
            <a:ext cx="4595967" cy="3462353"/>
          </a:xfrm>
          <a:ln/>
        </p:spPr>
      </p:sp>
      <p:sp>
        <p:nvSpPr>
          <p:cNvPr id="23554" name="Rectangle 3"/>
          <p:cNvSpPr>
            <a:spLocks noGrp="1" noChangeArrowheads="1"/>
          </p:cNvSpPr>
          <p:nvPr>
            <p:ph type="body" idx="1"/>
          </p:nvPr>
        </p:nvSpPr>
        <p:spPr>
          <a:xfrm>
            <a:off x="695326" y="4387850"/>
            <a:ext cx="5559425" cy="4154488"/>
          </a:xfrm>
          <a:noFill/>
          <a:ln/>
        </p:spPr>
        <p:txBody>
          <a:bodyPr/>
          <a:lstStyle/>
          <a:p>
            <a:endParaRPr lang="en-US" b="1"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xfrm>
            <a:off x="1178613" y="692157"/>
            <a:ext cx="4597527" cy="3463920"/>
          </a:xfrm>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66813" y="693738"/>
            <a:ext cx="4616450" cy="3462337"/>
          </a:xfrm>
          <a:ln/>
        </p:spPr>
      </p:sp>
      <p:sp>
        <p:nvSpPr>
          <p:cNvPr id="27650" name="Rectangle 3"/>
          <p:cNvSpPr>
            <a:spLocks noGrp="1" noChangeArrowheads="1"/>
          </p:cNvSpPr>
          <p:nvPr>
            <p:ph type="body" idx="1"/>
          </p:nvPr>
        </p:nvSpPr>
        <p:spPr>
          <a:xfrm>
            <a:off x="695326" y="4387850"/>
            <a:ext cx="5559425" cy="4154488"/>
          </a:xfrm>
          <a:noFill/>
          <a:ln/>
        </p:spPr>
        <p:txBody>
          <a:bodyPr/>
          <a:lstStyle/>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xfrm>
            <a:off x="1168400" y="692150"/>
            <a:ext cx="4618038" cy="3463925"/>
          </a:xfrm>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625"/>
            <a:ext cx="7772400" cy="1470025"/>
          </a:xfrm>
        </p:spPr>
        <p:txBody>
          <a:bodyPr>
            <a:normAutofit/>
          </a:bodyPr>
          <a:lstStyle>
            <a:lvl1pPr>
              <a:defRPr sz="4500">
                <a:solidFill>
                  <a:srgbClr val="A0214F"/>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822F129-5BE5-4DB1-B32D-5DAB7D4F12AA}" type="datetimeFigureOut">
              <a:rPr lang="en-US"/>
              <a:pPr>
                <a:defRPr/>
              </a:pPr>
              <a:t>8/26/2013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7" name="Rectangle 6"/>
          <p:cNvSpPr/>
          <p:nvPr userDrawn="1"/>
        </p:nvSpPr>
        <p:spPr>
          <a:xfrm>
            <a:off x="-9526" y="-47625"/>
            <a:ext cx="9153526" cy="333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8227"/>
          <a:stretch/>
        </p:blipFill>
        <p:spPr>
          <a:xfrm>
            <a:off x="7099407" y="5715000"/>
            <a:ext cx="2044593" cy="885825"/>
          </a:xfrm>
          <a:prstGeom prst="rect">
            <a:avLst/>
          </a:prstGeom>
        </p:spPr>
      </p:pic>
      <p:pic>
        <p:nvPicPr>
          <p:cNvPr id="11" name="Picture 8" descr="kid1.jpg"/>
          <p:cNvPicPr>
            <a:picLocks noChangeAspect="1"/>
          </p:cNvPicPr>
          <p:nvPr userDrawn="1"/>
        </p:nvPicPr>
        <p:blipFill rotWithShape="1">
          <a:blip r:embed="rId3"/>
          <a:srcRect b="96111"/>
          <a:stretch/>
        </p:blipFill>
        <p:spPr bwMode="auto">
          <a:xfrm>
            <a:off x="-9526" y="6597650"/>
            <a:ext cx="9153525" cy="266700"/>
          </a:xfrm>
          <a:prstGeom prst="rect">
            <a:avLst/>
          </a:prstGeom>
          <a:noFill/>
          <a:ln w="9525">
            <a:noFill/>
            <a:miter lim="800000"/>
            <a:headEnd/>
            <a:tailEnd/>
          </a:ln>
        </p:spPr>
      </p:pic>
      <p:sp>
        <p:nvSpPr>
          <p:cNvPr id="9" name="Text Placeholder 2"/>
          <p:cNvSpPr>
            <a:spLocks noGrp="1"/>
          </p:cNvSpPr>
          <p:nvPr>
            <p:ph idx="1"/>
          </p:nvPr>
        </p:nvSpPr>
        <p:spPr>
          <a:xfrm>
            <a:off x="561975" y="1849437"/>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21576B-7BA9-4E5E-8D57-53B3B9237207}"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FBB5-A8CC-4EF2-A294-4FD15AF5B424}" type="slidenum">
              <a:rPr lang="en-US" smtClean="0"/>
              <a:t>‹#›</a:t>
            </a:fld>
            <a:endParaRPr lang="en-US"/>
          </a:p>
        </p:txBody>
      </p:sp>
    </p:spTree>
    <p:extLst>
      <p:ext uri="{BB962C8B-B14F-4D97-AF65-F5344CB8AC3E}">
        <p14:creationId xmlns:p14="http://schemas.microsoft.com/office/powerpoint/2010/main" val="260002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21576B-7BA9-4E5E-8D57-53B3B9237207}" type="datetimeFigureOut">
              <a:rPr lang="en-US" smtClean="0"/>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FBB5-A8CC-4EF2-A294-4FD15AF5B424}" type="slidenum">
              <a:rPr lang="en-US" smtClean="0"/>
              <a:t>‹#›</a:t>
            </a:fld>
            <a:endParaRPr lang="en-US"/>
          </a:p>
        </p:txBody>
      </p:sp>
    </p:spTree>
    <p:extLst>
      <p:ext uri="{BB962C8B-B14F-4D97-AF65-F5344CB8AC3E}">
        <p14:creationId xmlns:p14="http://schemas.microsoft.com/office/powerpoint/2010/main" val="1472609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21576B-7BA9-4E5E-8D57-53B3B9237207}" type="datetimeFigureOut">
              <a:rPr lang="en-US" smtClean="0"/>
              <a:t>8/26/2013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1BFBB5-A8CC-4EF2-A294-4FD15AF5B424}" type="slidenum">
              <a:rPr lang="en-US" smtClean="0"/>
              <a:t>‹#›</a:t>
            </a:fld>
            <a:endParaRPr lang="en-US"/>
          </a:p>
        </p:txBody>
      </p:sp>
    </p:spTree>
    <p:extLst>
      <p:ext uri="{BB962C8B-B14F-4D97-AF65-F5344CB8AC3E}">
        <p14:creationId xmlns:p14="http://schemas.microsoft.com/office/powerpoint/2010/main" val="3676100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21576B-7BA9-4E5E-8D57-53B3B9237207}" type="datetimeFigureOut">
              <a:rPr lang="en-US" smtClean="0"/>
              <a:t>8/26/2013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1BFBB5-A8CC-4EF2-A294-4FD15AF5B424}" type="slidenum">
              <a:rPr lang="en-US" smtClean="0"/>
              <a:t>‹#›</a:t>
            </a:fld>
            <a:endParaRPr lang="en-US"/>
          </a:p>
        </p:txBody>
      </p:sp>
    </p:spTree>
    <p:extLst>
      <p:ext uri="{BB962C8B-B14F-4D97-AF65-F5344CB8AC3E}">
        <p14:creationId xmlns:p14="http://schemas.microsoft.com/office/powerpoint/2010/main" val="294244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21576B-7BA9-4E5E-8D57-53B3B9237207}" type="datetimeFigureOut">
              <a:rPr lang="en-US" smtClean="0"/>
              <a:t>8/26/2013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1BFBB5-A8CC-4EF2-A294-4FD15AF5B424}" type="slidenum">
              <a:rPr lang="en-US" smtClean="0"/>
              <a:t>‹#›</a:t>
            </a:fld>
            <a:endParaRPr lang="en-US"/>
          </a:p>
        </p:txBody>
      </p:sp>
    </p:spTree>
    <p:extLst>
      <p:ext uri="{BB962C8B-B14F-4D97-AF65-F5344CB8AC3E}">
        <p14:creationId xmlns:p14="http://schemas.microsoft.com/office/powerpoint/2010/main" val="1769043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21576B-7BA9-4E5E-8D57-53B3B9237207}" type="datetimeFigureOut">
              <a:rPr lang="en-US" smtClean="0"/>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FBB5-A8CC-4EF2-A294-4FD15AF5B424}" type="slidenum">
              <a:rPr lang="en-US" smtClean="0"/>
              <a:t>‹#›</a:t>
            </a:fld>
            <a:endParaRPr lang="en-US"/>
          </a:p>
        </p:txBody>
      </p:sp>
    </p:spTree>
    <p:extLst>
      <p:ext uri="{BB962C8B-B14F-4D97-AF65-F5344CB8AC3E}">
        <p14:creationId xmlns:p14="http://schemas.microsoft.com/office/powerpoint/2010/main" val="296212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21576B-7BA9-4E5E-8D57-53B3B9237207}" type="datetimeFigureOut">
              <a:rPr lang="en-US" smtClean="0"/>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FBB5-A8CC-4EF2-A294-4FD15AF5B424}" type="slidenum">
              <a:rPr lang="en-US" smtClean="0"/>
              <a:t>‹#›</a:t>
            </a:fld>
            <a:endParaRPr lang="en-US"/>
          </a:p>
        </p:txBody>
      </p:sp>
    </p:spTree>
    <p:extLst>
      <p:ext uri="{BB962C8B-B14F-4D97-AF65-F5344CB8AC3E}">
        <p14:creationId xmlns:p14="http://schemas.microsoft.com/office/powerpoint/2010/main" val="14936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1576B-7BA9-4E5E-8D57-53B3B9237207}"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FBB5-A8CC-4EF2-A294-4FD15AF5B424}" type="slidenum">
              <a:rPr lang="en-US" smtClean="0"/>
              <a:t>‹#›</a:t>
            </a:fld>
            <a:endParaRPr lang="en-US"/>
          </a:p>
        </p:txBody>
      </p:sp>
    </p:spTree>
    <p:extLst>
      <p:ext uri="{BB962C8B-B14F-4D97-AF65-F5344CB8AC3E}">
        <p14:creationId xmlns:p14="http://schemas.microsoft.com/office/powerpoint/2010/main" val="2943511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1576B-7BA9-4E5E-8D57-53B3B9237207}"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FBB5-A8CC-4EF2-A294-4FD15AF5B424}" type="slidenum">
              <a:rPr lang="en-US" smtClean="0"/>
              <a:t>‹#›</a:t>
            </a:fld>
            <a:endParaRPr lang="en-US"/>
          </a:p>
        </p:txBody>
      </p:sp>
    </p:spTree>
    <p:extLst>
      <p:ext uri="{BB962C8B-B14F-4D97-AF65-F5344CB8AC3E}">
        <p14:creationId xmlns:p14="http://schemas.microsoft.com/office/powerpoint/2010/main" val="46847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2737CB-6BB3-48B1-8D78-8A9BC91D5DDE}" type="datetimeFigureOut">
              <a:rPr lang="en-US" smtClean="0"/>
              <a:t>8/26/2013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39AF5-1B00-43AF-B925-B3C06F055A2F}" type="slidenum">
              <a:rPr lang="en-US" smtClean="0"/>
              <a:t>‹#›</a:t>
            </a:fld>
            <a:endParaRPr lang="en-US"/>
          </a:p>
        </p:txBody>
      </p:sp>
    </p:spTree>
    <p:extLst>
      <p:ext uri="{BB962C8B-B14F-4D97-AF65-F5344CB8AC3E}">
        <p14:creationId xmlns:p14="http://schemas.microsoft.com/office/powerpoint/2010/main" val="328868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2737CB-6BB3-48B1-8D78-8A9BC91D5DDE}" type="datetimeFigureOut">
              <a:rPr lang="en-US" smtClean="0"/>
              <a:t>8/26/2013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39AF5-1B00-43AF-B925-B3C06F055A2F}" type="slidenum">
              <a:rPr lang="en-US" smtClean="0"/>
              <a:t>‹#›</a:t>
            </a:fld>
            <a:endParaRPr lang="en-US"/>
          </a:p>
        </p:txBody>
      </p:sp>
    </p:spTree>
    <p:extLst>
      <p:ext uri="{BB962C8B-B14F-4D97-AF65-F5344CB8AC3E}">
        <p14:creationId xmlns:p14="http://schemas.microsoft.com/office/powerpoint/2010/main" val="115915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2737CB-6BB3-48B1-8D78-8A9BC91D5DDE}" type="datetimeFigureOut">
              <a:rPr lang="en-US" smtClean="0"/>
              <a:t>8/26/2013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39AF5-1B00-43AF-B925-B3C06F055A2F}" type="slidenum">
              <a:rPr lang="en-US" smtClean="0"/>
              <a:t>‹#›</a:t>
            </a:fld>
            <a:endParaRPr lang="en-US"/>
          </a:p>
        </p:txBody>
      </p:sp>
    </p:spTree>
    <p:extLst>
      <p:ext uri="{BB962C8B-B14F-4D97-AF65-F5344CB8AC3E}">
        <p14:creationId xmlns:p14="http://schemas.microsoft.com/office/powerpoint/2010/main" val="1267980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080EFF-F74F-49F9-9ED7-844288A55837}" type="datetimeFigureOut">
              <a:rPr lang="en-US"/>
              <a:pPr>
                <a:defRPr/>
              </a:pPr>
              <a:t>8/26/2013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7A8CF5E-F413-4A83-95EC-9C1527E9B824}" type="slidenum">
              <a:rPr lang="en-US"/>
              <a:pPr>
                <a:defRPr/>
              </a:pPr>
              <a:t>‹#›</a:t>
            </a:fld>
            <a:endParaRPr lang="en-US"/>
          </a:p>
        </p:txBody>
      </p:sp>
    </p:spTree>
    <p:extLst>
      <p:ext uri="{BB962C8B-B14F-4D97-AF65-F5344CB8AC3E}">
        <p14:creationId xmlns:p14="http://schemas.microsoft.com/office/powerpoint/2010/main" val="3529151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902228-DBEB-4FB9-A187-28659525C7AD}" type="slidenum">
              <a:rPr lang="en-US"/>
              <a:pPr>
                <a:defRPr/>
              </a:pPr>
              <a:t>‹#›</a:t>
            </a:fld>
            <a:endParaRPr lang="en-US"/>
          </a:p>
        </p:txBody>
      </p:sp>
    </p:spTree>
    <p:extLst>
      <p:ext uri="{BB962C8B-B14F-4D97-AF65-F5344CB8AC3E}">
        <p14:creationId xmlns:p14="http://schemas.microsoft.com/office/powerpoint/2010/main" val="64355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1FD9D02-426E-46C9-9EE9-0DE1EF8B2838}" type="datetime1">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799911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21576B-7BA9-4E5E-8D57-53B3B9237207}"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FBB5-A8CC-4EF2-A294-4FD15AF5B424}" type="slidenum">
              <a:rPr lang="en-US" smtClean="0"/>
              <a:t>‹#›</a:t>
            </a:fld>
            <a:endParaRPr lang="en-US"/>
          </a:p>
        </p:txBody>
      </p:sp>
    </p:spTree>
    <p:extLst>
      <p:ext uri="{BB962C8B-B14F-4D97-AF65-F5344CB8AC3E}">
        <p14:creationId xmlns:p14="http://schemas.microsoft.com/office/powerpoint/2010/main" val="425221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1576B-7BA9-4E5E-8D57-53B3B9237207}" type="datetimeFigureOut">
              <a:rPr lang="en-US" smtClean="0"/>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FBB5-A8CC-4EF2-A294-4FD15AF5B424}" type="slidenum">
              <a:rPr lang="en-US" smtClean="0"/>
              <a:t>‹#›</a:t>
            </a:fld>
            <a:endParaRPr lang="en-US"/>
          </a:p>
        </p:txBody>
      </p:sp>
    </p:spTree>
    <p:extLst>
      <p:ext uri="{BB962C8B-B14F-4D97-AF65-F5344CB8AC3E}">
        <p14:creationId xmlns:p14="http://schemas.microsoft.com/office/powerpoint/2010/main" val="2848170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2737CB-6BB3-48B1-8D78-8A9BC91D5DDE}" type="datetimeFigureOut">
              <a:rPr lang="en-US" smtClean="0"/>
              <a:t>8/26/2013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39AF5-1B00-43AF-B925-B3C06F055A2F}" type="slidenum">
              <a:rPr lang="en-US" smtClean="0"/>
              <a:t>‹#›</a:t>
            </a:fld>
            <a:endParaRPr lang="en-US"/>
          </a:p>
        </p:txBody>
      </p:sp>
    </p:spTree>
    <p:extLst>
      <p:ext uri="{BB962C8B-B14F-4D97-AF65-F5344CB8AC3E}">
        <p14:creationId xmlns:p14="http://schemas.microsoft.com/office/powerpoint/2010/main" val="380890105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76" r:id="rId3"/>
    <p:sldLayoutId id="2147483677" r:id="rId4"/>
    <p:sldLayoutId id="2147483678" r:id="rId5"/>
    <p:sldLayoutId id="2147483680" r:id="rId6"/>
    <p:sldLayoutId id="2147483681"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1576B-7BA9-4E5E-8D57-53B3B9237207}" type="datetimeFigureOut">
              <a:rPr lang="en-US" smtClean="0"/>
              <a:t>8/26/2013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1BFBB5-A8CC-4EF2-A294-4FD15AF5B424}" type="slidenum">
              <a:rPr lang="en-US" smtClean="0"/>
              <a:t>‹#›</a:t>
            </a:fld>
            <a:endParaRPr lang="en-US"/>
          </a:p>
        </p:txBody>
      </p:sp>
    </p:spTree>
    <p:extLst>
      <p:ext uri="{BB962C8B-B14F-4D97-AF65-F5344CB8AC3E}">
        <p14:creationId xmlns:p14="http://schemas.microsoft.com/office/powerpoint/2010/main" val="300045000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www.washingtonpost.com/"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gif"/><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hyperlink" Target="http://www.orlandosentinel.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facebook.com/AAPFederalAffairs"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hyperlink" Target="https://twitter.com/AmJNurs" TargetMode="Externa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hootsuite.com/dashboard" TargetMode="External"/><Relationship Id="rId7"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hyperlink" Target="http://t.co/J8PAZ0f2MI" TargetMode="External"/><Relationship Id="rId4" Type="http://schemas.openxmlformats.org/officeDocument/2006/relationships/hyperlink" Target="http://twitter.com/AmerAcadPeds/status/32280899286482124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hyperlink" Target="mailto:jposlosky@aap.org"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5" descr="IntroSlide2.psd"/>
          <p:cNvPicPr>
            <a:picLocks noChangeAspect="1"/>
          </p:cNvPicPr>
          <p:nvPr/>
        </p:nvPicPr>
        <p:blipFill>
          <a:blip r:embed="rId2"/>
          <a:srcRect/>
          <a:stretch>
            <a:fillRect/>
          </a:stretch>
        </p:blipFill>
        <p:spPr bwMode="auto">
          <a:xfrm>
            <a:off x="-9525" y="-57150"/>
            <a:ext cx="9220200" cy="6915150"/>
          </a:xfrm>
          <a:prstGeom prst="rect">
            <a:avLst/>
          </a:prstGeom>
          <a:noFill/>
          <a:ln w="9525">
            <a:noFill/>
            <a:miter lim="800000"/>
            <a:headEnd/>
            <a:tailEnd/>
          </a:ln>
        </p:spPr>
      </p:pic>
      <p:sp>
        <p:nvSpPr>
          <p:cNvPr id="13314" name="Title 1"/>
          <p:cNvSpPr>
            <a:spLocks noGrp="1"/>
          </p:cNvSpPr>
          <p:nvPr>
            <p:ph type="ctrTitle" idx="4294967295"/>
          </p:nvPr>
        </p:nvSpPr>
        <p:spPr>
          <a:xfrm>
            <a:off x="9525" y="828580"/>
            <a:ext cx="9210675" cy="1470025"/>
          </a:xfrm>
        </p:spPr>
        <p:txBody>
          <a:bodyPr>
            <a:noAutofit/>
          </a:bodyPr>
          <a:lstStyle/>
          <a:p>
            <a:r>
              <a:rPr lang="en-US" sz="3000" b="1" dirty="0" smtClean="0">
                <a:solidFill>
                  <a:srgbClr val="A0214F"/>
                </a:solidFill>
              </a:rPr>
              <a:t>Using the Media to Advocate for Children &amp; Adolescents:</a:t>
            </a:r>
            <a:br>
              <a:rPr lang="en-US" sz="3000" b="1" dirty="0" smtClean="0">
                <a:solidFill>
                  <a:srgbClr val="A0214F"/>
                </a:solidFill>
              </a:rPr>
            </a:br>
            <a:r>
              <a:rPr lang="en-US" sz="3000" b="1" dirty="0" smtClean="0">
                <a:solidFill>
                  <a:srgbClr val="A0214F"/>
                </a:solidFill>
              </a:rPr>
              <a:t>Making Your Message Matter</a:t>
            </a:r>
          </a:p>
        </p:txBody>
      </p:sp>
      <p:sp>
        <p:nvSpPr>
          <p:cNvPr id="3" name="TextBox 2"/>
          <p:cNvSpPr txBox="1"/>
          <p:nvPr/>
        </p:nvSpPr>
        <p:spPr>
          <a:xfrm>
            <a:off x="1838785" y="2503278"/>
            <a:ext cx="7260609" cy="1200329"/>
          </a:xfrm>
          <a:prstGeom prst="rect">
            <a:avLst/>
          </a:prstGeom>
          <a:noFill/>
        </p:spPr>
        <p:txBody>
          <a:bodyPr wrap="square" rtlCol="0">
            <a:spAutoFit/>
          </a:bodyPr>
          <a:lstStyle/>
          <a:p>
            <a:pPr algn="r"/>
            <a:r>
              <a:rPr lang="en-US" b="1" dirty="0" smtClean="0">
                <a:latin typeface="+mj-lt"/>
              </a:rPr>
              <a:t>Jamie Poslosky</a:t>
            </a:r>
          </a:p>
          <a:p>
            <a:pPr algn="r"/>
            <a:r>
              <a:rPr lang="en-US" dirty="0" smtClean="0">
                <a:latin typeface="+mj-lt"/>
              </a:rPr>
              <a:t>Federal Advocacy Communications Manager</a:t>
            </a:r>
          </a:p>
          <a:p>
            <a:pPr algn="r"/>
            <a:r>
              <a:rPr lang="en-US" dirty="0" smtClean="0">
                <a:latin typeface="+mj-lt"/>
              </a:rPr>
              <a:t>American Academy of Pediatrics </a:t>
            </a:r>
          </a:p>
          <a:p>
            <a:pPr algn="r"/>
            <a:r>
              <a:rPr lang="en-US" dirty="0" smtClean="0">
                <a:latin typeface="+mj-lt"/>
              </a:rPr>
              <a:t>Department of Federal Affairs</a:t>
            </a:r>
            <a:endParaRPr lang="en-US" dirty="0">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p:cNvSpPr>
          <p:nvPr>
            <p:ph type="ctrTitle"/>
          </p:nvPr>
        </p:nvSpPr>
        <p:spPr>
          <a:xfrm>
            <a:off x="692375" y="-32535"/>
            <a:ext cx="7772400" cy="1470025"/>
          </a:xfrm>
        </p:spPr>
        <p:txBody>
          <a:bodyPr>
            <a:normAutofit/>
          </a:bodyPr>
          <a:lstStyle/>
          <a:p>
            <a:r>
              <a:rPr lang="en-US" dirty="0"/>
              <a:t>Media Advocacy: Op-Eds &amp; LTEs</a:t>
            </a:r>
          </a:p>
        </p:txBody>
      </p:sp>
      <p:graphicFrame>
        <p:nvGraphicFramePr>
          <p:cNvPr id="4" name="Table 3"/>
          <p:cNvGraphicFramePr>
            <a:graphicFrameLocks noGrp="1"/>
          </p:cNvGraphicFramePr>
          <p:nvPr>
            <p:extLst>
              <p:ext uri="{D42A27DB-BD31-4B8C-83A1-F6EECF244321}">
                <p14:modId xmlns:p14="http://schemas.microsoft.com/office/powerpoint/2010/main" val="1796120606"/>
              </p:ext>
            </p:extLst>
          </p:nvPr>
        </p:nvGraphicFramePr>
        <p:xfrm>
          <a:off x="395535" y="1269243"/>
          <a:ext cx="8366328" cy="4908038"/>
        </p:xfrm>
        <a:graphic>
          <a:graphicData uri="http://schemas.openxmlformats.org/drawingml/2006/table">
            <a:tbl>
              <a:tblPr firstRow="1" bandRow="1">
                <a:tableStyleId>{5C22544A-7EE6-4342-B048-85BDC9FD1C3A}</a:tableStyleId>
              </a:tblPr>
              <a:tblGrid>
                <a:gridCol w="4183164"/>
                <a:gridCol w="4183164"/>
              </a:tblGrid>
              <a:tr h="397655">
                <a:tc>
                  <a:txBody>
                    <a:bodyPr/>
                    <a:lstStyle/>
                    <a:p>
                      <a:pPr algn="ctr"/>
                      <a:r>
                        <a:rPr lang="en-US" dirty="0" smtClean="0"/>
                        <a:t>Opinion Editorials (op-eds)</a:t>
                      </a:r>
                      <a:endParaRPr lang="en-US" dirty="0"/>
                    </a:p>
                  </a:txBody>
                  <a:tcPr/>
                </a:tc>
                <a:tc>
                  <a:txBody>
                    <a:bodyPr/>
                    <a:lstStyle/>
                    <a:p>
                      <a:pPr algn="ctr"/>
                      <a:r>
                        <a:rPr lang="en-US" dirty="0" smtClean="0"/>
                        <a:t>Letters-to-the-Editor</a:t>
                      </a:r>
                      <a:r>
                        <a:rPr lang="en-US" baseline="0" dirty="0" smtClean="0"/>
                        <a:t> (LTEs)</a:t>
                      </a:r>
                      <a:endParaRPr lang="en-US" dirty="0"/>
                    </a:p>
                  </a:txBody>
                  <a:tcPr/>
                </a:tc>
              </a:tr>
              <a:tr h="4510383">
                <a:tc>
                  <a:txBody>
                    <a:bodyPr/>
                    <a:lstStyle/>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2000" kern="1200" dirty="0" smtClean="0">
                          <a:solidFill>
                            <a:schemeClr val="dk1"/>
                          </a:solidFill>
                          <a:latin typeface="+mn-lt"/>
                          <a:ea typeface="+mn-ea"/>
                          <a:cs typeface="+mn-cs"/>
                        </a:rPr>
                        <a:t>Guest editorial, typically by a community leader, expert or prominent individual</a:t>
                      </a:r>
                    </a:p>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2000" kern="1200" dirty="0" smtClean="0">
                          <a:solidFill>
                            <a:schemeClr val="dk1"/>
                          </a:solidFill>
                          <a:latin typeface="+mn-lt"/>
                          <a:ea typeface="+mn-ea"/>
                          <a:cs typeface="+mn-cs"/>
                        </a:rPr>
                        <a:t>Should be timely but does not have to be in response to a specific story</a:t>
                      </a:r>
                    </a:p>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2000" kern="1200" dirty="0" smtClean="0">
                          <a:solidFill>
                            <a:schemeClr val="dk1"/>
                          </a:solidFill>
                          <a:latin typeface="+mn-lt"/>
                          <a:ea typeface="+mn-ea"/>
                          <a:cs typeface="+mn-cs"/>
                        </a:rPr>
                        <a:t>Your opinion: personal voice, express a position you are uniquely</a:t>
                      </a:r>
                      <a:r>
                        <a:rPr lang="en-US" sz="2000" kern="1200" baseline="0" dirty="0" smtClean="0">
                          <a:solidFill>
                            <a:schemeClr val="dk1"/>
                          </a:solidFill>
                          <a:latin typeface="+mn-lt"/>
                          <a:ea typeface="+mn-ea"/>
                          <a:cs typeface="+mn-cs"/>
                        </a:rPr>
                        <a:t> suited to write about</a:t>
                      </a:r>
                      <a:endParaRPr lang="en-US" sz="2000" kern="1200" dirty="0" smtClean="0">
                        <a:solidFill>
                          <a:schemeClr val="dk1"/>
                        </a:solidFill>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2000" kern="1200" dirty="0" smtClean="0">
                          <a:solidFill>
                            <a:schemeClr val="dk1"/>
                          </a:solidFill>
                          <a:latin typeface="+mn-lt"/>
                          <a:ea typeface="+mn-ea"/>
                          <a:cs typeface="+mn-cs"/>
                        </a:rPr>
                        <a:t>400-600 words</a:t>
                      </a:r>
                    </a:p>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2000" kern="1200" dirty="0" smtClean="0">
                          <a:solidFill>
                            <a:schemeClr val="dk1"/>
                          </a:solidFill>
                          <a:latin typeface="+mn-lt"/>
                          <a:ea typeface="+mn-ea"/>
                          <a:cs typeface="+mn-cs"/>
                        </a:rPr>
                        <a:t>No guarantee it will be published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dk1"/>
                        </a:solidFill>
                        <a:latin typeface="+mn-lt"/>
                        <a:ea typeface="+mn-ea"/>
                        <a:cs typeface="+mn-cs"/>
                      </a:endParaRPr>
                    </a:p>
                    <a:p>
                      <a:endParaRPr lang="en-US" dirty="0"/>
                    </a:p>
                  </a:txBody>
                  <a:tcPr/>
                </a:tc>
                <a:tc>
                  <a:txBody>
                    <a:bodyPr/>
                    <a:lstStyle/>
                    <a:p>
                      <a:pPr marL="285750" indent="-285750">
                        <a:buFont typeface="Arial" pitchFamily="34" charset="0"/>
                        <a:buChar char="•"/>
                      </a:pPr>
                      <a:r>
                        <a:rPr lang="en-US" sz="2000" kern="1200" dirty="0" smtClean="0">
                          <a:solidFill>
                            <a:schemeClr val="dk1"/>
                          </a:solidFill>
                          <a:latin typeface="+mn-lt"/>
                          <a:ea typeface="+mn-ea"/>
                          <a:cs typeface="+mn-cs"/>
                        </a:rPr>
                        <a:t>Sent “To the Editor” of publication</a:t>
                      </a:r>
                      <a:r>
                        <a:rPr lang="en-US" sz="2000" kern="1200" baseline="0" dirty="0" smtClean="0">
                          <a:solidFill>
                            <a:schemeClr val="dk1"/>
                          </a:solidFill>
                          <a:latin typeface="+mn-lt"/>
                          <a:ea typeface="+mn-ea"/>
                          <a:cs typeface="+mn-cs"/>
                        </a:rPr>
                        <a:t> i</a:t>
                      </a:r>
                      <a:r>
                        <a:rPr lang="en-US" sz="2000" kern="1200" dirty="0" smtClean="0">
                          <a:solidFill>
                            <a:schemeClr val="dk1"/>
                          </a:solidFill>
                          <a:latin typeface="+mn-lt"/>
                          <a:ea typeface="+mn-ea"/>
                          <a:cs typeface="+mn-cs"/>
                        </a:rPr>
                        <a:t>n response to editorial and/or news article</a:t>
                      </a:r>
                    </a:p>
                    <a:p>
                      <a:pPr marL="285750" indent="-285750">
                        <a:buFont typeface="Arial" pitchFamily="34" charset="0"/>
                        <a:buChar char="•"/>
                      </a:pPr>
                      <a:r>
                        <a:rPr lang="en-US" sz="2000" kern="1200" dirty="0" smtClean="0">
                          <a:solidFill>
                            <a:schemeClr val="dk1"/>
                          </a:solidFill>
                          <a:latin typeface="+mn-lt"/>
                          <a:ea typeface="+mn-ea"/>
                          <a:cs typeface="+mn-cs"/>
                        </a:rPr>
                        <a:t>Must be timely</a:t>
                      </a:r>
                    </a:p>
                    <a:p>
                      <a:pPr marL="285750" indent="-285750">
                        <a:buFont typeface="Arial" pitchFamily="34" charset="0"/>
                        <a:buChar char="•"/>
                      </a:pPr>
                      <a:r>
                        <a:rPr lang="en-US" sz="2000" kern="1200" dirty="0" smtClean="0">
                          <a:solidFill>
                            <a:schemeClr val="dk1"/>
                          </a:solidFill>
                          <a:latin typeface="+mn-lt"/>
                          <a:ea typeface="+mn-ea"/>
                          <a:cs typeface="+mn-cs"/>
                        </a:rPr>
                        <a:t>Used to clarify a point, refute a charge, praise an initiative </a:t>
                      </a:r>
                    </a:p>
                    <a:p>
                      <a:pPr marL="285750" indent="-285750">
                        <a:buFont typeface="Arial" pitchFamily="34" charset="0"/>
                        <a:buChar char="•"/>
                      </a:pPr>
                      <a:r>
                        <a:rPr lang="en-US" sz="2000" kern="1200" dirty="0" smtClean="0">
                          <a:solidFill>
                            <a:schemeClr val="dk1"/>
                          </a:solidFill>
                          <a:latin typeface="+mn-lt"/>
                          <a:ea typeface="+mn-ea"/>
                          <a:cs typeface="+mn-cs"/>
                        </a:rPr>
                        <a:t>Typically less than 250 words</a:t>
                      </a:r>
                    </a:p>
                    <a:p>
                      <a:pPr marL="285750" indent="-285750">
                        <a:buFont typeface="Arial" pitchFamily="34" charset="0"/>
                        <a:buChar char="•"/>
                      </a:pPr>
                      <a:r>
                        <a:rPr lang="en-US" sz="2000" kern="1200" dirty="0" smtClean="0">
                          <a:solidFill>
                            <a:schemeClr val="dk1"/>
                          </a:solidFill>
                          <a:latin typeface="+mn-lt"/>
                          <a:ea typeface="+mn-ea"/>
                          <a:cs typeface="+mn-cs"/>
                        </a:rPr>
                        <a:t>No guarantee it will be published</a:t>
                      </a:r>
                    </a:p>
                    <a:p>
                      <a:endParaRPr lang="en-US" dirty="0"/>
                    </a:p>
                  </a:txBody>
                  <a:tcPr/>
                </a:tc>
              </a:tr>
            </a:tbl>
          </a:graphicData>
        </a:graphic>
      </p:graphicFrame>
      <p:pic>
        <p:nvPicPr>
          <p:cNvPr id="130052" name="Picture 4" descr="wsj-masthead"/>
          <p:cNvPicPr>
            <a:picLocks noChangeAspect="1" noChangeArrowheads="1"/>
          </p:cNvPicPr>
          <p:nvPr/>
        </p:nvPicPr>
        <p:blipFill>
          <a:blip r:embed="rId3"/>
          <a:srcRect/>
          <a:stretch>
            <a:fillRect/>
          </a:stretch>
        </p:blipFill>
        <p:spPr bwMode="auto">
          <a:xfrm>
            <a:off x="5238001" y="5734471"/>
            <a:ext cx="3905999" cy="919059"/>
          </a:xfrm>
          <a:prstGeom prst="rect">
            <a:avLst/>
          </a:prstGeom>
          <a:noFill/>
        </p:spPr>
      </p:pic>
      <p:pic>
        <p:nvPicPr>
          <p:cNvPr id="130055" name="Picture 7" descr="the-hill-masthead"/>
          <p:cNvPicPr>
            <a:picLocks noChangeAspect="1" noChangeArrowheads="1"/>
          </p:cNvPicPr>
          <p:nvPr/>
        </p:nvPicPr>
        <p:blipFill>
          <a:blip r:embed="rId4"/>
          <a:srcRect/>
          <a:stretch>
            <a:fillRect/>
          </a:stretch>
        </p:blipFill>
        <p:spPr bwMode="auto">
          <a:xfrm>
            <a:off x="2057400" y="5964555"/>
            <a:ext cx="3590925" cy="688975"/>
          </a:xfrm>
          <a:prstGeom prst="rect">
            <a:avLst/>
          </a:prstGeom>
          <a:noFill/>
        </p:spPr>
      </p:pic>
      <p:pic>
        <p:nvPicPr>
          <p:cNvPr id="8" name="Picture 4" descr="http://mchenrycountyblog.com/wordpress/wp-content/uploads/2010/11/Politico-Masthea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953000"/>
            <a:ext cx="2251075" cy="581322"/>
          </a:xfrm>
          <a:prstGeom prst="rect">
            <a:avLst/>
          </a:prstGeom>
          <a:noFill/>
          <a:extLst>
            <a:ext uri="{909E8E84-426E-40DD-AFC4-6F175D3DCCD1}">
              <a14:hiddenFill xmlns:a14="http://schemas.microsoft.com/office/drawing/2010/main">
                <a:solidFill>
                  <a:srgbClr val="FFFFFF"/>
                </a:solidFill>
              </a14:hiddenFill>
            </a:ext>
          </a:extLst>
        </p:spPr>
      </p:pic>
      <p:pic>
        <p:nvPicPr>
          <p:cNvPr id="130054" name="Picture 6" descr="washingtonpost.com">
            <a:hlinkClick r:id="rId6"/>
          </p:cNvPr>
          <p:cNvPicPr>
            <a:picLocks noChangeAspect="1" noChangeArrowheads="1"/>
          </p:cNvPicPr>
          <p:nvPr/>
        </p:nvPicPr>
        <p:blipFill>
          <a:blip r:embed="rId7"/>
          <a:srcRect/>
          <a:stretch>
            <a:fillRect/>
          </a:stretch>
        </p:blipFill>
        <p:spPr bwMode="auto">
          <a:xfrm>
            <a:off x="2236790" y="5049791"/>
            <a:ext cx="4953000" cy="774700"/>
          </a:xfrm>
          <a:prstGeom prst="rect">
            <a:avLst/>
          </a:prstGeom>
          <a:noFill/>
          <a:ln w="9525">
            <a:noFill/>
            <a:miter lim="800000"/>
            <a:headEnd/>
            <a:tailEnd/>
          </a:ln>
        </p:spPr>
      </p:pic>
      <p:pic>
        <p:nvPicPr>
          <p:cNvPr id="130053" name="Picture 5" descr="USA_Today_Logo"/>
          <p:cNvPicPr>
            <a:picLocks noChangeAspect="1" noChangeArrowheads="1"/>
          </p:cNvPicPr>
          <p:nvPr/>
        </p:nvPicPr>
        <p:blipFill>
          <a:blip r:embed="rId8"/>
          <a:srcRect/>
          <a:stretch>
            <a:fillRect/>
          </a:stretch>
        </p:blipFill>
        <p:spPr bwMode="auto">
          <a:xfrm>
            <a:off x="113838" y="5122068"/>
            <a:ext cx="2138363" cy="1338263"/>
          </a:xfrm>
          <a:prstGeom prst="rect">
            <a:avLst/>
          </a:prstGeom>
          <a:noFill/>
        </p:spPr>
      </p:pic>
    </p:spTree>
    <p:extLst>
      <p:ext uri="{BB962C8B-B14F-4D97-AF65-F5344CB8AC3E}">
        <p14:creationId xmlns:p14="http://schemas.microsoft.com/office/powerpoint/2010/main" val="1366141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p:cNvSpPr>
          <p:nvPr>
            <p:ph type="ctrTitle"/>
          </p:nvPr>
        </p:nvSpPr>
        <p:spPr/>
        <p:txBody>
          <a:bodyPr/>
          <a:lstStyle/>
          <a:p>
            <a:r>
              <a:rPr lang="en-US" sz="4000" dirty="0" smtClean="0">
                <a:solidFill>
                  <a:srgbClr val="A0214F"/>
                </a:solidFill>
              </a:rPr>
              <a:t>From </a:t>
            </a:r>
            <a:r>
              <a:rPr lang="en-US" sz="4000" dirty="0" smtClean="0"/>
              <a:t>Idea to Action: </a:t>
            </a:r>
            <a:r>
              <a:rPr lang="en-US" sz="4000" dirty="0" smtClean="0">
                <a:solidFill>
                  <a:srgbClr val="A0214F"/>
                </a:solidFill>
              </a:rPr>
              <a:t>Op-ed Example</a:t>
            </a:r>
          </a:p>
        </p:txBody>
      </p:sp>
      <p:sp>
        <p:nvSpPr>
          <p:cNvPr id="26627" name="Rectangle 4"/>
          <p:cNvSpPr>
            <a:spLocks noGrp="1"/>
          </p:cNvSpPr>
          <p:nvPr>
            <p:ph idx="1"/>
          </p:nvPr>
        </p:nvSpPr>
        <p:spPr>
          <a:xfrm>
            <a:off x="152400" y="1447800"/>
            <a:ext cx="4343400" cy="4648200"/>
          </a:xfrm>
        </p:spPr>
        <p:txBody>
          <a:bodyPr>
            <a:noAutofit/>
          </a:bodyPr>
          <a:lstStyle/>
          <a:p>
            <a:r>
              <a:rPr lang="en-US" sz="2500" dirty="0" smtClean="0"/>
              <a:t>Influential public figures often pen op-eds to communicate a policy position or call to action to the general public</a:t>
            </a:r>
          </a:p>
          <a:p>
            <a:pPr lvl="1">
              <a:buFont typeface="Cambria" pitchFamily="18" charset="0"/>
              <a:buNone/>
            </a:pPr>
            <a:endParaRPr lang="en-US" sz="2500" dirty="0" smtClean="0"/>
          </a:p>
          <a:p>
            <a:r>
              <a:rPr lang="en-US" sz="2500" dirty="0" smtClean="0"/>
              <a:t>AAP leadership and members use op-eds in local and national papers to further advance children’s health issues in their communities and at the national level</a:t>
            </a:r>
          </a:p>
        </p:txBody>
      </p:sp>
      <p:pic>
        <p:nvPicPr>
          <p:cNvPr id="2049" name="Picture 1" descr="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288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288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rlandoSentinel.com">
            <a:hlinkClick r:id="rId4" tooltip="OrlandoSentinel.co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27025"/>
            <a:ext cx="42576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seeklogo.com/images/O/Orlando_Sentinel-logo-9AC31C5E84-seeklogo.com.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3716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fbcdn-sphotos-a-a.akamaihd.net/hphotos-ak-ash3/575564_602877469724185_1294208221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9547" y="2057400"/>
            <a:ext cx="2503597"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upload.wikimedia.org/wikipedia/commons/thumb/6/60/Ted_Yoho,_official_portrait,_113th_Congress.jpg/220px-Ted_Yoho,_official_portrait,_113th_Congres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7775" y="3581400"/>
            <a:ext cx="1543050" cy="232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099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p:cNvSpPr>
          <p:nvPr>
            <p:ph type="ctrTitle"/>
          </p:nvPr>
        </p:nvSpPr>
        <p:spPr>
          <a:xfrm>
            <a:off x="692375" y="-32535"/>
            <a:ext cx="7772400" cy="1470025"/>
          </a:xfrm>
        </p:spPr>
        <p:txBody>
          <a:bodyPr>
            <a:normAutofit/>
          </a:bodyPr>
          <a:lstStyle/>
          <a:p>
            <a:r>
              <a:rPr lang="en-US" dirty="0"/>
              <a:t>Media Advocacy: </a:t>
            </a:r>
            <a:r>
              <a:rPr lang="en-US" dirty="0" smtClean="0"/>
              <a:t>Blogs</a:t>
            </a:r>
            <a:endParaRPr lang="en-US" dirty="0"/>
          </a:p>
        </p:txBody>
      </p:sp>
      <p:sp>
        <p:nvSpPr>
          <p:cNvPr id="2" name="TextBox 1"/>
          <p:cNvSpPr txBox="1"/>
          <p:nvPr/>
        </p:nvSpPr>
        <p:spPr>
          <a:xfrm>
            <a:off x="232913" y="1043797"/>
            <a:ext cx="2993365" cy="5509200"/>
          </a:xfrm>
          <a:prstGeom prst="rect">
            <a:avLst/>
          </a:prstGeom>
          <a:noFill/>
        </p:spPr>
        <p:txBody>
          <a:bodyPr wrap="square" rtlCol="0">
            <a:spAutoFit/>
          </a:bodyPr>
          <a:lstStyle/>
          <a:p>
            <a:pPr marL="285750" indent="-285750">
              <a:buFont typeface="Arial" pitchFamily="34" charset="0"/>
              <a:buChar char="•"/>
            </a:pPr>
            <a:r>
              <a:rPr lang="en-US" sz="2200" dirty="0" smtClean="0">
                <a:latin typeface="+mj-lt"/>
              </a:rPr>
              <a:t>First person, informal version of an op-ed that is often more personal in content and tone</a:t>
            </a:r>
          </a:p>
          <a:p>
            <a:pPr marL="285750" indent="-285750">
              <a:buFont typeface="Arial" pitchFamily="34" charset="0"/>
              <a:buChar char="•"/>
            </a:pPr>
            <a:endParaRPr lang="en-US" sz="2200" dirty="0" smtClean="0">
              <a:latin typeface="+mj-lt"/>
            </a:endParaRPr>
          </a:p>
          <a:p>
            <a:pPr marL="285750" indent="-285750">
              <a:buFont typeface="Arial" pitchFamily="34" charset="0"/>
              <a:buChar char="•"/>
            </a:pPr>
            <a:r>
              <a:rPr lang="en-US" sz="2200" dirty="0" smtClean="0">
                <a:latin typeface="+mj-lt"/>
              </a:rPr>
              <a:t>Can be pitched for placement but often self-published</a:t>
            </a:r>
          </a:p>
          <a:p>
            <a:endParaRPr lang="en-US" sz="2200" dirty="0" smtClean="0">
              <a:latin typeface="+mj-lt"/>
            </a:endParaRPr>
          </a:p>
          <a:p>
            <a:pPr marL="285750" indent="-285750">
              <a:buFont typeface="Arial" pitchFamily="34" charset="0"/>
              <a:buChar char="•"/>
            </a:pPr>
            <a:r>
              <a:rPr lang="en-US" sz="2200" dirty="0" smtClean="0">
                <a:latin typeface="+mj-lt"/>
              </a:rPr>
              <a:t>Ability to attract loyal followers if blogs are regularly posted on specific topics</a:t>
            </a:r>
          </a:p>
          <a:p>
            <a:pPr marL="285750" indent="-285750">
              <a:buFont typeface="Arial" pitchFamily="34" charset="0"/>
              <a:buChar char="•"/>
            </a:pPr>
            <a:endParaRPr lang="en-US" sz="2200" dirty="0" smtClean="0">
              <a:latin typeface="+mj-lt"/>
            </a:endParaRPr>
          </a:p>
          <a:p>
            <a:pPr marL="285750" indent="-285750">
              <a:buFont typeface="Arial" pitchFamily="34" charset="0"/>
              <a:buChar char="•"/>
            </a:pPr>
            <a:r>
              <a:rPr lang="en-US" sz="2200" dirty="0" smtClean="0">
                <a:latin typeface="+mj-lt"/>
              </a:rPr>
              <a:t>Frequently updated</a:t>
            </a:r>
            <a:endParaRPr lang="en-US" sz="2200" dirty="0">
              <a:latin typeface="+mj-lt"/>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18" t="8805" r="24381" b="4089"/>
          <a:stretch/>
        </p:blipFill>
        <p:spPr bwMode="auto">
          <a:xfrm>
            <a:off x="3105509" y="1112808"/>
            <a:ext cx="4545733" cy="4218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374" t="15409" r="42575" b="3774"/>
          <a:stretch/>
        </p:blipFill>
        <p:spPr bwMode="auto">
          <a:xfrm>
            <a:off x="6063544" y="2441276"/>
            <a:ext cx="2985177" cy="3985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211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b="0" dirty="0" smtClean="0">
                <a:latin typeface="+mj-lt"/>
              </a:rPr>
              <a:t>Media Advocacy: Interviews</a:t>
            </a:r>
            <a:endParaRPr lang="en-US" b="0" dirty="0">
              <a:latin typeface="+mj-l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88473"/>
            <a:ext cx="3555999"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2" descr="I:\Common File 2.0\Pictures\2012\5.31.12 Dr Sriram transportation bill presser\Dr Sriram transportation bill presser 0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6267" y="3581130"/>
            <a:ext cx="3962400" cy="29715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pbs.twimg.com/media/BDorJDTCMAE8cf_.jpg:lar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558" y="3693559"/>
            <a:ext cx="3662218" cy="2746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I:\Common File 2.0\Pictures\2012\SCOTUS oral arguments 3 26 12\SCOTUS oral argumets 07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9429"/>
          <a:stretch/>
        </p:blipFill>
        <p:spPr bwMode="auto">
          <a:xfrm>
            <a:off x="5934467" y="1048155"/>
            <a:ext cx="3124200" cy="29396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mmon File 2.0\Pictures\2013\CDC Talk to Your Doctor AntiSmoking Event 5.22.13\Dr McInerny VOA intervie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3534" y="1894020"/>
            <a:ext cx="3141738" cy="2356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279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3142"/>
            <a:ext cx="7772400" cy="1470025"/>
          </a:xfrm>
        </p:spPr>
        <p:txBody>
          <a:bodyPr/>
          <a:lstStyle/>
          <a:p>
            <a:r>
              <a:rPr lang="en-US" b="0" dirty="0" smtClean="0">
                <a:latin typeface="+mj-lt"/>
              </a:rPr>
              <a:t>From Advocacy to Action: Landing an Interview</a:t>
            </a:r>
            <a:endParaRPr lang="en-US" b="0" dirty="0">
              <a:latin typeface="+mj-lt"/>
            </a:endParaRPr>
          </a:p>
        </p:txBody>
      </p:sp>
      <p:sp>
        <p:nvSpPr>
          <p:cNvPr id="8" name="Rectangle 4"/>
          <p:cNvSpPr>
            <a:spLocks noGrp="1"/>
          </p:cNvSpPr>
          <p:nvPr>
            <p:ph idx="1"/>
          </p:nvPr>
        </p:nvSpPr>
        <p:spPr>
          <a:xfrm>
            <a:off x="158127" y="1873167"/>
            <a:ext cx="8300073" cy="4648200"/>
          </a:xfrm>
        </p:spPr>
        <p:txBody>
          <a:bodyPr>
            <a:normAutofit/>
          </a:bodyPr>
          <a:lstStyle/>
          <a:p>
            <a:r>
              <a:rPr lang="en-US" dirty="0" smtClean="0"/>
              <a:t>Be assertive when approaching reporters at crowded events</a:t>
            </a:r>
            <a:endParaRPr lang="en-US" dirty="0"/>
          </a:p>
          <a:p>
            <a:r>
              <a:rPr lang="en-US" dirty="0" smtClean="0"/>
              <a:t>Prepare a sound byte/overarching message in advance</a:t>
            </a:r>
          </a:p>
          <a:p>
            <a:r>
              <a:rPr lang="en-US" dirty="0" smtClean="0"/>
              <a:t>One successful interview begets more interview requests</a:t>
            </a:r>
          </a:p>
        </p:txBody>
      </p:sp>
    </p:spTree>
    <p:extLst>
      <p:ext uri="{BB962C8B-B14F-4D97-AF65-F5344CB8AC3E}">
        <p14:creationId xmlns:p14="http://schemas.microsoft.com/office/powerpoint/2010/main" val="1792940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ctrTitle"/>
          </p:nvPr>
        </p:nvSpPr>
        <p:spPr/>
        <p:txBody>
          <a:bodyPr/>
          <a:lstStyle/>
          <a:p>
            <a:r>
              <a:rPr lang="en-US" sz="4000" dirty="0" smtClean="0">
                <a:solidFill>
                  <a:srgbClr val="A0214F"/>
                </a:solidFill>
              </a:rPr>
              <a:t>Media Advocacy: </a:t>
            </a:r>
            <a:br>
              <a:rPr lang="en-US" sz="4000" dirty="0" smtClean="0">
                <a:solidFill>
                  <a:srgbClr val="A0214F"/>
                </a:solidFill>
              </a:rPr>
            </a:br>
            <a:r>
              <a:rPr lang="en-US" sz="4000" dirty="0" smtClean="0">
                <a:solidFill>
                  <a:srgbClr val="A0214F"/>
                </a:solidFill>
              </a:rPr>
              <a:t>Editorial Board Meetings</a:t>
            </a:r>
          </a:p>
        </p:txBody>
      </p:sp>
      <p:sp>
        <p:nvSpPr>
          <p:cNvPr id="29698" name="Rectangle 3"/>
          <p:cNvSpPr>
            <a:spLocks noGrp="1"/>
          </p:cNvSpPr>
          <p:nvPr>
            <p:ph idx="1"/>
          </p:nvPr>
        </p:nvSpPr>
        <p:spPr/>
        <p:txBody>
          <a:bodyPr/>
          <a:lstStyle/>
          <a:p>
            <a:r>
              <a:rPr lang="en-US" sz="2800" smtClean="0"/>
              <a:t>Editorials are the official opinion of the newspaper</a:t>
            </a:r>
          </a:p>
          <a:p>
            <a:pPr lvl="1"/>
            <a:r>
              <a:rPr lang="en-US" smtClean="0"/>
              <a:t>Typically authored by editorial page editor</a:t>
            </a:r>
          </a:p>
          <a:p>
            <a:pPr lvl="1"/>
            <a:r>
              <a:rPr lang="en-US" smtClean="0"/>
              <a:t>Considered third-party validation and/or endorsement</a:t>
            </a:r>
          </a:p>
          <a:p>
            <a:r>
              <a:rPr lang="en-US" sz="2800" smtClean="0"/>
              <a:t>Editorial Board meetings are an opportunity to influence the publication’s position on an issue</a:t>
            </a:r>
          </a:p>
          <a:p>
            <a:r>
              <a:rPr lang="en-US" sz="2800" smtClean="0"/>
              <a:t>Approach meeting like a lobby visit or pitch—you are selling your side of the story</a:t>
            </a:r>
          </a:p>
          <a:p>
            <a:r>
              <a:rPr lang="en-US" sz="2800" smtClean="0"/>
              <a:t>Read by legislators, community leaders</a:t>
            </a:r>
          </a:p>
        </p:txBody>
      </p:sp>
    </p:spTree>
    <p:extLst>
      <p:ext uri="{BB962C8B-B14F-4D97-AF65-F5344CB8AC3E}">
        <p14:creationId xmlns:p14="http://schemas.microsoft.com/office/powerpoint/2010/main" val="3908867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097"/>
            <a:ext cx="7772400" cy="1470025"/>
          </a:xfrm>
        </p:spPr>
        <p:txBody>
          <a:bodyPr/>
          <a:lstStyle/>
          <a:p>
            <a:r>
              <a:rPr lang="en-US" dirty="0" smtClean="0"/>
              <a:t>Editorial Examples</a:t>
            </a:r>
            <a:endParaRPr lang="en-US" dirty="0"/>
          </a:p>
        </p:txBody>
      </p:sp>
      <p:grpSp>
        <p:nvGrpSpPr>
          <p:cNvPr id="5" name="Group 4"/>
          <p:cNvGrpSpPr/>
          <p:nvPr/>
        </p:nvGrpSpPr>
        <p:grpSpPr>
          <a:xfrm>
            <a:off x="189781" y="1263650"/>
            <a:ext cx="3920705" cy="4818852"/>
            <a:chOff x="0" y="1342724"/>
            <a:chExt cx="3920705" cy="4818852"/>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10" t="13954" r="43003" b="76008"/>
            <a:stretch/>
          </p:blipFill>
          <p:spPr bwMode="auto">
            <a:xfrm>
              <a:off x="0" y="1342724"/>
              <a:ext cx="3581062" cy="603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92" t="34508" r="43568" b="3877"/>
            <a:stretch/>
          </p:blipFill>
          <p:spPr bwMode="auto">
            <a:xfrm>
              <a:off x="0" y="1946575"/>
              <a:ext cx="3920705" cy="4215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4257133" y="1349914"/>
            <a:ext cx="4761781" cy="4732588"/>
            <a:chOff x="4891176" y="1916024"/>
            <a:chExt cx="4761781" cy="4596921"/>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261" t="44615" r="43033" b="3945"/>
            <a:stretch/>
          </p:blipFill>
          <p:spPr bwMode="auto">
            <a:xfrm>
              <a:off x="4891176" y="2432650"/>
              <a:ext cx="4753156" cy="4080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114" t="11911" r="28774" b="77345"/>
            <a:stretch/>
          </p:blipFill>
          <p:spPr bwMode="auto">
            <a:xfrm>
              <a:off x="4960186" y="1916024"/>
              <a:ext cx="4692771" cy="589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76407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ctrTitle"/>
          </p:nvPr>
        </p:nvSpPr>
        <p:spPr>
          <a:xfrm>
            <a:off x="152400" y="2133600"/>
            <a:ext cx="8763000" cy="1470025"/>
          </a:xfrm>
        </p:spPr>
        <p:txBody>
          <a:bodyPr>
            <a:normAutofit fontScale="90000"/>
          </a:bodyPr>
          <a:lstStyle/>
          <a:p>
            <a:r>
              <a:rPr lang="en-US" sz="6000" dirty="0" smtClean="0">
                <a:solidFill>
                  <a:srgbClr val="A0214F"/>
                </a:solidFill>
              </a:rPr>
              <a:t> Social Media </a:t>
            </a:r>
            <a:r>
              <a:rPr lang="en-US" sz="6000" dirty="0" smtClean="0"/>
              <a:t>Platforms</a:t>
            </a:r>
            <a:r>
              <a:rPr lang="en-US" sz="6000" dirty="0" smtClean="0">
                <a:solidFill>
                  <a:srgbClr val="A0214F"/>
                </a:solidFill>
              </a:rPr>
              <a:t>: </a:t>
            </a:r>
            <a:br>
              <a:rPr lang="en-US" sz="6000" dirty="0" smtClean="0">
                <a:solidFill>
                  <a:srgbClr val="A0214F"/>
                </a:solidFill>
              </a:rPr>
            </a:br>
            <a:r>
              <a:rPr lang="en-US" sz="6000" dirty="0" smtClean="0"/>
              <a:t>Ways To Amplify Your Message</a:t>
            </a:r>
          </a:p>
        </p:txBody>
      </p:sp>
    </p:spTree>
    <p:extLst>
      <p:ext uri="{BB962C8B-B14F-4D97-AF65-F5344CB8AC3E}">
        <p14:creationId xmlns:p14="http://schemas.microsoft.com/office/powerpoint/2010/main" val="1874429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ctrTitle"/>
          </p:nvPr>
        </p:nvSpPr>
        <p:spPr>
          <a:xfrm>
            <a:off x="0" y="147108"/>
            <a:ext cx="9144000" cy="1470025"/>
          </a:xfrm>
        </p:spPr>
        <p:txBody>
          <a:bodyPr>
            <a:normAutofit/>
          </a:bodyPr>
          <a:lstStyle/>
          <a:p>
            <a:r>
              <a:rPr lang="en-US" sz="4300" dirty="0" smtClean="0"/>
              <a:t>Federal Advocacy: </a:t>
            </a:r>
            <a:br>
              <a:rPr lang="en-US" sz="4300" dirty="0" smtClean="0"/>
            </a:br>
            <a:r>
              <a:rPr lang="en-US" sz="4300" dirty="0" smtClean="0"/>
              <a:t>How Social Media Fits In</a:t>
            </a:r>
            <a:endParaRPr lang="en-US" sz="4300" dirty="0"/>
          </a:p>
        </p:txBody>
      </p:sp>
      <p:graphicFrame>
        <p:nvGraphicFramePr>
          <p:cNvPr id="5" name="Table 4"/>
          <p:cNvGraphicFramePr>
            <a:graphicFrameLocks noGrp="1"/>
          </p:cNvGraphicFramePr>
          <p:nvPr>
            <p:extLst>
              <p:ext uri="{D42A27DB-BD31-4B8C-83A1-F6EECF244321}">
                <p14:modId xmlns:p14="http://schemas.microsoft.com/office/powerpoint/2010/main" val="779003912"/>
              </p:ext>
            </p:extLst>
          </p:nvPr>
        </p:nvGraphicFramePr>
        <p:xfrm>
          <a:off x="110005" y="1562019"/>
          <a:ext cx="8953500" cy="4737101"/>
        </p:xfrm>
        <a:graphic>
          <a:graphicData uri="http://schemas.openxmlformats.org/drawingml/2006/table">
            <a:tbl>
              <a:tblPr firstRow="1" bandRow="1">
                <a:tableStyleId>{3C2FFA5D-87B4-456A-9821-1D502468CF0F}</a:tableStyleId>
              </a:tblPr>
              <a:tblGrid>
                <a:gridCol w="2984500"/>
                <a:gridCol w="2817198"/>
                <a:gridCol w="3151802"/>
              </a:tblGrid>
              <a:tr h="793496">
                <a:tc>
                  <a:txBody>
                    <a:bodyPr/>
                    <a:lstStyle/>
                    <a:p>
                      <a:pPr algn="ctr"/>
                      <a:r>
                        <a:rPr lang="en-US" dirty="0" err="1" smtClean="0"/>
                        <a:t>Grasstops</a:t>
                      </a:r>
                      <a:r>
                        <a:rPr lang="en-US" dirty="0" smtClean="0"/>
                        <a:t>: </a:t>
                      </a:r>
                      <a:br>
                        <a:rPr lang="en-US" dirty="0" smtClean="0"/>
                      </a:br>
                      <a:r>
                        <a:rPr lang="en-US" dirty="0" smtClean="0"/>
                        <a:t>Lobbying</a:t>
                      </a:r>
                      <a:endParaRPr lang="en-US" dirty="0"/>
                    </a:p>
                  </a:txBody>
                  <a:tcPr/>
                </a:tc>
                <a:tc>
                  <a:txBody>
                    <a:bodyPr/>
                    <a:lstStyle/>
                    <a:p>
                      <a:pPr algn="ctr"/>
                      <a:r>
                        <a:rPr lang="en-US" dirty="0" smtClean="0"/>
                        <a:t>Grassroots: </a:t>
                      </a:r>
                    </a:p>
                    <a:p>
                      <a:pPr algn="ctr"/>
                      <a:r>
                        <a:rPr lang="en-US" dirty="0" smtClean="0"/>
                        <a:t>Member Mobilization</a:t>
                      </a:r>
                      <a:endParaRPr lang="en-US" dirty="0"/>
                    </a:p>
                  </a:txBody>
                  <a:tcPr/>
                </a:tc>
                <a:tc>
                  <a:txBody>
                    <a:bodyPr/>
                    <a:lstStyle/>
                    <a:p>
                      <a:pPr algn="ctr"/>
                      <a:r>
                        <a:rPr lang="en-US" dirty="0" smtClean="0"/>
                        <a:t>External</a:t>
                      </a:r>
                      <a:r>
                        <a:rPr lang="en-US" baseline="0" dirty="0" smtClean="0"/>
                        <a:t> </a:t>
                      </a:r>
                      <a:r>
                        <a:rPr lang="en-US" dirty="0" smtClean="0"/>
                        <a:t>Communications:</a:t>
                      </a:r>
                    </a:p>
                    <a:p>
                      <a:pPr algn="ctr"/>
                      <a:r>
                        <a:rPr lang="en-US" dirty="0" smtClean="0"/>
                        <a:t>Media</a:t>
                      </a:r>
                      <a:endParaRPr lang="en-US" dirty="0"/>
                    </a:p>
                  </a:txBody>
                  <a:tcPr/>
                </a:tc>
              </a:tr>
              <a:tr h="1314535">
                <a:tc>
                  <a:txBody>
                    <a:bodyPr/>
                    <a:lstStyle/>
                    <a:p>
                      <a:pPr marL="0" indent="0">
                        <a:buFont typeface="Arial" pitchFamily="34" charset="0"/>
                        <a:buNone/>
                      </a:pPr>
                      <a:r>
                        <a:rPr lang="en-US" b="1" dirty="0" smtClean="0"/>
                        <a:t>Legislative</a:t>
                      </a:r>
                    </a:p>
                    <a:p>
                      <a:pPr marL="285750" indent="-285750">
                        <a:buFont typeface="Arial" pitchFamily="34" charset="0"/>
                        <a:buChar char="•"/>
                      </a:pPr>
                      <a:r>
                        <a:rPr lang="en-US" baseline="0" dirty="0" smtClean="0"/>
                        <a:t>Relationship-building</a:t>
                      </a:r>
                    </a:p>
                    <a:p>
                      <a:pPr marL="285750" indent="-285750">
                        <a:buFont typeface="Arial" pitchFamily="34" charset="0"/>
                        <a:buChar char="•"/>
                      </a:pPr>
                      <a:r>
                        <a:rPr lang="en-US" baseline="0" dirty="0" smtClean="0"/>
                        <a:t>Hill visits &amp; staff meetings</a:t>
                      </a:r>
                    </a:p>
                    <a:p>
                      <a:pPr marL="285750" indent="-285750">
                        <a:buFont typeface="Arial" pitchFamily="34" charset="0"/>
                        <a:buChar char="•"/>
                      </a:pPr>
                      <a:r>
                        <a:rPr lang="en-US" dirty="0" smtClean="0"/>
                        <a:t>Federal testimony</a:t>
                      </a:r>
                      <a:endParaRPr lang="en-US" dirty="0"/>
                    </a:p>
                  </a:txBody>
                  <a:tcPr/>
                </a:tc>
                <a:tc>
                  <a:txBody>
                    <a:bodyPr/>
                    <a:lstStyle/>
                    <a:p>
                      <a:r>
                        <a:rPr lang="en-US" b="1" dirty="0" smtClean="0"/>
                        <a:t>Member communications</a:t>
                      </a:r>
                    </a:p>
                    <a:p>
                      <a:pPr marL="285750" indent="-285750">
                        <a:buFont typeface="Arial" pitchFamily="34" charset="0"/>
                        <a:buChar char="•"/>
                      </a:pPr>
                      <a:r>
                        <a:rPr lang="en-US" baseline="0" dirty="0" smtClean="0"/>
                        <a:t>Frequent policy updates</a:t>
                      </a:r>
                    </a:p>
                    <a:p>
                      <a:pPr marL="285750" indent="-285750">
                        <a:buFont typeface="Arial" pitchFamily="34" charset="0"/>
                        <a:buChar char="•"/>
                      </a:pPr>
                      <a:r>
                        <a:rPr lang="en-US" baseline="0" dirty="0" smtClean="0"/>
                        <a:t>Up-to-date resources</a:t>
                      </a:r>
                    </a:p>
                    <a:p>
                      <a:pPr marL="285750" indent="-285750">
                        <a:buFont typeface="Arial" pitchFamily="34" charset="0"/>
                        <a:buChar char="•"/>
                      </a:pPr>
                      <a:r>
                        <a:rPr lang="en-US" dirty="0" smtClean="0"/>
                        <a:t>Action alerts</a:t>
                      </a:r>
                    </a:p>
                  </a:txBody>
                  <a:tcPr/>
                </a:tc>
                <a:tc>
                  <a:txBody>
                    <a:bodyPr/>
                    <a:lstStyle/>
                    <a:p>
                      <a:r>
                        <a:rPr lang="en-US" b="1" dirty="0" smtClean="0"/>
                        <a:t>Media relations</a:t>
                      </a:r>
                      <a:endParaRPr lang="en-US" b="1" baseline="0" dirty="0" smtClean="0"/>
                    </a:p>
                    <a:p>
                      <a:pPr marL="285750" indent="-285750">
                        <a:buFont typeface="Arial" pitchFamily="34" charset="0"/>
                        <a:buChar char="•"/>
                      </a:pPr>
                      <a:r>
                        <a:rPr lang="en-US" baseline="0" dirty="0" smtClean="0"/>
                        <a:t>Press events &amp; briefings</a:t>
                      </a:r>
                    </a:p>
                    <a:p>
                      <a:pPr marL="285750" indent="-285750">
                        <a:buFont typeface="Arial" pitchFamily="34" charset="0"/>
                        <a:buChar char="•"/>
                      </a:pPr>
                      <a:r>
                        <a:rPr lang="en-US" baseline="0" dirty="0" smtClean="0"/>
                        <a:t>Media trainings</a:t>
                      </a:r>
                    </a:p>
                    <a:p>
                      <a:pPr marL="285750" indent="-285750">
                        <a:buFont typeface="Arial" pitchFamily="34" charset="0"/>
                        <a:buChar char="•"/>
                      </a:pPr>
                      <a:r>
                        <a:rPr lang="en-US" dirty="0" smtClean="0"/>
                        <a:t>Pitching stories</a:t>
                      </a:r>
                      <a:r>
                        <a:rPr lang="en-US" baseline="0" dirty="0" smtClean="0"/>
                        <a:t> to reporters</a:t>
                      </a:r>
                      <a:endParaRPr lang="en-US" dirty="0" smtClean="0"/>
                    </a:p>
                  </a:txBody>
                  <a:tcPr/>
                </a:tc>
              </a:tr>
              <a:tr h="1314535">
                <a:tc>
                  <a:txBody>
                    <a:bodyPr/>
                    <a:lstStyle/>
                    <a:p>
                      <a:r>
                        <a:rPr lang="en-US" b="1" dirty="0" smtClean="0"/>
                        <a:t>Regulatory</a:t>
                      </a:r>
                    </a:p>
                    <a:p>
                      <a:pPr marL="285750" indent="-285750">
                        <a:buFont typeface="Arial" pitchFamily="34" charset="0"/>
                        <a:buChar char="•"/>
                      </a:pPr>
                      <a:r>
                        <a:rPr lang="en-US" b="0" dirty="0" smtClean="0"/>
                        <a:t>Public</a:t>
                      </a:r>
                      <a:r>
                        <a:rPr lang="en-US" b="0" baseline="0" dirty="0" smtClean="0"/>
                        <a:t> comments to </a:t>
                      </a:r>
                      <a:r>
                        <a:rPr lang="en-US" b="0" baseline="0" dirty="0" err="1" smtClean="0"/>
                        <a:t>regs</a:t>
                      </a:r>
                      <a:r>
                        <a:rPr lang="en-US" b="0" baseline="0" dirty="0" smtClean="0"/>
                        <a:t>.</a:t>
                      </a:r>
                      <a:endParaRPr lang="en-US" b="0" dirty="0" smtClean="0"/>
                    </a:p>
                    <a:p>
                      <a:pPr marL="285750" indent="-285750">
                        <a:buFont typeface="Arial" pitchFamily="34" charset="0"/>
                        <a:buChar char="•"/>
                      </a:pPr>
                      <a:r>
                        <a:rPr lang="en-US" b="0" dirty="0" smtClean="0"/>
                        <a:t>Targeted</a:t>
                      </a:r>
                      <a:r>
                        <a:rPr lang="en-US" b="0" baseline="0" dirty="0" smtClean="0"/>
                        <a:t> communications</a:t>
                      </a:r>
                    </a:p>
                    <a:p>
                      <a:pPr marL="285750" indent="-285750">
                        <a:buFont typeface="Arial" pitchFamily="34" charset="0"/>
                        <a:buChar char="•"/>
                      </a:pPr>
                      <a:r>
                        <a:rPr lang="en-US" b="0" baseline="0" dirty="0" smtClean="0"/>
                        <a:t>Federal agency contacts</a:t>
                      </a:r>
                    </a:p>
                  </a:txBody>
                  <a:tcPr/>
                </a:tc>
                <a:tc>
                  <a:txBody>
                    <a:bodyPr/>
                    <a:lstStyle/>
                    <a:p>
                      <a:r>
                        <a:rPr lang="en-US" b="1" dirty="0" smtClean="0"/>
                        <a:t>Advocacy</a:t>
                      </a:r>
                      <a:r>
                        <a:rPr lang="en-US" b="1" baseline="0" dirty="0" smtClean="0"/>
                        <a:t> trainings</a:t>
                      </a:r>
                    </a:p>
                    <a:p>
                      <a:pPr marL="285750" indent="-285750">
                        <a:buFont typeface="Arial" pitchFamily="34" charset="0"/>
                        <a:buChar char="•"/>
                      </a:pPr>
                      <a:r>
                        <a:rPr lang="en-US" baseline="0" dirty="0" smtClean="0"/>
                        <a:t>Washington, DC trainings</a:t>
                      </a:r>
                    </a:p>
                    <a:p>
                      <a:pPr marL="285750" indent="-285750">
                        <a:buFont typeface="Arial" pitchFamily="34" charset="0"/>
                        <a:buChar char="•"/>
                      </a:pPr>
                      <a:r>
                        <a:rPr lang="en-US" baseline="0" dirty="0" smtClean="0"/>
                        <a:t>Skills-building workshops</a:t>
                      </a:r>
                    </a:p>
                    <a:p>
                      <a:pPr marL="285750" indent="-285750">
                        <a:buFont typeface="Arial" pitchFamily="34" charset="0"/>
                        <a:buChar char="•"/>
                      </a:pPr>
                      <a:r>
                        <a:rPr lang="en-US" dirty="0" smtClean="0"/>
                        <a:t>Days of action</a:t>
                      </a:r>
                    </a:p>
                  </a:txBody>
                  <a:tcPr/>
                </a:tc>
                <a:tc>
                  <a:txBody>
                    <a:bodyPr/>
                    <a:lstStyle/>
                    <a:p>
                      <a:r>
                        <a:rPr lang="en-US" b="1" dirty="0" smtClean="0"/>
                        <a:t>Op-eds,</a:t>
                      </a:r>
                      <a:r>
                        <a:rPr lang="en-US" b="1" baseline="0" dirty="0" smtClean="0"/>
                        <a:t> </a:t>
                      </a:r>
                      <a:r>
                        <a:rPr lang="en-US" b="1" dirty="0" smtClean="0"/>
                        <a:t>letters to the editor</a:t>
                      </a:r>
                    </a:p>
                    <a:p>
                      <a:pPr marL="285750" indent="-285750">
                        <a:buFont typeface="Arial" pitchFamily="34" charset="0"/>
                        <a:buChar char="•"/>
                      </a:pPr>
                      <a:r>
                        <a:rPr lang="en-US" baseline="0" dirty="0" smtClean="0"/>
                        <a:t>Local &amp; national coverage</a:t>
                      </a:r>
                    </a:p>
                    <a:p>
                      <a:pPr marL="285750" indent="-285750">
                        <a:buFont typeface="Arial" pitchFamily="34" charset="0"/>
                        <a:buChar char="•"/>
                      </a:pPr>
                      <a:r>
                        <a:rPr lang="en-US" baseline="0" dirty="0" smtClean="0"/>
                        <a:t>Template op-eds/LTEs</a:t>
                      </a:r>
                    </a:p>
                    <a:p>
                      <a:pPr marL="285750" indent="-285750">
                        <a:buFont typeface="Arial" pitchFamily="34" charset="0"/>
                        <a:buChar char="•"/>
                      </a:pPr>
                      <a:r>
                        <a:rPr lang="en-US" dirty="0" smtClean="0"/>
                        <a:t>Co-sign w/gov’t, </a:t>
                      </a:r>
                      <a:r>
                        <a:rPr lang="en-US" baseline="0" dirty="0" smtClean="0"/>
                        <a:t>partners</a:t>
                      </a:r>
                      <a:endParaRPr lang="en-US" dirty="0" smtClean="0"/>
                    </a:p>
                  </a:txBody>
                  <a:tcPr/>
                </a:tc>
              </a:tr>
              <a:tr h="1314535">
                <a:tc>
                  <a:txBody>
                    <a:bodyPr/>
                    <a:lstStyle/>
                    <a:p>
                      <a:pPr marL="0" indent="0">
                        <a:buFont typeface="Arial" pitchFamily="34" charset="0"/>
                        <a:buNone/>
                      </a:pPr>
                      <a:r>
                        <a:rPr lang="en-US" b="1" baseline="0" dirty="0" smtClean="0">
                          <a:solidFill>
                            <a:srgbClr val="A0214F"/>
                          </a:solidFill>
                        </a:rPr>
                        <a:t>Social media advocacy</a:t>
                      </a:r>
                    </a:p>
                    <a:p>
                      <a:pPr marL="285750" indent="-285750">
                        <a:buFont typeface="Arial" pitchFamily="34" charset="0"/>
                        <a:buChar char="•"/>
                      </a:pPr>
                      <a:r>
                        <a:rPr lang="en-US" b="0" dirty="0" smtClean="0"/>
                        <a:t>Linking</a:t>
                      </a:r>
                      <a:r>
                        <a:rPr lang="en-US" b="0" baseline="0" dirty="0" smtClean="0"/>
                        <a:t> to policy docs</a:t>
                      </a:r>
                      <a:endParaRPr lang="en-US" b="0" dirty="0" smtClean="0"/>
                    </a:p>
                    <a:p>
                      <a:pPr marL="285750" indent="-285750">
                        <a:buFont typeface="Arial" pitchFamily="34" charset="0"/>
                        <a:buChar char="•"/>
                      </a:pPr>
                      <a:r>
                        <a:rPr lang="en-US" b="0" dirty="0" smtClean="0"/>
                        <a:t>Connecting w/Congress</a:t>
                      </a:r>
                    </a:p>
                    <a:p>
                      <a:pPr marL="285750" indent="-285750">
                        <a:buFont typeface="Arial" pitchFamily="34" charset="0"/>
                        <a:buChar char="•"/>
                      </a:pPr>
                      <a:r>
                        <a:rPr lang="en-US" b="0" baseline="0" dirty="0" smtClean="0"/>
                        <a:t>Live tweeting Hill events</a:t>
                      </a:r>
                    </a:p>
                  </a:txBody>
                  <a:tcPr/>
                </a:tc>
                <a:tc>
                  <a:txBody>
                    <a:bodyPr/>
                    <a:lstStyle/>
                    <a:p>
                      <a:pPr marL="0" indent="0">
                        <a:buFont typeface="Arial" pitchFamily="34" charset="0"/>
                        <a:buNone/>
                      </a:pPr>
                      <a:r>
                        <a:rPr lang="en-US" b="1" dirty="0" smtClean="0">
                          <a:solidFill>
                            <a:srgbClr val="A0214F"/>
                          </a:solidFill>
                        </a:rPr>
                        <a:t>Social</a:t>
                      </a:r>
                      <a:r>
                        <a:rPr lang="en-US" b="1" baseline="0" dirty="0" smtClean="0">
                          <a:solidFill>
                            <a:srgbClr val="A0214F"/>
                          </a:solidFill>
                        </a:rPr>
                        <a:t> media advocacy</a:t>
                      </a:r>
                    </a:p>
                    <a:p>
                      <a:pPr marL="285750" indent="-285750">
                        <a:buFont typeface="Arial" pitchFamily="34" charset="0"/>
                        <a:buChar char="•"/>
                      </a:pPr>
                      <a:r>
                        <a:rPr lang="en-US" b="0" baseline="0" dirty="0" smtClean="0">
                          <a:solidFill>
                            <a:schemeClr val="tx1"/>
                          </a:solidFill>
                        </a:rPr>
                        <a:t>#Putkids1st campaign</a:t>
                      </a:r>
                    </a:p>
                    <a:p>
                      <a:pPr marL="285750" indent="-285750">
                        <a:buFont typeface="Arial" pitchFamily="34" charset="0"/>
                        <a:buChar char="•"/>
                      </a:pPr>
                      <a:r>
                        <a:rPr lang="en-US" b="0" baseline="0" dirty="0" smtClean="0">
                          <a:solidFill>
                            <a:schemeClr val="tx1"/>
                          </a:solidFill>
                        </a:rPr>
                        <a:t>AAP leader Twitter chats</a:t>
                      </a:r>
                    </a:p>
                    <a:p>
                      <a:pPr marL="285750" indent="-285750">
                        <a:buFont typeface="Arial" pitchFamily="34" charset="0"/>
                        <a:buChar char="•"/>
                      </a:pPr>
                      <a:r>
                        <a:rPr lang="en-US" b="0" baseline="0" dirty="0" smtClean="0">
                          <a:solidFill>
                            <a:schemeClr val="tx1"/>
                          </a:solidFill>
                        </a:rPr>
                        <a:t>Unified coalition </a:t>
                      </a:r>
                      <a:r>
                        <a:rPr lang="en-US" b="0" baseline="0" dirty="0" err="1" smtClean="0">
                          <a:solidFill>
                            <a:schemeClr val="tx1"/>
                          </a:solidFill>
                        </a:rPr>
                        <a:t>msgs</a:t>
                      </a:r>
                      <a:endParaRPr lang="en-US" b="1" dirty="0" smtClean="0">
                        <a:solidFill>
                          <a:srgbClr val="A0214F"/>
                        </a:solidFill>
                      </a:endParaRPr>
                    </a:p>
                  </a:txBody>
                  <a:tcPr/>
                </a:tc>
                <a:tc>
                  <a:txBody>
                    <a:bodyPr/>
                    <a:lstStyle/>
                    <a:p>
                      <a:pPr marL="0" indent="0">
                        <a:buFont typeface="Arial" pitchFamily="34" charset="0"/>
                        <a:buNone/>
                      </a:pPr>
                      <a:r>
                        <a:rPr lang="en-US" b="1" dirty="0" smtClean="0">
                          <a:solidFill>
                            <a:srgbClr val="A0214F"/>
                          </a:solidFill>
                        </a:rPr>
                        <a:t>Social</a:t>
                      </a:r>
                      <a:r>
                        <a:rPr lang="en-US" b="1" baseline="0" dirty="0" smtClean="0">
                          <a:solidFill>
                            <a:srgbClr val="A0214F"/>
                          </a:solidFill>
                        </a:rPr>
                        <a:t> media advocacy</a:t>
                      </a:r>
                    </a:p>
                    <a:p>
                      <a:pPr marL="285750" indent="-285750">
                        <a:buFont typeface="Arial" pitchFamily="34" charset="0"/>
                        <a:buChar char="•"/>
                      </a:pPr>
                      <a:r>
                        <a:rPr lang="en-US" b="0" baseline="0" dirty="0" smtClean="0">
                          <a:solidFill>
                            <a:schemeClr val="tx1"/>
                          </a:solidFill>
                        </a:rPr>
                        <a:t>Media-hosted Twitter chats</a:t>
                      </a:r>
                    </a:p>
                    <a:p>
                      <a:pPr marL="285750" indent="-285750">
                        <a:buFont typeface="Arial" pitchFamily="34" charset="0"/>
                        <a:buChar char="•"/>
                      </a:pPr>
                      <a:r>
                        <a:rPr lang="en-US" b="0" baseline="0" dirty="0" smtClean="0">
                          <a:solidFill>
                            <a:schemeClr val="tx1"/>
                          </a:solidFill>
                        </a:rPr>
                        <a:t>Linking to press coverage</a:t>
                      </a:r>
                    </a:p>
                    <a:p>
                      <a:pPr marL="285750" indent="-285750">
                        <a:buFont typeface="Arial" pitchFamily="34" charset="0"/>
                        <a:buChar char="•"/>
                      </a:pPr>
                      <a:r>
                        <a:rPr lang="en-US" b="0" baseline="0" dirty="0" smtClean="0">
                          <a:solidFill>
                            <a:schemeClr val="tx1"/>
                          </a:solidFill>
                        </a:rPr>
                        <a:t>Proactive media monitoring</a:t>
                      </a:r>
                      <a:endParaRPr lang="en-US" b="0" dirty="0" smtClean="0">
                        <a:solidFill>
                          <a:schemeClr val="tx1"/>
                        </a:solidFill>
                      </a:endParaRPr>
                    </a:p>
                  </a:txBody>
                  <a:tcPr/>
                </a:tc>
              </a:tr>
            </a:tbl>
          </a:graphicData>
        </a:graphic>
      </p:graphicFrame>
    </p:spTree>
    <p:extLst>
      <p:ext uri="{BB962C8B-B14F-4D97-AF65-F5344CB8AC3E}">
        <p14:creationId xmlns:p14="http://schemas.microsoft.com/office/powerpoint/2010/main" val="9031604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a:xfrm>
            <a:off x="685800" y="122869"/>
            <a:ext cx="7772400" cy="1470025"/>
          </a:xfrm>
        </p:spPr>
        <p:txBody>
          <a:bodyPr>
            <a:normAutofit/>
          </a:bodyPr>
          <a:lstStyle/>
          <a:p>
            <a:pPr eaLnBrk="1" hangingPunct="1"/>
            <a:r>
              <a:rPr lang="en-US" dirty="0" smtClean="0"/>
              <a:t>How Social Media Fits In Cont’d</a:t>
            </a:r>
          </a:p>
        </p:txBody>
      </p:sp>
      <p:graphicFrame>
        <p:nvGraphicFramePr>
          <p:cNvPr id="8" name="Content Placeholder 4"/>
          <p:cNvGraphicFramePr>
            <a:graphicFrameLocks noGrp="1"/>
          </p:cNvGraphicFramePr>
          <p:nvPr>
            <p:ph idx="1"/>
            <p:extLst>
              <p:ext uri="{D42A27DB-BD31-4B8C-83A1-F6EECF244321}">
                <p14:modId xmlns:p14="http://schemas.microsoft.com/office/powerpoint/2010/main" val="1722491510"/>
              </p:ext>
            </p:extLst>
          </p:nvPr>
        </p:nvGraphicFramePr>
        <p:xfrm>
          <a:off x="108321" y="1393587"/>
          <a:ext cx="8642719" cy="5055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ular Callout 3"/>
          <p:cNvSpPr/>
          <p:nvPr/>
        </p:nvSpPr>
        <p:spPr bwMode="auto">
          <a:xfrm rot="21250419">
            <a:off x="5817789" y="4059207"/>
            <a:ext cx="2985450" cy="1027016"/>
          </a:xfrm>
          <a:prstGeom prst="wedgeRoundRectCallout">
            <a:avLst>
              <a:gd name="adj1" fmla="val -45261"/>
              <a:gd name="adj2" fmla="val 84838"/>
              <a:gd name="adj3" fmla="val 16667"/>
            </a:avLst>
          </a:prstGeom>
          <a:solidFill>
            <a:schemeClr val="bg2"/>
          </a:solidFill>
          <a:ln>
            <a:solidFill>
              <a:schemeClr val="tx2"/>
            </a:solidFill>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a:lstStyle/>
          <a:p>
            <a:pPr fontAlgn="base">
              <a:spcBef>
                <a:spcPct val="0"/>
              </a:spcBef>
              <a:spcAft>
                <a:spcPct val="0"/>
              </a:spcAft>
              <a:defRPr/>
            </a:pPr>
            <a:endParaRPr lang="en-US">
              <a:solidFill>
                <a:srgbClr val="000000"/>
              </a:solidFill>
            </a:endParaRPr>
          </a:p>
        </p:txBody>
      </p:sp>
      <p:sp>
        <p:nvSpPr>
          <p:cNvPr id="29701" name="TextBox 5"/>
          <p:cNvSpPr txBox="1">
            <a:spLocks noChangeArrowheads="1"/>
          </p:cNvSpPr>
          <p:nvPr/>
        </p:nvSpPr>
        <p:spPr bwMode="auto">
          <a:xfrm rot="21298883">
            <a:off x="5809202" y="4207486"/>
            <a:ext cx="30801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400" dirty="0">
                <a:solidFill>
                  <a:srgbClr val="000000"/>
                </a:solidFill>
                <a:latin typeface="+mj-lt"/>
              </a:rPr>
              <a:t>“What </a:t>
            </a:r>
            <a:r>
              <a:rPr lang="en-US" sz="1400" dirty="0" smtClean="0">
                <a:solidFill>
                  <a:srgbClr val="000000"/>
                </a:solidFill>
                <a:latin typeface="+mj-lt"/>
              </a:rPr>
              <a:t>AAP has </a:t>
            </a:r>
            <a:r>
              <a:rPr lang="en-US" sz="1400" dirty="0">
                <a:solidFill>
                  <a:srgbClr val="000000"/>
                </a:solidFill>
                <a:latin typeface="+mj-lt"/>
              </a:rPr>
              <a:t>to say on the Senate's failure to pass gun safety legislation: ow.ly/kax6a #</a:t>
            </a:r>
            <a:r>
              <a:rPr lang="en-US" sz="1400" dirty="0" smtClean="0">
                <a:solidFill>
                  <a:srgbClr val="000000"/>
                </a:solidFill>
                <a:latin typeface="+mj-lt"/>
              </a:rPr>
              <a:t>putkids1st”</a:t>
            </a:r>
            <a:endParaRPr lang="en-US" sz="1400" dirty="0">
              <a:solidFill>
                <a:srgbClr val="000000"/>
              </a:solidFill>
              <a:latin typeface="+mj-lt"/>
            </a:endParaRPr>
          </a:p>
        </p:txBody>
      </p:sp>
    </p:spTree>
    <p:extLst>
      <p:ext uri="{BB962C8B-B14F-4D97-AF65-F5344CB8AC3E}">
        <p14:creationId xmlns:p14="http://schemas.microsoft.com/office/powerpoint/2010/main" val="3322626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What We’ll Discuss Today</a:t>
            </a:r>
            <a:endParaRPr lang="en-US" dirty="0"/>
          </a:p>
        </p:txBody>
      </p:sp>
      <p:sp>
        <p:nvSpPr>
          <p:cNvPr id="4" name="Content Placeholder 3"/>
          <p:cNvSpPr>
            <a:spLocks noGrp="1"/>
          </p:cNvSpPr>
          <p:nvPr>
            <p:ph idx="1"/>
          </p:nvPr>
        </p:nvSpPr>
        <p:spPr/>
        <p:txBody>
          <a:bodyPr/>
          <a:lstStyle/>
          <a:p>
            <a:r>
              <a:rPr lang="en-US" dirty="0" smtClean="0"/>
              <a:t>Overview of media platforms and how they can be used to advocate</a:t>
            </a:r>
          </a:p>
          <a:p>
            <a:r>
              <a:rPr lang="en-US" dirty="0" smtClean="0"/>
              <a:t>Understanding how to craft your message for the media</a:t>
            </a:r>
          </a:p>
          <a:p>
            <a:r>
              <a:rPr lang="en-US" dirty="0" smtClean="0"/>
              <a:t>Examples of how media advocacy works and a real-time demonstration </a:t>
            </a:r>
            <a:endParaRPr lang="en-US" dirty="0"/>
          </a:p>
        </p:txBody>
      </p:sp>
    </p:spTree>
    <p:extLst>
      <p:ext uri="{BB962C8B-B14F-4D97-AF65-F5344CB8AC3E}">
        <p14:creationId xmlns:p14="http://schemas.microsoft.com/office/powerpoint/2010/main" val="4106354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52263"/>
            <a:ext cx="7772400" cy="1470025"/>
          </a:xfrm>
        </p:spPr>
        <p:txBody>
          <a:bodyPr>
            <a:normAutofit/>
          </a:bodyPr>
          <a:lstStyle/>
          <a:p>
            <a:r>
              <a:rPr lang="en-US" dirty="0"/>
              <a:t>How AAP Uses Social Media to Advocate at the Federal Level</a:t>
            </a:r>
          </a:p>
        </p:txBody>
      </p:sp>
      <p:sp>
        <p:nvSpPr>
          <p:cNvPr id="4" name="Content Placeholder 3"/>
          <p:cNvSpPr>
            <a:spLocks noGrp="1"/>
          </p:cNvSpPr>
          <p:nvPr>
            <p:ph idx="1"/>
          </p:nvPr>
        </p:nvSpPr>
        <p:spPr>
          <a:xfrm>
            <a:off x="423752" y="1849437"/>
            <a:ext cx="8229600" cy="4525963"/>
          </a:xfrm>
        </p:spPr>
        <p:txBody>
          <a:bodyPr/>
          <a:lstStyle/>
          <a:p>
            <a:r>
              <a:rPr lang="en-US" b="1" dirty="0" smtClean="0">
                <a:solidFill>
                  <a:schemeClr val="tx2"/>
                </a:solidFill>
              </a:rPr>
              <a:t>Live tweeting </a:t>
            </a:r>
            <a:r>
              <a:rPr lang="en-US" dirty="0" smtClean="0"/>
              <a:t>public events: briefings, testimony, Hill visits, AAP events &amp; trainings</a:t>
            </a:r>
          </a:p>
          <a:p>
            <a:r>
              <a:rPr lang="en-US" b="1" dirty="0" smtClean="0">
                <a:solidFill>
                  <a:schemeClr val="tx2"/>
                </a:solidFill>
              </a:rPr>
              <a:t>Coordinating and cross-promoting </a:t>
            </a:r>
            <a:r>
              <a:rPr lang="en-US" dirty="0" smtClean="0"/>
              <a:t>research, stories, resources from partner organizations</a:t>
            </a:r>
          </a:p>
          <a:p>
            <a:r>
              <a:rPr lang="en-US" b="1" dirty="0" smtClean="0">
                <a:solidFill>
                  <a:schemeClr val="tx2"/>
                </a:solidFill>
              </a:rPr>
              <a:t>Making AAP leaders more accessible </a:t>
            </a:r>
            <a:r>
              <a:rPr lang="en-US" dirty="0" smtClean="0"/>
              <a:t>through live chats, posted photos, blogs</a:t>
            </a:r>
          </a:p>
          <a:p>
            <a:r>
              <a:rPr lang="en-US" b="1" dirty="0" smtClean="0">
                <a:solidFill>
                  <a:schemeClr val="tx2"/>
                </a:solidFill>
              </a:rPr>
              <a:t>Engaging AAP members directly </a:t>
            </a:r>
            <a:r>
              <a:rPr lang="en-US" dirty="0" smtClean="0"/>
              <a:t>through re-tweets, Facebook posts, live chats</a:t>
            </a:r>
          </a:p>
          <a:p>
            <a:endParaRPr lang="en-US" dirty="0"/>
          </a:p>
        </p:txBody>
      </p:sp>
    </p:spTree>
    <p:extLst>
      <p:ext uri="{BB962C8B-B14F-4D97-AF65-F5344CB8AC3E}">
        <p14:creationId xmlns:p14="http://schemas.microsoft.com/office/powerpoint/2010/main" val="29156515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80484" y="130175"/>
            <a:ext cx="7772400" cy="1470025"/>
          </a:xfrm>
        </p:spPr>
        <p:txBody>
          <a:bodyPr>
            <a:normAutofit/>
          </a:bodyPr>
          <a:lstStyle/>
          <a:p>
            <a:pPr eaLnBrk="1" hangingPunct="1"/>
            <a:r>
              <a:rPr lang="en-US" sz="3800" dirty="0" smtClean="0"/>
              <a:t>Social Media Advocacy: Facebook</a:t>
            </a:r>
            <a:br>
              <a:rPr lang="en-US" sz="3800" dirty="0" smtClean="0"/>
            </a:br>
            <a:endParaRPr lang="en-US" sz="3800" dirty="0" smtClean="0"/>
          </a:p>
        </p:txBody>
      </p:sp>
      <p:sp>
        <p:nvSpPr>
          <p:cNvPr id="25603" name="Content Placeholder 1"/>
          <p:cNvSpPr>
            <a:spLocks noGrp="1"/>
          </p:cNvSpPr>
          <p:nvPr>
            <p:ph idx="1"/>
          </p:nvPr>
        </p:nvSpPr>
        <p:spPr>
          <a:xfrm>
            <a:off x="94143" y="1600200"/>
            <a:ext cx="4488490" cy="4525963"/>
          </a:xfrm>
        </p:spPr>
        <p:txBody>
          <a:bodyPr/>
          <a:lstStyle/>
          <a:p>
            <a:r>
              <a:rPr lang="en-US" sz="2200" dirty="0" smtClean="0"/>
              <a:t>AAP Washington Office on Facebook: </a:t>
            </a:r>
            <a:r>
              <a:rPr lang="en-US" sz="1700" dirty="0" smtClean="0">
                <a:hlinkClick r:id="rId2"/>
              </a:rPr>
              <a:t>www.Facebook.com/AAPFederalAffairs</a:t>
            </a:r>
            <a:endParaRPr lang="en-US" sz="1700" dirty="0" smtClean="0"/>
          </a:p>
          <a:p>
            <a:r>
              <a:rPr lang="en-US" sz="2200" dirty="0" smtClean="0"/>
              <a:t>Nearly 1,500 fans</a:t>
            </a:r>
          </a:p>
          <a:p>
            <a:r>
              <a:rPr lang="en-US" sz="2200" dirty="0" smtClean="0"/>
              <a:t>Photos of AAP members participating in federal advocacy activities</a:t>
            </a:r>
          </a:p>
          <a:p>
            <a:r>
              <a:rPr lang="en-US" sz="2200" dirty="0" smtClean="0"/>
              <a:t>Links to federal policy letters, press statements, media coverage, federal testimony &amp; more</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055" t="14087" r="14638" b="6250"/>
          <a:stretch/>
        </p:blipFill>
        <p:spPr bwMode="auto">
          <a:xfrm>
            <a:off x="4500274" y="1003266"/>
            <a:ext cx="4531385" cy="4797093"/>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65196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a:xfrm>
            <a:off x="-171450" y="-163400"/>
            <a:ext cx="9144000" cy="1470025"/>
          </a:xfrm>
        </p:spPr>
        <p:txBody>
          <a:bodyPr>
            <a:normAutofit/>
          </a:bodyPr>
          <a:lstStyle/>
          <a:p>
            <a:r>
              <a:rPr lang="en-US" sz="4000" dirty="0"/>
              <a:t>Facebook Advocacy </a:t>
            </a:r>
            <a:r>
              <a:rPr lang="en-US" sz="4000" dirty="0" smtClean="0"/>
              <a:t>Snapshot:</a:t>
            </a:r>
            <a:endParaRPr lang="en-US" dirty="0" smtClean="0"/>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735" t="9374" r="24883" b="5001"/>
          <a:stretch/>
        </p:blipFill>
        <p:spPr bwMode="auto">
          <a:xfrm>
            <a:off x="295275" y="971663"/>
            <a:ext cx="5909791" cy="5433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243" t="12243" r="31331" b="28161"/>
          <a:stretch/>
        </p:blipFill>
        <p:spPr bwMode="auto">
          <a:xfrm>
            <a:off x="3571874" y="2589070"/>
            <a:ext cx="4371975" cy="391600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5" name="Elbow Connector 4"/>
          <p:cNvCxnSpPr/>
          <p:nvPr/>
        </p:nvCxnSpPr>
        <p:spPr>
          <a:xfrm>
            <a:off x="2592945" y="3200400"/>
            <a:ext cx="1314450" cy="1162050"/>
          </a:xfrm>
          <a:prstGeom prst="bentConnector3">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315075" y="1047750"/>
            <a:ext cx="2657475" cy="1323439"/>
          </a:xfrm>
          <a:prstGeom prst="rect">
            <a:avLst/>
          </a:prstGeom>
          <a:noFill/>
        </p:spPr>
        <p:txBody>
          <a:bodyPr wrap="square" rtlCol="0">
            <a:spAutoFit/>
          </a:bodyPr>
          <a:lstStyle/>
          <a:p>
            <a:pPr algn="ctr"/>
            <a:r>
              <a:rPr lang="en-US" sz="4000" dirty="0">
                <a:solidFill>
                  <a:srgbClr val="A0214F"/>
                </a:solidFill>
                <a:latin typeface="+mj-lt"/>
                <a:ea typeface="+mj-ea"/>
                <a:cs typeface="+mj-cs"/>
              </a:rPr>
              <a:t>Getting the Word Out</a:t>
            </a:r>
          </a:p>
        </p:txBody>
      </p:sp>
    </p:spTree>
    <p:extLst>
      <p:ext uri="{BB962C8B-B14F-4D97-AF65-F5344CB8AC3E}">
        <p14:creationId xmlns:p14="http://schemas.microsoft.com/office/powerpoint/2010/main" val="32814894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097"/>
            <a:ext cx="7772400" cy="1470025"/>
          </a:xfrm>
        </p:spPr>
        <p:txBody>
          <a:bodyPr/>
          <a:lstStyle/>
          <a:p>
            <a:r>
              <a:rPr lang="en-US" dirty="0" smtClean="0"/>
              <a:t>Social Media Advocacy: Twitter</a:t>
            </a:r>
            <a:endParaRPr lang="en-US"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064" t="9394" r="21373" b="3499"/>
          <a:stretch/>
        </p:blipFill>
        <p:spPr bwMode="auto">
          <a:xfrm>
            <a:off x="1853372" y="1266753"/>
            <a:ext cx="5375564" cy="5108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74836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4695" y="1227057"/>
            <a:ext cx="5848905" cy="5139237"/>
          </a:xfrm>
        </p:spPr>
        <p:txBody>
          <a:bodyPr>
            <a:normAutofit fontScale="92500" lnSpcReduction="20000"/>
          </a:bodyPr>
          <a:lstStyle/>
          <a:p>
            <a:r>
              <a:rPr lang="en-US" sz="2200" b="1" dirty="0" smtClean="0">
                <a:solidFill>
                  <a:schemeClr val="tx2"/>
                </a:solidFill>
              </a:rPr>
              <a:t>The goal: </a:t>
            </a:r>
          </a:p>
          <a:p>
            <a:pPr lvl="1"/>
            <a:r>
              <a:rPr lang="en-US" sz="2200" dirty="0" smtClean="0"/>
              <a:t>To frame the conversation on gun violence around children.</a:t>
            </a:r>
          </a:p>
          <a:p>
            <a:pPr lvl="1"/>
            <a:r>
              <a:rPr lang="en-US" sz="2200" dirty="0" smtClean="0"/>
              <a:t>To urge Congress to give children a vote by passing gun safety legislation.</a:t>
            </a:r>
          </a:p>
          <a:p>
            <a:pPr lvl="1"/>
            <a:r>
              <a:rPr lang="en-US" sz="2200" dirty="0" smtClean="0"/>
              <a:t>To unite like-minded and diverse child advocates in raising awareness that gun violence is a public health threat to children.</a:t>
            </a:r>
          </a:p>
          <a:p>
            <a:pPr lvl="1"/>
            <a:r>
              <a:rPr lang="en-US" sz="2200" dirty="0" smtClean="0"/>
              <a:t>To share AAP gun violence prevention facts, data, advocacy requests and AAP resources quickly and broadly.</a:t>
            </a:r>
          </a:p>
          <a:p>
            <a:pPr lvl="1"/>
            <a:endParaRPr lang="en-US" sz="2000" dirty="0" smtClean="0"/>
          </a:p>
          <a:p>
            <a:r>
              <a:rPr lang="en-US" sz="2200" b="1" dirty="0" smtClean="0">
                <a:solidFill>
                  <a:schemeClr val="tx2"/>
                </a:solidFill>
              </a:rPr>
              <a:t>The result:</a:t>
            </a:r>
          </a:p>
          <a:p>
            <a:pPr lvl="1"/>
            <a:r>
              <a:rPr lang="en-US" sz="2200" dirty="0" smtClean="0"/>
              <a:t>More than 50 tweets and 350 </a:t>
            </a:r>
            <a:r>
              <a:rPr lang="en-US" sz="2200" dirty="0" err="1" smtClean="0"/>
              <a:t>retweets</a:t>
            </a:r>
            <a:r>
              <a:rPr lang="en-US" sz="2200" dirty="0" smtClean="0"/>
              <a:t> over two weeks using #putkids1st</a:t>
            </a:r>
          </a:p>
          <a:p>
            <a:pPr lvl="1"/>
            <a:r>
              <a:rPr lang="en-US" sz="2200" dirty="0" smtClean="0"/>
              <a:t>Engagement of leading third party stakeholders with hundreds of thousands of followers </a:t>
            </a:r>
          </a:p>
          <a:p>
            <a:pPr marL="0" indent="0">
              <a:buNone/>
            </a:pPr>
            <a:endParaRPr lang="en-US" sz="2000" dirty="0" smtClean="0"/>
          </a:p>
        </p:txBody>
      </p:sp>
      <p:sp>
        <p:nvSpPr>
          <p:cNvPr id="5" name="Title 1"/>
          <p:cNvSpPr>
            <a:spLocks noGrp="1"/>
          </p:cNvSpPr>
          <p:nvPr>
            <p:ph type="ctrTitle"/>
          </p:nvPr>
        </p:nvSpPr>
        <p:spPr>
          <a:xfrm>
            <a:off x="0" y="0"/>
            <a:ext cx="8973879" cy="1286540"/>
          </a:xfrm>
        </p:spPr>
        <p:txBody>
          <a:bodyPr>
            <a:noAutofit/>
          </a:bodyPr>
          <a:lstStyle/>
          <a:p>
            <a:pPr eaLnBrk="1" hangingPunct="1"/>
            <a:r>
              <a:rPr lang="en-US" dirty="0" smtClean="0">
                <a:solidFill>
                  <a:srgbClr val="A0214F"/>
                </a:solidFill>
              </a:rPr>
              <a:t>Twitter Advocacy: #Putkids1st</a:t>
            </a:r>
            <a:endParaRPr lang="en-US" dirty="0" smtClean="0"/>
          </a:p>
        </p:txBody>
      </p:sp>
      <p:grpSp>
        <p:nvGrpSpPr>
          <p:cNvPr id="3" name="Group 2"/>
          <p:cNvGrpSpPr/>
          <p:nvPr/>
        </p:nvGrpSpPr>
        <p:grpSpPr>
          <a:xfrm>
            <a:off x="6204605" y="1818009"/>
            <a:ext cx="2527344" cy="3046988"/>
            <a:chOff x="129597" y="1621466"/>
            <a:chExt cx="2527344" cy="3046988"/>
          </a:xfrm>
        </p:grpSpPr>
        <p:pic>
          <p:nvPicPr>
            <p:cNvPr id="8" name="Picture 7" descr="https://si0.twimg.com/profile_images/2478905387/k8pbcbswbba4s9ze81n3_normal.gif"/>
            <p:cNvPicPr/>
            <p:nvPr/>
          </p:nvPicPr>
          <p:blipFill>
            <a:blip r:embed="rId2">
              <a:extLst>
                <a:ext uri="{28A0092B-C50C-407E-A947-70E740481C1C}">
                  <a14:useLocalDpi xmlns:a14="http://schemas.microsoft.com/office/drawing/2010/main" val="0"/>
                </a:ext>
              </a:extLst>
            </a:blip>
            <a:srcRect/>
            <a:stretch>
              <a:fillRect/>
            </a:stretch>
          </p:blipFill>
          <p:spPr bwMode="auto">
            <a:xfrm>
              <a:off x="129597" y="3019046"/>
              <a:ext cx="457200" cy="457200"/>
            </a:xfrm>
            <a:prstGeom prst="rect">
              <a:avLst/>
            </a:prstGeom>
            <a:noFill/>
            <a:ln>
              <a:noFill/>
            </a:ln>
          </p:spPr>
        </p:pic>
        <p:pic>
          <p:nvPicPr>
            <p:cNvPr id="7" name="Picture 6" descr="https://si0.twimg.com/profile_images/3064954635/5e1a1db3fb459a57b4fef9d70e2cf181_normal.png"/>
            <p:cNvPicPr/>
            <p:nvPr/>
          </p:nvPicPr>
          <p:blipFill>
            <a:blip r:embed="rId3">
              <a:extLst>
                <a:ext uri="{28A0092B-C50C-407E-A947-70E740481C1C}">
                  <a14:useLocalDpi xmlns:a14="http://schemas.microsoft.com/office/drawing/2010/main" val="0"/>
                </a:ext>
              </a:extLst>
            </a:blip>
            <a:srcRect/>
            <a:stretch>
              <a:fillRect/>
            </a:stretch>
          </p:blipFill>
          <p:spPr bwMode="auto">
            <a:xfrm>
              <a:off x="159489" y="2345984"/>
              <a:ext cx="457200" cy="457200"/>
            </a:xfrm>
            <a:prstGeom prst="rect">
              <a:avLst/>
            </a:prstGeom>
            <a:noFill/>
            <a:ln>
              <a:noFill/>
            </a:ln>
          </p:spPr>
        </p:pic>
        <p:pic>
          <p:nvPicPr>
            <p:cNvPr id="6" name="Picture 5" descr="https://si0.twimg.com/profile_images/1234981968/cassatt_baby_normal.jpg"/>
            <p:cNvPicPr/>
            <p:nvPr/>
          </p:nvPicPr>
          <p:blipFill>
            <a:blip r:embed="rId4">
              <a:extLst>
                <a:ext uri="{28A0092B-C50C-407E-A947-70E740481C1C}">
                  <a14:useLocalDpi xmlns:a14="http://schemas.microsoft.com/office/drawing/2010/main" val="0"/>
                </a:ext>
              </a:extLst>
            </a:blip>
            <a:srcRect/>
            <a:stretch>
              <a:fillRect/>
            </a:stretch>
          </p:blipFill>
          <p:spPr bwMode="auto">
            <a:xfrm>
              <a:off x="159489" y="1630092"/>
              <a:ext cx="457200" cy="457200"/>
            </a:xfrm>
            <a:prstGeom prst="rect">
              <a:avLst/>
            </a:prstGeom>
            <a:noFill/>
            <a:ln>
              <a:noFill/>
            </a:ln>
          </p:spPr>
        </p:pic>
        <p:pic>
          <p:nvPicPr>
            <p:cNvPr id="9" name="Picture 8" descr="Amer Jnl of Nursin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148761" y="3957018"/>
              <a:ext cx="457200" cy="457200"/>
            </a:xfrm>
            <a:prstGeom prst="rect">
              <a:avLst/>
            </a:prstGeom>
            <a:noFill/>
            <a:ln>
              <a:noFill/>
            </a:ln>
          </p:spPr>
        </p:pic>
        <p:sp>
          <p:nvSpPr>
            <p:cNvPr id="2" name="Rectangle 1"/>
            <p:cNvSpPr/>
            <p:nvPr/>
          </p:nvSpPr>
          <p:spPr>
            <a:xfrm>
              <a:off x="183366" y="1621466"/>
              <a:ext cx="2473575" cy="3046988"/>
            </a:xfrm>
            <a:prstGeom prst="rect">
              <a:avLst/>
            </a:prstGeom>
          </p:spPr>
          <p:txBody>
            <a:bodyPr wrap="square">
              <a:spAutoFit/>
            </a:bodyPr>
            <a:lstStyle/>
            <a:p>
              <a:pPr lvl="1"/>
              <a:r>
                <a:rPr lang="en-US" sz="1600" dirty="0">
                  <a:latin typeface="+mj-lt"/>
                </a:rPr>
                <a:t>Liz </a:t>
              </a:r>
              <a:r>
                <a:rPr lang="en-US" sz="1600" dirty="0" err="1">
                  <a:latin typeface="+mj-lt"/>
                </a:rPr>
                <a:t>Szabo</a:t>
              </a:r>
              <a:r>
                <a:rPr lang="en-US" sz="1600" dirty="0">
                  <a:latin typeface="+mj-lt"/>
                </a:rPr>
                <a:t>, USA Today (26k followers)</a:t>
              </a:r>
            </a:p>
            <a:p>
              <a:pPr lvl="1"/>
              <a:r>
                <a:rPr lang="en-US" sz="1600" dirty="0">
                  <a:latin typeface="+mj-lt"/>
                </a:rPr>
                <a:t> </a:t>
              </a:r>
            </a:p>
            <a:p>
              <a:pPr lvl="1"/>
              <a:r>
                <a:rPr lang="en-US" sz="1600" dirty="0">
                  <a:latin typeface="+mj-lt"/>
                </a:rPr>
                <a:t>APHA </a:t>
              </a:r>
              <a:endParaRPr lang="en-US" sz="1600" dirty="0" smtClean="0">
                <a:latin typeface="+mj-lt"/>
              </a:endParaRPr>
            </a:p>
            <a:p>
              <a:pPr lvl="1"/>
              <a:r>
                <a:rPr lang="en-US" sz="1600" dirty="0" smtClean="0">
                  <a:latin typeface="+mj-lt"/>
                </a:rPr>
                <a:t>(</a:t>
              </a:r>
              <a:r>
                <a:rPr lang="en-US" sz="1600" dirty="0">
                  <a:latin typeface="+mj-lt"/>
                </a:rPr>
                <a:t>243k followers)</a:t>
              </a:r>
            </a:p>
            <a:p>
              <a:pPr lvl="1"/>
              <a:endParaRPr lang="en-US" sz="1600" dirty="0">
                <a:latin typeface="+mj-lt"/>
              </a:endParaRPr>
            </a:p>
            <a:p>
              <a:pPr lvl="1"/>
              <a:r>
                <a:rPr lang="en-US" sz="1600" dirty="0">
                  <a:latin typeface="+mj-lt"/>
                </a:rPr>
                <a:t>First Focus </a:t>
              </a:r>
              <a:endParaRPr lang="en-US" sz="1600" dirty="0" smtClean="0">
                <a:latin typeface="+mj-lt"/>
              </a:endParaRPr>
            </a:p>
            <a:p>
              <a:pPr lvl="1"/>
              <a:r>
                <a:rPr lang="en-US" sz="1600" dirty="0" smtClean="0">
                  <a:latin typeface="+mj-lt"/>
                </a:rPr>
                <a:t>(</a:t>
              </a:r>
              <a:r>
                <a:rPr lang="en-US" sz="1600" dirty="0">
                  <a:latin typeface="+mj-lt"/>
                </a:rPr>
                <a:t>5k followers)</a:t>
              </a:r>
            </a:p>
            <a:p>
              <a:pPr lvl="1"/>
              <a:endParaRPr lang="en-US" sz="1600" dirty="0">
                <a:latin typeface="+mj-lt"/>
              </a:endParaRPr>
            </a:p>
            <a:p>
              <a:pPr lvl="1"/>
              <a:r>
                <a:rPr lang="en-US" sz="1600" dirty="0">
                  <a:latin typeface="+mj-lt"/>
                </a:rPr>
                <a:t>American Journal of Nursing </a:t>
              </a:r>
              <a:endParaRPr lang="en-US" sz="1600" dirty="0" smtClean="0">
                <a:latin typeface="+mj-lt"/>
              </a:endParaRPr>
            </a:p>
            <a:p>
              <a:pPr lvl="1"/>
              <a:r>
                <a:rPr lang="en-US" sz="1600" dirty="0" smtClean="0">
                  <a:latin typeface="+mj-lt"/>
                </a:rPr>
                <a:t>(</a:t>
              </a:r>
              <a:r>
                <a:rPr lang="en-US" sz="1600" dirty="0">
                  <a:latin typeface="+mj-lt"/>
                </a:rPr>
                <a:t>19k followers)</a:t>
              </a:r>
            </a:p>
          </p:txBody>
        </p:sp>
      </p:grpSp>
    </p:spTree>
    <p:extLst>
      <p:ext uri="{BB962C8B-B14F-4D97-AF65-F5344CB8AC3E}">
        <p14:creationId xmlns:p14="http://schemas.microsoft.com/office/powerpoint/2010/main" val="15472675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130175"/>
            <a:ext cx="9144000" cy="1470025"/>
          </a:xfrm>
        </p:spPr>
        <p:txBody>
          <a:bodyPr>
            <a:normAutofit fontScale="90000"/>
          </a:bodyPr>
          <a:lstStyle/>
          <a:p>
            <a:pPr eaLnBrk="1" hangingPunct="1"/>
            <a:r>
              <a:rPr lang="en-US" sz="3800" dirty="0" smtClean="0"/>
              <a:t>AAP on Twitter: Coordinating Federal Advocacy</a:t>
            </a:r>
            <a:br>
              <a:rPr lang="en-US" sz="3800" dirty="0" smtClean="0"/>
            </a:br>
            <a:endParaRPr lang="en-US" sz="3800" dirty="0" smtClean="0"/>
          </a:p>
        </p:txBody>
      </p:sp>
      <p:graphicFrame>
        <p:nvGraphicFramePr>
          <p:cNvPr id="4" name="Diagram 3"/>
          <p:cNvGraphicFramePr/>
          <p:nvPr>
            <p:extLst>
              <p:ext uri="{D42A27DB-BD31-4B8C-83A1-F6EECF244321}">
                <p14:modId xmlns:p14="http://schemas.microsoft.com/office/powerpoint/2010/main" val="1875884586"/>
              </p:ext>
            </p:extLst>
          </p:nvPr>
        </p:nvGraphicFramePr>
        <p:xfrm>
          <a:off x="680484" y="1095551"/>
          <a:ext cx="5496029" cy="5132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425576" y="3916392"/>
            <a:ext cx="1489561" cy="646331"/>
          </a:xfrm>
          <a:prstGeom prst="rect">
            <a:avLst/>
          </a:prstGeom>
          <a:noFill/>
        </p:spPr>
        <p:txBody>
          <a:bodyPr wrap="square" rtlCol="0">
            <a:spAutoFit/>
          </a:bodyPr>
          <a:lstStyle/>
          <a:p>
            <a:r>
              <a:rPr lang="en-US" dirty="0" smtClean="0">
                <a:latin typeface="+mj-lt"/>
              </a:rPr>
              <a:t>&gt; 18,100 followers</a:t>
            </a:r>
            <a:endParaRPr lang="en-US" dirty="0">
              <a:latin typeface="+mj-lt"/>
            </a:endParaRPr>
          </a:p>
        </p:txBody>
      </p:sp>
      <p:sp>
        <p:nvSpPr>
          <p:cNvPr id="11" name="TextBox 10"/>
          <p:cNvSpPr txBox="1"/>
          <p:nvPr/>
        </p:nvSpPr>
        <p:spPr>
          <a:xfrm>
            <a:off x="6425575" y="2646083"/>
            <a:ext cx="1489561" cy="646331"/>
          </a:xfrm>
          <a:prstGeom prst="rect">
            <a:avLst/>
          </a:prstGeom>
          <a:noFill/>
        </p:spPr>
        <p:txBody>
          <a:bodyPr wrap="square" rtlCol="0">
            <a:spAutoFit/>
          </a:bodyPr>
          <a:lstStyle/>
          <a:p>
            <a:r>
              <a:rPr lang="en-US" dirty="0" smtClean="0">
                <a:latin typeface="+mj-lt"/>
              </a:rPr>
              <a:t>&gt; 450 followers</a:t>
            </a:r>
            <a:endParaRPr lang="en-US" dirty="0">
              <a:latin typeface="+mj-lt"/>
            </a:endParaRPr>
          </a:p>
        </p:txBody>
      </p:sp>
      <p:sp>
        <p:nvSpPr>
          <p:cNvPr id="12" name="TextBox 11"/>
          <p:cNvSpPr txBox="1"/>
          <p:nvPr/>
        </p:nvSpPr>
        <p:spPr>
          <a:xfrm>
            <a:off x="6399688" y="1423684"/>
            <a:ext cx="1489561" cy="646331"/>
          </a:xfrm>
          <a:prstGeom prst="rect">
            <a:avLst/>
          </a:prstGeom>
          <a:noFill/>
        </p:spPr>
        <p:txBody>
          <a:bodyPr wrap="square" rtlCol="0">
            <a:spAutoFit/>
          </a:bodyPr>
          <a:lstStyle/>
          <a:p>
            <a:r>
              <a:rPr lang="en-US" dirty="0" smtClean="0">
                <a:latin typeface="+mj-lt"/>
              </a:rPr>
              <a:t>&gt; 900 followers</a:t>
            </a:r>
            <a:endParaRPr lang="en-US" dirty="0">
              <a:latin typeface="+mj-lt"/>
            </a:endParaRPr>
          </a:p>
        </p:txBody>
      </p:sp>
      <p:sp>
        <p:nvSpPr>
          <p:cNvPr id="13" name="TextBox 12"/>
          <p:cNvSpPr txBox="1"/>
          <p:nvPr/>
        </p:nvSpPr>
        <p:spPr>
          <a:xfrm>
            <a:off x="6399688" y="5152194"/>
            <a:ext cx="1489561" cy="646331"/>
          </a:xfrm>
          <a:prstGeom prst="rect">
            <a:avLst/>
          </a:prstGeom>
          <a:noFill/>
        </p:spPr>
        <p:txBody>
          <a:bodyPr wrap="square" rtlCol="0">
            <a:spAutoFit/>
          </a:bodyPr>
          <a:lstStyle/>
          <a:p>
            <a:r>
              <a:rPr lang="en-US" dirty="0" smtClean="0">
                <a:latin typeface="+mj-lt"/>
              </a:rPr>
              <a:t>&gt; 14,400 followers</a:t>
            </a:r>
            <a:endParaRPr lang="en-US" dirty="0">
              <a:latin typeface="+mj-lt"/>
            </a:endParaRPr>
          </a:p>
        </p:txBody>
      </p:sp>
    </p:spTree>
    <p:extLst>
      <p:ext uri="{BB962C8B-B14F-4D97-AF65-F5344CB8AC3E}">
        <p14:creationId xmlns:p14="http://schemas.microsoft.com/office/powerpoint/2010/main" val="3762813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Social Media Advocacy: </a:t>
            </a:r>
            <a:r>
              <a:rPr lang="en-US" dirty="0" err="1" smtClean="0"/>
              <a:t>Pinterest</a:t>
            </a:r>
            <a:endParaRPr lang="en-US" dirty="0"/>
          </a:p>
        </p:txBody>
      </p:sp>
      <p:sp>
        <p:nvSpPr>
          <p:cNvPr id="4" name="Content Placeholder 3"/>
          <p:cNvSpPr>
            <a:spLocks noGrp="1"/>
          </p:cNvSpPr>
          <p:nvPr>
            <p:ph idx="1"/>
          </p:nvPr>
        </p:nvSpPr>
        <p:spPr/>
        <p:txBody>
          <a:bodyPr/>
          <a:lstStyle/>
          <a:p>
            <a:r>
              <a:rPr lang="en-US" dirty="0" err="1" smtClean="0"/>
              <a:t>Pinterest</a:t>
            </a:r>
            <a:r>
              <a:rPr lang="en-US" dirty="0" smtClean="0"/>
              <a:t> is an interactive online </a:t>
            </a:r>
            <a:r>
              <a:rPr lang="en-US" dirty="0" err="1" smtClean="0"/>
              <a:t>pinboard</a:t>
            </a:r>
            <a:endParaRPr lang="en-US" dirty="0" smtClean="0"/>
          </a:p>
          <a:p>
            <a:r>
              <a:rPr lang="en-US" dirty="0" smtClean="0"/>
              <a:t>AAP’s Florida Chapter uses </a:t>
            </a:r>
            <a:r>
              <a:rPr lang="en-US" dirty="0" err="1" smtClean="0"/>
              <a:t>pinterest</a:t>
            </a:r>
            <a:r>
              <a:rPr lang="en-US" dirty="0" smtClean="0"/>
              <a:t> as an advocacy platform and way to engage their community</a:t>
            </a:r>
          </a:p>
          <a:p>
            <a:pPr lvl="1"/>
            <a:r>
              <a:rPr lang="en-US" dirty="0" err="1" smtClean="0"/>
              <a:t>Infographic</a:t>
            </a:r>
            <a:r>
              <a:rPr lang="en-US" dirty="0" smtClean="0"/>
              <a:t> contest for Autism Awareness Month</a:t>
            </a:r>
          </a:p>
          <a:p>
            <a:pPr lvl="1"/>
            <a:r>
              <a:rPr lang="en-US" dirty="0" smtClean="0"/>
              <a:t>Child health/public health pins</a:t>
            </a:r>
          </a:p>
        </p:txBody>
      </p:sp>
    </p:spTree>
    <p:extLst>
      <p:ext uri="{BB962C8B-B14F-4D97-AF65-F5344CB8AC3E}">
        <p14:creationId xmlns:p14="http://schemas.microsoft.com/office/powerpoint/2010/main" val="17497247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smtClean="0"/>
              <a:t>Pinterest</a:t>
            </a:r>
            <a:r>
              <a:rPr lang="en-US" dirty="0" smtClean="0"/>
              <a:t> Advocacy Example</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30" t="10556" r="5407" b="25768"/>
          <a:stretch/>
        </p:blipFill>
        <p:spPr bwMode="auto">
          <a:xfrm>
            <a:off x="483079" y="1817179"/>
            <a:ext cx="8121351" cy="3255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2289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Social Media Advocacy: YouTube</a:t>
            </a:r>
            <a:endParaRPr lang="en-US" dirty="0"/>
          </a:p>
        </p:txBody>
      </p:sp>
      <p:sp>
        <p:nvSpPr>
          <p:cNvPr id="4" name="Content Placeholder 3"/>
          <p:cNvSpPr>
            <a:spLocks noGrp="1"/>
          </p:cNvSpPr>
          <p:nvPr>
            <p:ph idx="1"/>
          </p:nvPr>
        </p:nvSpPr>
        <p:spPr>
          <a:xfrm>
            <a:off x="182413" y="1504380"/>
            <a:ext cx="3501066" cy="4525963"/>
          </a:xfrm>
        </p:spPr>
        <p:txBody>
          <a:bodyPr>
            <a:normAutofit fontScale="85000" lnSpcReduction="10000"/>
          </a:bodyPr>
          <a:lstStyle/>
          <a:p>
            <a:r>
              <a:rPr lang="en-US" dirty="0" smtClean="0"/>
              <a:t>YouTube receives more than 100 million views per day</a:t>
            </a:r>
          </a:p>
          <a:p>
            <a:r>
              <a:rPr lang="en-US" dirty="0" smtClean="0"/>
              <a:t>Can be used as an outreach or education tool to make data, resources come to life </a:t>
            </a:r>
            <a:endParaRPr lang="en-US" dirty="0"/>
          </a:p>
          <a:p>
            <a:r>
              <a:rPr lang="en-US" dirty="0" smtClean="0"/>
              <a:t>Capacity for emotional engagement</a:t>
            </a:r>
          </a:p>
          <a:p>
            <a:endParaRPr lang="en-US"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37" t="14466" r="24027" b="3302"/>
          <a:stretch/>
        </p:blipFill>
        <p:spPr bwMode="auto">
          <a:xfrm>
            <a:off x="3683479" y="1362974"/>
            <a:ext cx="5300989" cy="4667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3233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685800" y="2209800"/>
            <a:ext cx="7696200" cy="2246769"/>
          </a:xfrm>
          <a:prstGeom prst="rect">
            <a:avLst/>
          </a:prstGeom>
          <a:noFill/>
          <a:ln w="9525">
            <a:noFill/>
            <a:miter lim="800000"/>
            <a:headEnd/>
            <a:tailEnd/>
          </a:ln>
          <a:effectLst/>
        </p:spPr>
        <p:txBody>
          <a:bodyPr>
            <a:spAutoFit/>
          </a:bodyPr>
          <a:lstStyle/>
          <a:p>
            <a:pPr algn="ctr" eaLnBrk="0" hangingPunct="0">
              <a:defRPr/>
            </a:pPr>
            <a:r>
              <a:rPr lang="en-US" sz="6000" b="1" dirty="0">
                <a:solidFill>
                  <a:schemeClr val="hlink"/>
                </a:solidFill>
                <a:effectLst>
                  <a:outerShdw blurRad="38100" dist="38100" dir="2700000" algn="tl">
                    <a:srgbClr val="C0C0C0"/>
                  </a:outerShdw>
                </a:effectLst>
                <a:latin typeface="+mj-lt"/>
              </a:rPr>
              <a:t> </a:t>
            </a:r>
            <a:r>
              <a:rPr lang="en-US" sz="6000" dirty="0">
                <a:solidFill>
                  <a:srgbClr val="A0214F"/>
                </a:solidFill>
                <a:latin typeface="+mj-lt"/>
              </a:rPr>
              <a:t>Crafting Your </a:t>
            </a:r>
            <a:r>
              <a:rPr lang="en-US" sz="6000" dirty="0" smtClean="0">
                <a:solidFill>
                  <a:srgbClr val="A0214F"/>
                </a:solidFill>
                <a:latin typeface="+mj-lt"/>
              </a:rPr>
              <a:t>Message for the Media</a:t>
            </a:r>
            <a:endParaRPr lang="en-US" sz="6000" dirty="0">
              <a:solidFill>
                <a:srgbClr val="A0214F"/>
              </a:solidFill>
              <a:latin typeface="+mj-lt"/>
            </a:endParaRPr>
          </a:p>
          <a:p>
            <a:pPr algn="ctr" eaLnBrk="0" hangingPunct="0">
              <a:defRPr/>
            </a:pPr>
            <a:r>
              <a:rPr lang="en-US" sz="2000" b="1" dirty="0">
                <a:solidFill>
                  <a:srgbClr val="FF0000"/>
                </a:solidFill>
                <a:effectLst>
                  <a:outerShdw blurRad="38100" dist="38100" dir="2700000" algn="tl">
                    <a:srgbClr val="C0C0C0"/>
                  </a:outerShdw>
                </a:effectLst>
                <a:latin typeface="+mj-lt"/>
              </a:rPr>
              <a:t> </a:t>
            </a:r>
            <a:endParaRPr lang="en-US" sz="6000" b="1" dirty="0">
              <a:solidFill>
                <a:srgbClr val="FF0000"/>
              </a:solidFill>
              <a:effectLst>
                <a:outerShdw blurRad="38100" dist="38100" dir="2700000" algn="tl">
                  <a:srgbClr val="C0C0C0"/>
                </a:outerShdw>
              </a:effectLst>
              <a:latin typeface="+mj-lt"/>
            </a:endParaRPr>
          </a:p>
        </p:txBody>
      </p:sp>
    </p:spTree>
    <p:extLst>
      <p:ext uri="{BB962C8B-B14F-4D97-AF65-F5344CB8AC3E}">
        <p14:creationId xmlns:p14="http://schemas.microsoft.com/office/powerpoint/2010/main" val="4249946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8600"/>
            <a:ext cx="9144000" cy="1477328"/>
          </a:xfrm>
          <a:prstGeom prst="rect">
            <a:avLst/>
          </a:prstGeom>
        </p:spPr>
        <p:txBody>
          <a:bodyPr wrap="square">
            <a:spAutoFit/>
          </a:bodyPr>
          <a:lstStyle/>
          <a:p>
            <a:pPr algn="ctr"/>
            <a:r>
              <a:rPr lang="en-US" sz="4500" dirty="0" smtClean="0">
                <a:solidFill>
                  <a:srgbClr val="A0214F"/>
                </a:solidFill>
                <a:latin typeface="+mj-lt"/>
                <a:ea typeface="+mj-ea"/>
                <a:cs typeface="+mj-cs"/>
              </a:rPr>
              <a:t>Understanding the Media: </a:t>
            </a:r>
          </a:p>
          <a:p>
            <a:pPr algn="ctr"/>
            <a:r>
              <a:rPr lang="en-US" sz="4500" dirty="0" smtClean="0">
                <a:solidFill>
                  <a:srgbClr val="A0214F"/>
                </a:solidFill>
                <a:latin typeface="+mj-lt"/>
                <a:ea typeface="+mj-ea"/>
                <a:cs typeface="+mj-cs"/>
              </a:rPr>
              <a:t>Earned vs. Paid</a:t>
            </a:r>
            <a:endParaRPr lang="en-US" dirty="0">
              <a:latin typeface="+mj-lt"/>
            </a:endParaRPr>
          </a:p>
        </p:txBody>
      </p:sp>
      <p:graphicFrame>
        <p:nvGraphicFramePr>
          <p:cNvPr id="5" name="Diagram 4"/>
          <p:cNvGraphicFramePr/>
          <p:nvPr>
            <p:extLst>
              <p:ext uri="{D42A27DB-BD31-4B8C-83A1-F6EECF244321}">
                <p14:modId xmlns:p14="http://schemas.microsoft.com/office/powerpoint/2010/main" val="875487467"/>
              </p:ext>
            </p:extLst>
          </p:nvPr>
        </p:nvGraphicFramePr>
        <p:xfrm>
          <a:off x="571500" y="1647824"/>
          <a:ext cx="7677150" cy="4981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88368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ctrTitle"/>
          </p:nvPr>
        </p:nvSpPr>
        <p:spPr/>
        <p:txBody>
          <a:bodyPr/>
          <a:lstStyle/>
          <a:p>
            <a:r>
              <a:rPr lang="en-US" sz="4000" dirty="0" smtClean="0">
                <a:solidFill>
                  <a:srgbClr val="A0214F"/>
                </a:solidFill>
              </a:rPr>
              <a:t>Crafting Your Message for the Media</a:t>
            </a:r>
          </a:p>
        </p:txBody>
      </p:sp>
      <p:sp>
        <p:nvSpPr>
          <p:cNvPr id="41986" name="Rectangle 3"/>
          <p:cNvSpPr>
            <a:spLocks noGrp="1"/>
          </p:cNvSpPr>
          <p:nvPr>
            <p:ph idx="1"/>
          </p:nvPr>
        </p:nvSpPr>
        <p:spPr>
          <a:xfrm>
            <a:off x="609600" y="1524000"/>
            <a:ext cx="8229600" cy="4525963"/>
          </a:xfrm>
        </p:spPr>
        <p:txBody>
          <a:bodyPr>
            <a:normAutofit/>
          </a:bodyPr>
          <a:lstStyle/>
          <a:p>
            <a:pPr marL="0" indent="0">
              <a:buNone/>
            </a:pPr>
            <a:r>
              <a:rPr lang="en-US" sz="2800" dirty="0" smtClean="0"/>
              <a:t>Essentially, your message is what follows “because”: </a:t>
            </a:r>
          </a:p>
          <a:p>
            <a:pPr>
              <a:buFont typeface="Cambria" pitchFamily="18" charset="0"/>
              <a:buNone/>
            </a:pPr>
            <a:endParaRPr lang="en-US" sz="1000" dirty="0" smtClean="0"/>
          </a:p>
          <a:p>
            <a:pPr lvl="1">
              <a:buFont typeface="Cambria" pitchFamily="18" charset="0"/>
              <a:buNone/>
            </a:pPr>
            <a:r>
              <a:rPr lang="en-US" dirty="0" smtClean="0"/>
              <a:t>   “Gun violence is a public health threat to children </a:t>
            </a:r>
            <a:r>
              <a:rPr lang="en-US" b="1" dirty="0" smtClean="0">
                <a:solidFill>
                  <a:srgbClr val="A0214F"/>
                </a:solidFill>
              </a:rPr>
              <a:t>because</a:t>
            </a:r>
            <a:r>
              <a:rPr lang="en-US" dirty="0" smtClean="0"/>
              <a:t> </a:t>
            </a:r>
            <a:r>
              <a:rPr lang="en-US" dirty="0" smtClean="0">
                <a:latin typeface="Calibri" pitchFamily="34" charset="0"/>
                <a:cs typeface="Calibri" pitchFamily="34" charset="0"/>
              </a:rPr>
              <a:t>in </a:t>
            </a:r>
            <a:r>
              <a:rPr lang="en-US" dirty="0">
                <a:latin typeface="Calibri" pitchFamily="34" charset="0"/>
                <a:cs typeface="Calibri" pitchFamily="34" charset="0"/>
              </a:rPr>
              <a:t>2010, firearms caused twice as many deaths as cancer, five times as many as heart disease and 15 times as many as </a:t>
            </a:r>
            <a:r>
              <a:rPr lang="en-US" dirty="0" smtClean="0">
                <a:latin typeface="Calibri" pitchFamily="34" charset="0"/>
                <a:cs typeface="Calibri" pitchFamily="34" charset="0"/>
              </a:rPr>
              <a:t>infections.” </a:t>
            </a:r>
            <a:br>
              <a:rPr lang="en-US" dirty="0" smtClean="0">
                <a:latin typeface="Calibri" pitchFamily="34" charset="0"/>
                <a:cs typeface="Calibri" pitchFamily="34" charset="0"/>
              </a:rPr>
            </a:br>
            <a:endParaRPr lang="en-US" sz="1500" dirty="0" smtClean="0">
              <a:latin typeface="Calibri" pitchFamily="34" charset="0"/>
              <a:cs typeface="Calibri" pitchFamily="34" charset="0"/>
            </a:endParaRPr>
          </a:p>
          <a:p>
            <a:pPr lvl="1">
              <a:buFont typeface="Cambria" pitchFamily="18" charset="0"/>
              <a:buNone/>
            </a:pPr>
            <a:r>
              <a:rPr lang="en-US" sz="2400" dirty="0" smtClean="0">
                <a:latin typeface="Calibri" pitchFamily="34" charset="0"/>
                <a:cs typeface="Calibri" pitchFamily="34" charset="0"/>
              </a:rPr>
              <a:t>	</a:t>
            </a:r>
            <a:r>
              <a:rPr lang="en-US" dirty="0" smtClean="0">
                <a:latin typeface="Calibri" pitchFamily="34" charset="0"/>
                <a:cs typeface="Calibri" pitchFamily="34" charset="0"/>
              </a:rPr>
              <a:t>“Protecting </a:t>
            </a:r>
            <a:r>
              <a:rPr lang="en-US" dirty="0">
                <a:latin typeface="Calibri" pitchFamily="34" charset="0"/>
                <a:cs typeface="Calibri" pitchFamily="34" charset="0"/>
              </a:rPr>
              <a:t>children from gun violence is not a political decision, it's a public health imperative</a:t>
            </a:r>
            <a:r>
              <a:rPr lang="en-US" dirty="0" smtClean="0"/>
              <a:t>.”   </a:t>
            </a:r>
          </a:p>
          <a:p>
            <a:pPr>
              <a:buFont typeface="Cambria" pitchFamily="18" charset="0"/>
              <a:buNone/>
            </a:pPr>
            <a:endParaRPr lang="en-US" sz="2800" dirty="0" smtClean="0"/>
          </a:p>
        </p:txBody>
      </p:sp>
    </p:spTree>
    <p:extLst>
      <p:ext uri="{BB962C8B-B14F-4D97-AF65-F5344CB8AC3E}">
        <p14:creationId xmlns:p14="http://schemas.microsoft.com/office/powerpoint/2010/main" val="41222792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p:cNvSpPr>
          <p:nvPr>
            <p:ph type="ctrTitle"/>
          </p:nvPr>
        </p:nvSpPr>
        <p:spPr/>
        <p:txBody>
          <a:bodyPr/>
          <a:lstStyle/>
          <a:p>
            <a:r>
              <a:rPr lang="en-US" sz="4000" dirty="0" smtClean="0">
                <a:solidFill>
                  <a:srgbClr val="A0214F"/>
                </a:solidFill>
              </a:rPr>
              <a:t>Crafting Your Message for the Media </a:t>
            </a:r>
          </a:p>
        </p:txBody>
      </p:sp>
      <p:sp>
        <p:nvSpPr>
          <p:cNvPr id="44034" name="Rectangle 3"/>
          <p:cNvSpPr>
            <a:spLocks noGrp="1"/>
          </p:cNvSpPr>
          <p:nvPr>
            <p:ph idx="1"/>
          </p:nvPr>
        </p:nvSpPr>
        <p:spPr>
          <a:xfrm>
            <a:off x="609600" y="1447800"/>
            <a:ext cx="8229600" cy="4525963"/>
          </a:xfrm>
        </p:spPr>
        <p:txBody>
          <a:bodyPr>
            <a:normAutofit lnSpcReduction="10000"/>
          </a:bodyPr>
          <a:lstStyle/>
          <a:p>
            <a:pPr marL="0" indent="0">
              <a:lnSpc>
                <a:spcPct val="80000"/>
              </a:lnSpc>
              <a:buNone/>
            </a:pPr>
            <a:r>
              <a:rPr lang="en-US" sz="3000" dirty="0" smtClean="0"/>
              <a:t>Your message is the core statement of why your issue is important and should be the underpinning of all your media and communications work, and should be:</a:t>
            </a:r>
            <a:r>
              <a:rPr lang="en-US" sz="2800" dirty="0" smtClean="0"/>
              <a:t> </a:t>
            </a:r>
          </a:p>
          <a:p>
            <a:pPr>
              <a:lnSpc>
                <a:spcPct val="80000"/>
              </a:lnSpc>
              <a:buFont typeface="Cambria" pitchFamily="18" charset="0"/>
              <a:buNone/>
            </a:pPr>
            <a:endParaRPr lang="en-US" sz="1000" dirty="0" smtClean="0"/>
          </a:p>
          <a:p>
            <a:pPr lvl="1">
              <a:lnSpc>
                <a:spcPct val="80000"/>
              </a:lnSpc>
            </a:pPr>
            <a:r>
              <a:rPr lang="en-US" sz="3000" dirty="0" smtClean="0"/>
              <a:t>Clear.</a:t>
            </a:r>
          </a:p>
          <a:p>
            <a:pPr lvl="1">
              <a:lnSpc>
                <a:spcPct val="80000"/>
              </a:lnSpc>
              <a:buFont typeface="Cambria" pitchFamily="18" charset="0"/>
              <a:buNone/>
            </a:pPr>
            <a:endParaRPr lang="en-US" sz="1000" dirty="0" smtClean="0"/>
          </a:p>
          <a:p>
            <a:pPr lvl="1">
              <a:lnSpc>
                <a:spcPct val="80000"/>
              </a:lnSpc>
            </a:pPr>
            <a:r>
              <a:rPr lang="en-US" sz="3000" dirty="0" smtClean="0"/>
              <a:t>Concise.</a:t>
            </a:r>
            <a:r>
              <a:rPr lang="en-US" dirty="0" smtClean="0"/>
              <a:t> </a:t>
            </a:r>
          </a:p>
          <a:p>
            <a:pPr lvl="1">
              <a:lnSpc>
                <a:spcPct val="80000"/>
              </a:lnSpc>
              <a:buFont typeface="Cambria" pitchFamily="18" charset="0"/>
              <a:buNone/>
            </a:pPr>
            <a:endParaRPr lang="en-US" sz="1000" dirty="0" smtClean="0"/>
          </a:p>
          <a:p>
            <a:pPr lvl="1">
              <a:lnSpc>
                <a:spcPct val="80000"/>
              </a:lnSpc>
            </a:pPr>
            <a:r>
              <a:rPr lang="en-US" sz="3000" dirty="0" smtClean="0"/>
              <a:t>Memorable and relatable.</a:t>
            </a:r>
          </a:p>
          <a:p>
            <a:pPr lvl="1">
              <a:lnSpc>
                <a:spcPct val="80000"/>
              </a:lnSpc>
              <a:buFont typeface="Cambria" pitchFamily="18" charset="0"/>
              <a:buNone/>
            </a:pPr>
            <a:endParaRPr lang="en-US" sz="1000" dirty="0" smtClean="0"/>
          </a:p>
          <a:p>
            <a:pPr lvl="1">
              <a:lnSpc>
                <a:spcPct val="80000"/>
              </a:lnSpc>
            </a:pPr>
            <a:r>
              <a:rPr lang="en-US" sz="3000" dirty="0" smtClean="0"/>
              <a:t>Persuasive.</a:t>
            </a:r>
            <a:r>
              <a:rPr lang="en-US" dirty="0" smtClean="0"/>
              <a:t> </a:t>
            </a:r>
          </a:p>
          <a:p>
            <a:pPr lvl="1">
              <a:lnSpc>
                <a:spcPct val="80000"/>
              </a:lnSpc>
              <a:buFont typeface="Cambria" pitchFamily="18" charset="0"/>
              <a:buNone/>
            </a:pPr>
            <a:endParaRPr lang="en-US" sz="1000" dirty="0" smtClean="0"/>
          </a:p>
          <a:p>
            <a:pPr lvl="1">
              <a:lnSpc>
                <a:spcPct val="80000"/>
              </a:lnSpc>
            </a:pPr>
            <a:r>
              <a:rPr lang="en-US" sz="3000" dirty="0" smtClean="0"/>
              <a:t>Repeat, Repeat, Repeat.</a:t>
            </a:r>
            <a:r>
              <a:rPr lang="en-US" dirty="0" smtClean="0"/>
              <a:t> </a:t>
            </a:r>
          </a:p>
        </p:txBody>
      </p:sp>
    </p:spTree>
    <p:extLst>
      <p:ext uri="{BB962C8B-B14F-4D97-AF65-F5344CB8AC3E}">
        <p14:creationId xmlns:p14="http://schemas.microsoft.com/office/powerpoint/2010/main" val="14323762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
          <p:cNvSpPr>
            <a:spLocks/>
          </p:cNvSpPr>
          <p:nvPr/>
        </p:nvSpPr>
        <p:spPr bwMode="auto">
          <a:xfrm>
            <a:off x="466725" y="381000"/>
            <a:ext cx="8229600" cy="1143000"/>
          </a:xfrm>
          <a:prstGeom prst="rect">
            <a:avLst/>
          </a:prstGeom>
          <a:noFill/>
          <a:ln w="9525">
            <a:noFill/>
            <a:miter lim="800000"/>
            <a:headEnd/>
            <a:tailEnd/>
          </a:ln>
        </p:spPr>
        <p:txBody>
          <a:bodyPr anchor="ctr"/>
          <a:lstStyle/>
          <a:p>
            <a:pPr algn="ctr" eaLnBrk="0" hangingPunct="0"/>
            <a:r>
              <a:rPr lang="en-US" sz="4000" dirty="0">
                <a:solidFill>
                  <a:srgbClr val="A0214F"/>
                </a:solidFill>
                <a:latin typeface="+mj-lt"/>
              </a:rPr>
              <a:t>Crafting Your Message for Different Media Outlets</a:t>
            </a:r>
          </a:p>
        </p:txBody>
      </p:sp>
      <p:sp>
        <p:nvSpPr>
          <p:cNvPr id="46082" name="Rectangle 5"/>
          <p:cNvSpPr>
            <a:spLocks/>
          </p:cNvSpPr>
          <p:nvPr/>
        </p:nvSpPr>
        <p:spPr bwMode="auto">
          <a:xfrm>
            <a:off x="152399" y="1834550"/>
            <a:ext cx="3838381" cy="4678363"/>
          </a:xfrm>
          <a:prstGeom prst="rect">
            <a:avLst/>
          </a:prstGeom>
          <a:noFill/>
          <a:ln w="9525">
            <a:noFill/>
            <a:miter lim="800000"/>
            <a:headEnd/>
            <a:tailEnd/>
          </a:ln>
        </p:spPr>
        <p:txBody>
          <a:bodyPr/>
          <a:lstStyle/>
          <a:p>
            <a:pPr eaLnBrk="0" hangingPunct="0">
              <a:lnSpc>
                <a:spcPct val="80000"/>
              </a:lnSpc>
              <a:spcBef>
                <a:spcPct val="20000"/>
              </a:spcBef>
            </a:pPr>
            <a:r>
              <a:rPr lang="en-US" sz="3500" b="1" dirty="0">
                <a:latin typeface="+mj-lt"/>
              </a:rPr>
              <a:t>Radio: </a:t>
            </a:r>
            <a:endParaRPr lang="en-US" sz="3500" b="1" dirty="0" smtClean="0">
              <a:latin typeface="+mj-lt"/>
            </a:endParaRPr>
          </a:p>
          <a:p>
            <a:pPr marL="742950" lvl="1" indent="-285750" eaLnBrk="0" hangingPunct="0">
              <a:lnSpc>
                <a:spcPct val="80000"/>
              </a:lnSpc>
              <a:spcBef>
                <a:spcPct val="20000"/>
              </a:spcBef>
              <a:buFont typeface="Cambria" pitchFamily="18" charset="0"/>
              <a:buChar char="–"/>
            </a:pPr>
            <a:r>
              <a:rPr lang="en-US" sz="2400" dirty="0">
                <a:latin typeface="+mj-lt"/>
              </a:rPr>
              <a:t>Sound bytes</a:t>
            </a:r>
          </a:p>
          <a:p>
            <a:pPr marL="742950" lvl="1" indent="-285750" eaLnBrk="0" hangingPunct="0">
              <a:lnSpc>
                <a:spcPct val="80000"/>
              </a:lnSpc>
              <a:spcBef>
                <a:spcPct val="20000"/>
              </a:spcBef>
              <a:buFont typeface="Cambria" pitchFamily="18" charset="0"/>
              <a:buChar char="–"/>
            </a:pPr>
            <a:r>
              <a:rPr lang="en-US" sz="2400" dirty="0" smtClean="0">
                <a:latin typeface="+mj-lt"/>
              </a:rPr>
              <a:t>Short</a:t>
            </a:r>
            <a:r>
              <a:rPr lang="en-US" sz="2400" dirty="0">
                <a:latin typeface="+mj-lt"/>
              </a:rPr>
              <a:t>, repeated phrases</a:t>
            </a:r>
          </a:p>
          <a:p>
            <a:pPr marL="742950" lvl="1" indent="-285750" eaLnBrk="0" hangingPunct="0">
              <a:lnSpc>
                <a:spcPct val="80000"/>
              </a:lnSpc>
              <a:spcBef>
                <a:spcPct val="20000"/>
              </a:spcBef>
              <a:buFont typeface="Cambria" pitchFamily="18" charset="0"/>
              <a:buChar char="–"/>
            </a:pPr>
            <a:r>
              <a:rPr lang="en-US" sz="2400" dirty="0">
                <a:latin typeface="+mj-lt"/>
              </a:rPr>
              <a:t>Enunciation and speaking slowly are key</a:t>
            </a:r>
          </a:p>
          <a:p>
            <a:pPr marL="742950" lvl="1" indent="-285750" eaLnBrk="0" hangingPunct="0">
              <a:lnSpc>
                <a:spcPct val="80000"/>
              </a:lnSpc>
              <a:spcBef>
                <a:spcPct val="20000"/>
              </a:spcBef>
              <a:buFont typeface="Cambria" pitchFamily="18" charset="0"/>
              <a:buChar char="–"/>
            </a:pPr>
            <a:r>
              <a:rPr lang="en-US" sz="2400" dirty="0">
                <a:latin typeface="+mj-lt"/>
              </a:rPr>
              <a:t>Vocal variety/fluctuation in delivery</a:t>
            </a:r>
          </a:p>
          <a:p>
            <a:pPr marL="742950" lvl="1" indent="-285750" eaLnBrk="0" hangingPunct="0">
              <a:lnSpc>
                <a:spcPct val="80000"/>
              </a:lnSpc>
              <a:spcBef>
                <a:spcPct val="20000"/>
              </a:spcBef>
              <a:buFont typeface="Cambria" pitchFamily="18" charset="0"/>
              <a:buChar char="–"/>
            </a:pPr>
            <a:r>
              <a:rPr lang="en-US" sz="2400" dirty="0">
                <a:latin typeface="+mj-lt"/>
              </a:rPr>
              <a:t>You can have materials/talking points in front of you</a:t>
            </a:r>
            <a:endParaRPr lang="en-US" sz="2400" b="1" dirty="0">
              <a:latin typeface="+mj-lt"/>
            </a:endParaRPr>
          </a:p>
          <a:p>
            <a:pPr marL="342900" indent="-342900" eaLnBrk="0" hangingPunct="0">
              <a:lnSpc>
                <a:spcPct val="80000"/>
              </a:lnSpc>
              <a:spcBef>
                <a:spcPct val="20000"/>
              </a:spcBef>
              <a:buFont typeface="Cambria" pitchFamily="18" charset="0"/>
              <a:buNone/>
            </a:pPr>
            <a:endParaRPr lang="en-US" sz="2400" dirty="0">
              <a:solidFill>
                <a:srgbClr val="2B4681"/>
              </a:solidFill>
              <a:latin typeface="+mj-lt"/>
            </a:endParaRPr>
          </a:p>
        </p:txBody>
      </p:sp>
      <p:pic>
        <p:nvPicPr>
          <p:cNvPr id="7" name="Picture 5" descr="I:\Common File 2.0\Pictures\2012\SCOTUS oral arguments 3 26 12\DrBeer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006" t="6256" r="25970" b="16081"/>
          <a:stretch/>
        </p:blipFill>
        <p:spPr bwMode="auto">
          <a:xfrm>
            <a:off x="5778038" y="2225615"/>
            <a:ext cx="3030305" cy="33288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3990780" y="1714500"/>
            <a:ext cx="2200666" cy="1622486"/>
          </a:xfrm>
          <a:prstGeom prst="wedgeRectCallout">
            <a:avLst>
              <a:gd name="adj1" fmla="val 98320"/>
              <a:gd name="adj2" fmla="val 670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TextBox 8"/>
          <p:cNvSpPr txBox="1"/>
          <p:nvPr/>
        </p:nvSpPr>
        <p:spPr>
          <a:xfrm>
            <a:off x="3990780" y="1714500"/>
            <a:ext cx="2200666" cy="1477328"/>
          </a:xfrm>
          <a:prstGeom prst="rect">
            <a:avLst/>
          </a:prstGeom>
          <a:noFill/>
        </p:spPr>
        <p:txBody>
          <a:bodyPr wrap="square" rtlCol="0">
            <a:spAutoFit/>
          </a:bodyPr>
          <a:lstStyle/>
          <a:p>
            <a:r>
              <a:rPr lang="en-US" dirty="0" smtClean="0">
                <a:solidFill>
                  <a:schemeClr val="bg1"/>
                </a:solidFill>
                <a:latin typeface="+mj-lt"/>
              </a:rPr>
              <a:t>“What children need in health reform is as simple as A, B, C: Access, Benefits, &amp; Coverage.” </a:t>
            </a:r>
            <a:endParaRPr lang="en-US" dirty="0">
              <a:solidFill>
                <a:schemeClr val="bg1"/>
              </a:solidFill>
              <a:latin typeface="+mj-lt"/>
            </a:endParaRPr>
          </a:p>
        </p:txBody>
      </p:sp>
    </p:spTree>
    <p:extLst>
      <p:ext uri="{BB962C8B-B14F-4D97-AF65-F5344CB8AC3E}">
        <p14:creationId xmlns:p14="http://schemas.microsoft.com/office/powerpoint/2010/main" val="25606016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p:cNvSpPr>
          <p:nvPr>
            <p:ph type="ctrTitle"/>
          </p:nvPr>
        </p:nvSpPr>
        <p:spPr>
          <a:xfrm>
            <a:off x="609600" y="533400"/>
            <a:ext cx="7772400" cy="1470025"/>
          </a:xfrm>
        </p:spPr>
        <p:txBody>
          <a:bodyPr>
            <a:normAutofit fontScale="90000"/>
          </a:bodyPr>
          <a:lstStyle/>
          <a:p>
            <a:r>
              <a:rPr lang="en-US" sz="4900" dirty="0">
                <a:latin typeface="+mn-lt"/>
                <a:ea typeface="+mn-ea"/>
                <a:cs typeface="+mn-cs"/>
              </a:rPr>
              <a:t>Crafting Your Message for Different Media Outlets</a:t>
            </a:r>
            <a:r>
              <a:rPr lang="en-US" sz="3600" dirty="0" smtClean="0">
                <a:solidFill>
                  <a:schemeClr val="tx2"/>
                </a:solidFill>
              </a:rPr>
              <a:t/>
            </a:r>
            <a:br>
              <a:rPr lang="en-US" sz="3600" dirty="0" smtClean="0">
                <a:solidFill>
                  <a:schemeClr val="tx2"/>
                </a:solidFill>
              </a:rPr>
            </a:br>
            <a:endParaRPr lang="en-US" sz="3600" dirty="0" smtClean="0">
              <a:solidFill>
                <a:schemeClr val="tx2"/>
              </a:solidFill>
            </a:endParaRPr>
          </a:p>
        </p:txBody>
      </p:sp>
      <p:sp>
        <p:nvSpPr>
          <p:cNvPr id="47106" name="Rectangle 3"/>
          <p:cNvSpPr>
            <a:spLocks noGrp="1"/>
          </p:cNvSpPr>
          <p:nvPr>
            <p:ph idx="1"/>
          </p:nvPr>
        </p:nvSpPr>
        <p:spPr>
          <a:xfrm>
            <a:off x="0" y="1689919"/>
            <a:ext cx="4238625" cy="4475163"/>
          </a:xfrm>
        </p:spPr>
        <p:txBody>
          <a:bodyPr>
            <a:normAutofit/>
          </a:bodyPr>
          <a:lstStyle/>
          <a:p>
            <a:pPr>
              <a:lnSpc>
                <a:spcPct val="80000"/>
              </a:lnSpc>
            </a:pPr>
            <a:r>
              <a:rPr lang="en-US" sz="2400" b="1" dirty="0" smtClean="0"/>
              <a:t>Print:</a:t>
            </a:r>
          </a:p>
          <a:p>
            <a:pPr lvl="1">
              <a:lnSpc>
                <a:spcPct val="80000"/>
              </a:lnSpc>
            </a:pPr>
            <a:r>
              <a:rPr lang="en-US" sz="2400" dirty="0" smtClean="0"/>
              <a:t>You have longer to talk and can be more detailed</a:t>
            </a:r>
          </a:p>
          <a:p>
            <a:pPr lvl="1">
              <a:lnSpc>
                <a:spcPct val="80000"/>
              </a:lnSpc>
            </a:pPr>
            <a:r>
              <a:rPr lang="en-US" sz="2400" dirty="0" smtClean="0"/>
              <a:t>Risk of rambling and burying quotable phrases</a:t>
            </a:r>
          </a:p>
          <a:p>
            <a:pPr lvl="1">
              <a:lnSpc>
                <a:spcPct val="80000"/>
              </a:lnSpc>
            </a:pPr>
            <a:r>
              <a:rPr lang="en-US" sz="2400" dirty="0" smtClean="0"/>
              <a:t>Try to answer the question by repeating the question (easier to pull quotes)</a:t>
            </a:r>
          </a:p>
          <a:p>
            <a:pPr lvl="1">
              <a:lnSpc>
                <a:spcPct val="80000"/>
              </a:lnSpc>
            </a:pPr>
            <a:r>
              <a:rPr lang="en-US" sz="2400" dirty="0" smtClean="0"/>
              <a:t>Be sure to highlight your three primary priorities</a:t>
            </a:r>
          </a:p>
          <a:p>
            <a:pPr lvl="1">
              <a:lnSpc>
                <a:spcPct val="80000"/>
              </a:lnSpc>
            </a:pPr>
            <a:r>
              <a:rPr lang="en-US" sz="2400" dirty="0" smtClean="0"/>
              <a:t>Everything you say could be published!</a:t>
            </a:r>
          </a:p>
          <a:p>
            <a:pPr lvl="1">
              <a:lnSpc>
                <a:spcPct val="80000"/>
              </a:lnSpc>
            </a:pPr>
            <a:endParaRPr lang="en-US" sz="2400" dirty="0" smtClean="0">
              <a:solidFill>
                <a:srgbClr val="A0214F"/>
              </a:solidFill>
            </a:endParaRPr>
          </a:p>
          <a:p>
            <a:pPr lvl="1">
              <a:lnSpc>
                <a:spcPct val="80000"/>
              </a:lnSpc>
            </a:pPr>
            <a:endParaRPr lang="en-US" sz="2400" dirty="0" smtClean="0">
              <a:solidFill>
                <a:srgbClr val="A0214F"/>
              </a:solidFill>
            </a:endParaRPr>
          </a:p>
          <a:p>
            <a:pPr lvl="1">
              <a:lnSpc>
                <a:spcPct val="80000"/>
              </a:lnSpc>
            </a:pPr>
            <a:endParaRPr lang="en-US" sz="2400" dirty="0" smtClean="0">
              <a:solidFill>
                <a:srgbClr val="A0214F"/>
              </a:solidFill>
            </a:endParaRPr>
          </a:p>
          <a:p>
            <a:pPr lvl="1">
              <a:lnSpc>
                <a:spcPct val="80000"/>
              </a:lnSpc>
            </a:pPr>
            <a:endParaRPr lang="en-US" sz="2400" dirty="0" smtClean="0">
              <a:solidFill>
                <a:srgbClr val="A0214F"/>
              </a:solidFill>
            </a:endParaRPr>
          </a:p>
          <a:p>
            <a:endParaRPr lang="en-US" sz="2400" dirty="0" smtClean="0"/>
          </a:p>
        </p:txBody>
      </p:sp>
      <p:sp>
        <p:nvSpPr>
          <p:cNvPr id="6" name="Rectangular Callout 5"/>
          <p:cNvSpPr/>
          <p:nvPr/>
        </p:nvSpPr>
        <p:spPr>
          <a:xfrm rot="21235239">
            <a:off x="4272331" y="2517917"/>
            <a:ext cx="4590494" cy="2947163"/>
          </a:xfrm>
          <a:prstGeom prst="wedgeRectCallout">
            <a:avLst>
              <a:gd name="adj1" fmla="val -42186"/>
              <a:gd name="adj2" fmla="val -573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Calibri" pitchFamily="34" charset="0"/>
                <a:cs typeface="Calibri" pitchFamily="34" charset="0"/>
              </a:rPr>
              <a:t>“</a:t>
            </a:r>
            <a:r>
              <a:rPr lang="en-US" dirty="0"/>
              <a:t>"We get derailed over and over again in people's ethical and moral concerns about whether teens should be sexually active, and not that this is a safe drug that can be and should be available to all women of reproductive age," said Dr. Cora </a:t>
            </a:r>
            <a:r>
              <a:rPr lang="en-US" dirty="0" err="1"/>
              <a:t>Breuner</a:t>
            </a:r>
            <a:r>
              <a:rPr lang="en-US" dirty="0"/>
              <a:t>. She's a professor of pediatrics at the University of Washington and co-author of the American Academy of Pediatrics position paper on Emergency Contraception</a:t>
            </a:r>
            <a:r>
              <a:rPr lang="en-US" dirty="0" smtClean="0"/>
              <a:t>.</a:t>
            </a:r>
            <a:endParaRPr lang="en-US" dirty="0"/>
          </a:p>
        </p:txBody>
      </p:sp>
    </p:spTree>
    <p:extLst>
      <p:ext uri="{BB962C8B-B14F-4D97-AF65-F5344CB8AC3E}">
        <p14:creationId xmlns:p14="http://schemas.microsoft.com/office/powerpoint/2010/main" val="3536821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p:cNvSpPr>
          <p:nvPr>
            <p:ph type="ctrTitle"/>
          </p:nvPr>
        </p:nvSpPr>
        <p:spPr>
          <a:xfrm>
            <a:off x="685800" y="381000"/>
            <a:ext cx="7772400" cy="1470025"/>
          </a:xfrm>
        </p:spPr>
        <p:txBody>
          <a:bodyPr>
            <a:normAutofit fontScale="90000"/>
          </a:bodyPr>
          <a:lstStyle/>
          <a:p>
            <a:r>
              <a:rPr lang="en-US" sz="4900" dirty="0" smtClean="0">
                <a:solidFill>
                  <a:srgbClr val="A0214F"/>
                </a:solidFill>
              </a:rPr>
              <a:t>Crafting Your Message for Different Media Outlets</a:t>
            </a:r>
            <a:r>
              <a:rPr lang="en-US" sz="3600" dirty="0" smtClean="0">
                <a:solidFill>
                  <a:srgbClr val="A0214F"/>
                </a:solidFill>
              </a:rPr>
              <a:t/>
            </a:r>
            <a:br>
              <a:rPr lang="en-US" sz="3600" dirty="0" smtClean="0">
                <a:solidFill>
                  <a:srgbClr val="A0214F"/>
                </a:solidFill>
              </a:rPr>
            </a:br>
            <a:endParaRPr lang="en-US" sz="3600" dirty="0" smtClean="0">
              <a:solidFill>
                <a:srgbClr val="A0214F"/>
              </a:solidFill>
            </a:endParaRPr>
          </a:p>
        </p:txBody>
      </p:sp>
      <p:sp>
        <p:nvSpPr>
          <p:cNvPr id="49154" name="Rectangle 3"/>
          <p:cNvSpPr>
            <a:spLocks noGrp="1"/>
          </p:cNvSpPr>
          <p:nvPr>
            <p:ph idx="1"/>
          </p:nvPr>
        </p:nvSpPr>
        <p:spPr>
          <a:xfrm>
            <a:off x="152399" y="1560618"/>
            <a:ext cx="3810000" cy="4525963"/>
          </a:xfrm>
        </p:spPr>
        <p:txBody>
          <a:bodyPr>
            <a:normAutofit lnSpcReduction="10000"/>
          </a:bodyPr>
          <a:lstStyle/>
          <a:p>
            <a:pPr>
              <a:lnSpc>
                <a:spcPct val="80000"/>
              </a:lnSpc>
            </a:pPr>
            <a:r>
              <a:rPr lang="en-US" sz="2400" b="1" dirty="0" smtClean="0"/>
              <a:t>Online:</a:t>
            </a:r>
          </a:p>
          <a:p>
            <a:pPr lvl="1">
              <a:lnSpc>
                <a:spcPct val="80000"/>
              </a:lnSpc>
            </a:pPr>
            <a:r>
              <a:rPr lang="en-US" sz="2400" dirty="0" smtClean="0"/>
              <a:t>Media landscape evolving to focus more online</a:t>
            </a:r>
          </a:p>
          <a:p>
            <a:pPr lvl="1">
              <a:lnSpc>
                <a:spcPct val="80000"/>
              </a:lnSpc>
            </a:pPr>
            <a:r>
              <a:rPr lang="en-US" sz="2400" dirty="0" smtClean="0"/>
              <a:t>24/7 news cycle</a:t>
            </a:r>
          </a:p>
          <a:p>
            <a:pPr lvl="1">
              <a:lnSpc>
                <a:spcPct val="80000"/>
              </a:lnSpc>
            </a:pPr>
            <a:r>
              <a:rPr lang="en-US" sz="2400" dirty="0" smtClean="0"/>
              <a:t>Pithier, more pointed blogs and online media outlets affect message framing</a:t>
            </a:r>
          </a:p>
          <a:p>
            <a:pPr lvl="1">
              <a:lnSpc>
                <a:spcPct val="80000"/>
              </a:lnSpc>
            </a:pPr>
            <a:r>
              <a:rPr lang="en-US" sz="2400" dirty="0" smtClean="0"/>
              <a:t>Photos, unexpected “man on the street” interviews that go viral</a:t>
            </a:r>
          </a:p>
          <a:p>
            <a:pPr lvl="1">
              <a:lnSpc>
                <a:spcPct val="80000"/>
              </a:lnSpc>
            </a:pPr>
            <a:r>
              <a:rPr lang="en-US" sz="2400" dirty="0" smtClean="0"/>
              <a:t>Instant access to constantly changing information</a:t>
            </a:r>
          </a:p>
          <a:p>
            <a:pPr lvl="1">
              <a:lnSpc>
                <a:spcPct val="80000"/>
              </a:lnSpc>
            </a:pPr>
            <a:endParaRPr lang="en-US" dirty="0" smtClean="0">
              <a:solidFill>
                <a:srgbClr val="A0214F"/>
              </a:solidFill>
            </a:endParaRPr>
          </a:p>
          <a:p>
            <a:pPr lvl="1">
              <a:lnSpc>
                <a:spcPct val="80000"/>
              </a:lnSpc>
            </a:pPr>
            <a:endParaRPr lang="en-US" dirty="0" smtClean="0">
              <a:solidFill>
                <a:srgbClr val="A0214F"/>
              </a:solidFill>
            </a:endParaRPr>
          </a:p>
          <a:p>
            <a:pPr lvl="1">
              <a:lnSpc>
                <a:spcPct val="80000"/>
              </a:lnSpc>
            </a:pPr>
            <a:endParaRPr lang="en-US" dirty="0" smtClean="0">
              <a:solidFill>
                <a:srgbClr val="A0214F"/>
              </a:solidFill>
            </a:endParaRPr>
          </a:p>
          <a:p>
            <a:pPr lvl="1">
              <a:lnSpc>
                <a:spcPct val="80000"/>
              </a:lnSpc>
            </a:pPr>
            <a:endParaRPr lang="en-US" dirty="0" smtClean="0">
              <a:solidFill>
                <a:srgbClr val="A0214F"/>
              </a:solidFill>
            </a:endParaRPr>
          </a:p>
          <a:p>
            <a:endParaRPr lang="en-US" dirty="0" smtClean="0"/>
          </a:p>
        </p:txBody>
      </p:sp>
      <p:sp>
        <p:nvSpPr>
          <p:cNvPr id="2" name="Rectangle 1"/>
          <p:cNvSpPr/>
          <p:nvPr/>
        </p:nvSpPr>
        <p:spPr>
          <a:xfrm>
            <a:off x="4572001" y="1676400"/>
            <a:ext cx="4343399" cy="2308324"/>
          </a:xfrm>
          <a:prstGeom prst="rect">
            <a:avLst/>
          </a:prstGeom>
        </p:spPr>
        <p:txBody>
          <a:bodyPr wrap="square">
            <a:spAutoFit/>
          </a:bodyPr>
          <a:lstStyle/>
          <a:p>
            <a:r>
              <a:rPr lang="en-US" dirty="0" smtClean="0">
                <a:latin typeface="+mj-lt"/>
              </a:rPr>
              <a:t>“Gun </a:t>
            </a:r>
            <a:r>
              <a:rPr lang="en-US" dirty="0">
                <a:latin typeface="+mj-lt"/>
              </a:rPr>
              <a:t>violence is a public health threat to our children. My husband, Sean Palfrey, and I are pediatricians. We are not specialists or experts in the field of injuries, but we are, sadly, all too familiar with the devastating impact of guns in children's lives. Firearms have claimed the lives of patients, friends and family </a:t>
            </a:r>
            <a:r>
              <a:rPr lang="en-US" dirty="0" smtClean="0">
                <a:latin typeface="+mj-lt"/>
              </a:rPr>
              <a:t>members.” </a:t>
            </a:r>
            <a:endParaRPr lang="en-US" dirty="0">
              <a:latin typeface="+mj-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988" y="3685917"/>
            <a:ext cx="2330521" cy="733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4648200" y="4676471"/>
            <a:ext cx="4495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dirty="0" err="1" smtClean="0">
                <a:latin typeface="+mj-lt"/>
                <a:cs typeface="Arial" charset="0"/>
                <a:hlinkClick r:id="rId3" tooltip="ameracadpeds"/>
              </a:rPr>
              <a:t>AmerAcadPeds</a:t>
            </a:r>
            <a:r>
              <a:rPr lang="en-US" dirty="0" smtClean="0">
                <a:latin typeface="+mj-lt"/>
                <a:cs typeface="Arial" charset="0"/>
              </a:rPr>
              <a:t> </a:t>
            </a:r>
            <a:r>
              <a:rPr lang="en-US" dirty="0">
                <a:latin typeface="+mj-lt"/>
                <a:cs typeface="Arial" charset="0"/>
                <a:hlinkClick r:id="rId4"/>
              </a:rPr>
              <a:t>Apr 12, </a:t>
            </a:r>
            <a:r>
              <a:rPr lang="en-US" dirty="0" smtClean="0">
                <a:latin typeface="+mj-lt"/>
                <a:cs typeface="Arial" charset="0"/>
                <a:hlinkClick r:id="rId4"/>
              </a:rPr>
              <a:t>4:30pm </a:t>
            </a:r>
            <a:r>
              <a:rPr lang="en-US" dirty="0" smtClean="0">
                <a:latin typeface="+mj-lt"/>
                <a:cs typeface="Arial" charset="0"/>
              </a:rPr>
              <a:t>"Protecting </a:t>
            </a:r>
            <a:r>
              <a:rPr lang="en-US" dirty="0">
                <a:latin typeface="+mj-lt"/>
                <a:cs typeface="Arial" charset="0"/>
              </a:rPr>
              <a:t>children from gun violence is not a political decision, it's a public health imperative" @</a:t>
            </a:r>
            <a:r>
              <a:rPr lang="en-US" dirty="0">
                <a:latin typeface="+mj-lt"/>
                <a:cs typeface="Arial" charset="0"/>
                <a:hlinkClick r:id="rId3" tooltip="CNN"/>
              </a:rPr>
              <a:t>CNN</a:t>
            </a:r>
            <a:r>
              <a:rPr lang="en-US" dirty="0">
                <a:latin typeface="+mj-lt"/>
                <a:cs typeface="Arial" charset="0"/>
              </a:rPr>
              <a:t> </a:t>
            </a:r>
            <a:r>
              <a:rPr lang="en-US" dirty="0">
                <a:latin typeface="+mj-lt"/>
                <a:cs typeface="Arial" charset="0"/>
                <a:hlinkClick r:id="rId3" tooltip="putkids1st"/>
              </a:rPr>
              <a:t>#putkids1st</a:t>
            </a:r>
            <a:r>
              <a:rPr lang="en-US" dirty="0">
                <a:latin typeface="+mj-lt"/>
                <a:cs typeface="Arial" charset="0"/>
              </a:rPr>
              <a:t> </a:t>
            </a:r>
            <a:r>
              <a:rPr lang="en-US" dirty="0">
                <a:latin typeface="+mj-lt"/>
                <a:cs typeface="Arial" charset="0"/>
                <a:hlinkClick r:id="rId5"/>
              </a:rPr>
              <a:t>ow.ly/k0yjX</a:t>
            </a:r>
            <a:endParaRPr lang="en-US" dirty="0">
              <a:latin typeface="+mj-lt"/>
              <a:cs typeface="Arial" charset="0"/>
            </a:endParaRPr>
          </a:p>
        </p:txBody>
      </p:sp>
      <p:pic>
        <p:nvPicPr>
          <p:cNvPr id="5124" name="Picture 4" descr="https://si0.twimg.com/profile_images/713698867/DR-facebookpx_norm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4049" y="466191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Twitter-Logo"/>
          <p:cNvPicPr>
            <a:picLocks noChangeAspect="1" noChangeArrowheads="1"/>
          </p:cNvPicPr>
          <p:nvPr/>
        </p:nvPicPr>
        <p:blipFill>
          <a:blip r:embed="rId7"/>
          <a:srcRect/>
          <a:stretch>
            <a:fillRect/>
          </a:stretch>
        </p:blipFill>
        <p:spPr bwMode="auto">
          <a:xfrm>
            <a:off x="3683284" y="5429035"/>
            <a:ext cx="1047965" cy="1047965"/>
          </a:xfrm>
          <a:prstGeom prst="rect">
            <a:avLst/>
          </a:prstGeom>
          <a:noFill/>
          <a:ln w="9525">
            <a:noFill/>
            <a:miter lim="800000"/>
            <a:headEnd/>
            <a:tailEnd/>
          </a:ln>
        </p:spPr>
      </p:pic>
    </p:spTree>
    <p:extLst>
      <p:ext uri="{BB962C8B-B14F-4D97-AF65-F5344CB8AC3E}">
        <p14:creationId xmlns:p14="http://schemas.microsoft.com/office/powerpoint/2010/main" val="42676475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encrypted-tbn0.gstatic.com/images?q=tbn:ANd9GcRG7YNUtBjQbB0l6BAEzGVXtRuqNWefvcj_QxV4TNoJPe2Xsbo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524000"/>
            <a:ext cx="3572560" cy="3015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s://encrypted-tbn0.gstatic.com/images?q=tbn:ANd9GcTdmRFlil-A3iwRUtsH7oDh1xGxJ6-KRvg4XSoUo7CAxiSG_N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451" y="4452154"/>
            <a:ext cx="3177379" cy="2135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8129" name="Rectangle 2"/>
          <p:cNvSpPr>
            <a:spLocks noGrp="1"/>
          </p:cNvSpPr>
          <p:nvPr>
            <p:ph type="ctrTitle"/>
          </p:nvPr>
        </p:nvSpPr>
        <p:spPr>
          <a:xfrm>
            <a:off x="685800" y="457200"/>
            <a:ext cx="7772400" cy="1470025"/>
          </a:xfrm>
        </p:spPr>
        <p:txBody>
          <a:bodyPr>
            <a:noAutofit/>
          </a:bodyPr>
          <a:lstStyle/>
          <a:p>
            <a:r>
              <a:rPr lang="en-US" sz="4400" dirty="0" smtClean="0">
                <a:solidFill>
                  <a:srgbClr val="A0214F"/>
                </a:solidFill>
              </a:rPr>
              <a:t>Crafting Your Message for Different Media Outlets</a:t>
            </a:r>
            <a:br>
              <a:rPr lang="en-US" sz="4400" dirty="0" smtClean="0">
                <a:solidFill>
                  <a:srgbClr val="A0214F"/>
                </a:solidFill>
              </a:rPr>
            </a:br>
            <a:endParaRPr lang="en-US" sz="4400" dirty="0" smtClean="0">
              <a:solidFill>
                <a:srgbClr val="A0214F"/>
              </a:solidFill>
            </a:endParaRPr>
          </a:p>
        </p:txBody>
      </p:sp>
      <p:sp>
        <p:nvSpPr>
          <p:cNvPr id="48130" name="Rectangle 3"/>
          <p:cNvSpPr>
            <a:spLocks noGrp="1"/>
          </p:cNvSpPr>
          <p:nvPr>
            <p:ph idx="1"/>
          </p:nvPr>
        </p:nvSpPr>
        <p:spPr>
          <a:xfrm>
            <a:off x="0" y="1447800"/>
            <a:ext cx="5257800" cy="4525963"/>
          </a:xfrm>
        </p:spPr>
        <p:txBody>
          <a:bodyPr>
            <a:normAutofit lnSpcReduction="10000"/>
          </a:bodyPr>
          <a:lstStyle/>
          <a:p>
            <a:pPr>
              <a:lnSpc>
                <a:spcPct val="80000"/>
              </a:lnSpc>
            </a:pPr>
            <a:r>
              <a:rPr lang="en-US" sz="2200" b="1" dirty="0" smtClean="0"/>
              <a:t>TV:</a:t>
            </a:r>
          </a:p>
          <a:p>
            <a:pPr lvl="1">
              <a:lnSpc>
                <a:spcPct val="80000"/>
              </a:lnSpc>
            </a:pPr>
            <a:r>
              <a:rPr lang="en-US" sz="2200" dirty="0" smtClean="0"/>
              <a:t>Body language is critical </a:t>
            </a:r>
          </a:p>
          <a:p>
            <a:pPr lvl="1">
              <a:lnSpc>
                <a:spcPct val="80000"/>
              </a:lnSpc>
            </a:pPr>
            <a:r>
              <a:rPr lang="en-US" sz="2200" dirty="0" smtClean="0"/>
              <a:t>Wear solids: no loud prints or flashy jewelry</a:t>
            </a:r>
          </a:p>
          <a:p>
            <a:pPr lvl="1">
              <a:lnSpc>
                <a:spcPct val="80000"/>
              </a:lnSpc>
            </a:pPr>
            <a:r>
              <a:rPr lang="en-US" sz="2200" dirty="0" smtClean="0"/>
              <a:t>To wear or not wear the white coat?</a:t>
            </a:r>
          </a:p>
          <a:p>
            <a:pPr lvl="1">
              <a:lnSpc>
                <a:spcPct val="80000"/>
              </a:lnSpc>
            </a:pPr>
            <a:r>
              <a:rPr lang="en-US" sz="2200" dirty="0" smtClean="0"/>
              <a:t>Remember to smile</a:t>
            </a:r>
          </a:p>
          <a:p>
            <a:pPr lvl="1">
              <a:lnSpc>
                <a:spcPct val="80000"/>
              </a:lnSpc>
            </a:pPr>
            <a:r>
              <a:rPr lang="en-US" sz="2200" dirty="0" smtClean="0"/>
              <a:t>Speak slowly, look at the reporter and not the camera </a:t>
            </a:r>
          </a:p>
          <a:p>
            <a:pPr lvl="1">
              <a:lnSpc>
                <a:spcPct val="80000"/>
              </a:lnSpc>
            </a:pPr>
            <a:r>
              <a:rPr lang="en-US" sz="2200" dirty="0" smtClean="0"/>
              <a:t>Be conversational with the reporter, as if talking to a friend</a:t>
            </a:r>
          </a:p>
          <a:p>
            <a:pPr lvl="1">
              <a:lnSpc>
                <a:spcPct val="80000"/>
              </a:lnSpc>
            </a:pPr>
            <a:r>
              <a:rPr lang="en-US" sz="2200" dirty="0" smtClean="0"/>
              <a:t>Don’t get defensive or                      nervous</a:t>
            </a:r>
          </a:p>
          <a:p>
            <a:pPr lvl="1">
              <a:lnSpc>
                <a:spcPct val="80000"/>
              </a:lnSpc>
            </a:pPr>
            <a:r>
              <a:rPr lang="en-US" sz="2200" dirty="0" smtClean="0"/>
              <a:t>Repeat key messages</a:t>
            </a:r>
          </a:p>
          <a:p>
            <a:pPr lvl="1">
              <a:lnSpc>
                <a:spcPct val="80000"/>
              </a:lnSpc>
            </a:pPr>
            <a:r>
              <a:rPr lang="en-US" sz="2200" dirty="0" smtClean="0"/>
              <a:t>Practice ways to avoid </a:t>
            </a:r>
          </a:p>
          <a:p>
            <a:pPr lvl="1">
              <a:lnSpc>
                <a:spcPct val="80000"/>
              </a:lnSpc>
              <a:buFont typeface="Cambria" pitchFamily="18" charset="0"/>
              <a:buNone/>
            </a:pPr>
            <a:r>
              <a:rPr lang="en-US" sz="2200" dirty="0" smtClean="0"/>
              <a:t>     tough questions</a:t>
            </a:r>
          </a:p>
          <a:p>
            <a:pPr lvl="1">
              <a:lnSpc>
                <a:spcPct val="80000"/>
              </a:lnSpc>
              <a:buFont typeface="Cambria" pitchFamily="18" charset="0"/>
              <a:buNone/>
            </a:pPr>
            <a:endParaRPr lang="en-US" sz="2400" dirty="0" smtClean="0">
              <a:solidFill>
                <a:srgbClr val="A0214F"/>
              </a:solidFill>
            </a:endParaRPr>
          </a:p>
          <a:p>
            <a:pPr lvl="1">
              <a:lnSpc>
                <a:spcPct val="80000"/>
              </a:lnSpc>
              <a:buFont typeface="Cambria" pitchFamily="18" charset="0"/>
              <a:buNone/>
            </a:pPr>
            <a:endParaRPr lang="en-US" sz="2400" dirty="0" smtClean="0">
              <a:solidFill>
                <a:srgbClr val="A0214F"/>
              </a:solidFill>
            </a:endParaRPr>
          </a:p>
          <a:p>
            <a:pPr lvl="1">
              <a:lnSpc>
                <a:spcPct val="80000"/>
              </a:lnSpc>
            </a:pPr>
            <a:endParaRPr lang="en-US" sz="2400" dirty="0" smtClean="0">
              <a:solidFill>
                <a:srgbClr val="A0214F"/>
              </a:solidFill>
            </a:endParaRPr>
          </a:p>
          <a:p>
            <a:pPr>
              <a:lnSpc>
                <a:spcPct val="80000"/>
              </a:lnSpc>
            </a:pPr>
            <a:endParaRPr lang="en-US" sz="2800" dirty="0" smtClean="0"/>
          </a:p>
        </p:txBody>
      </p:sp>
      <p:pic>
        <p:nvPicPr>
          <p:cNvPr id="3080" name="Picture 8" descr="https://encrypted-tbn1.gstatic.com/images?q=tbn:ANd9GcQ41K8cOGCRDrE2TgKrjrvc3y51P5FfRODpTE__gGJSBtkxtPCpX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055" y="3023415"/>
            <a:ext cx="2450958" cy="18382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https://encrypted-tbn3.gstatic.com/images?q=tbn:ANd9GcRaKXFEoadQ9yYPi7oUMP1Wnzhf-PreiDdgS3Lbgqne4lFxWsp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783" y="4426469"/>
            <a:ext cx="3090123" cy="2087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4632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fontScale="90000"/>
          </a:bodyPr>
          <a:lstStyle/>
          <a:p>
            <a:r>
              <a:rPr lang="en-US" sz="4800" dirty="0"/>
              <a:t>Crafting Your Message for Different Media Outlets</a:t>
            </a:r>
            <a:r>
              <a:rPr lang="en-US" sz="3200" dirty="0"/>
              <a:t/>
            </a:r>
            <a:br>
              <a:rPr lang="en-US" sz="3200" dirty="0"/>
            </a:br>
            <a:endParaRPr lang="en-US" dirty="0"/>
          </a:p>
        </p:txBody>
      </p:sp>
      <p:sp>
        <p:nvSpPr>
          <p:cNvPr id="3" name="Content Placeholder 2"/>
          <p:cNvSpPr>
            <a:spLocks noGrp="1"/>
          </p:cNvSpPr>
          <p:nvPr>
            <p:ph idx="1"/>
          </p:nvPr>
        </p:nvSpPr>
        <p:spPr>
          <a:xfrm>
            <a:off x="152400" y="1752600"/>
            <a:ext cx="8229600" cy="4525963"/>
          </a:xfrm>
        </p:spPr>
        <p:txBody>
          <a:bodyPr>
            <a:normAutofit fontScale="85000" lnSpcReduction="20000"/>
          </a:bodyPr>
          <a:lstStyle/>
          <a:p>
            <a:pPr marL="0" indent="0">
              <a:buNone/>
            </a:pPr>
            <a:r>
              <a:rPr lang="en-US" b="1" dirty="0" smtClean="0"/>
              <a:t>The interview: </a:t>
            </a:r>
          </a:p>
          <a:p>
            <a:pPr>
              <a:lnSpc>
                <a:spcPct val="90000"/>
              </a:lnSpc>
            </a:pPr>
            <a:r>
              <a:rPr lang="en-US" dirty="0"/>
              <a:t>Use </a:t>
            </a:r>
            <a:r>
              <a:rPr lang="en-US" b="1" dirty="0">
                <a:solidFill>
                  <a:schemeClr val="tx2"/>
                </a:solidFill>
              </a:rPr>
              <a:t>simple, direct</a:t>
            </a:r>
            <a:r>
              <a:rPr lang="en-US" dirty="0">
                <a:solidFill>
                  <a:schemeClr val="tx2"/>
                </a:solidFill>
              </a:rPr>
              <a:t> </a:t>
            </a:r>
            <a:r>
              <a:rPr lang="en-US" dirty="0"/>
              <a:t>language</a:t>
            </a:r>
          </a:p>
          <a:p>
            <a:pPr>
              <a:lnSpc>
                <a:spcPct val="90000"/>
              </a:lnSpc>
            </a:pPr>
            <a:r>
              <a:rPr lang="en-US" dirty="0"/>
              <a:t> </a:t>
            </a:r>
            <a:r>
              <a:rPr lang="en-US" b="1" dirty="0">
                <a:solidFill>
                  <a:schemeClr val="tx2"/>
                </a:solidFill>
              </a:rPr>
              <a:t>Repeat</a:t>
            </a:r>
            <a:r>
              <a:rPr lang="en-US" dirty="0"/>
              <a:t> messages for emphasis </a:t>
            </a:r>
          </a:p>
          <a:p>
            <a:pPr>
              <a:lnSpc>
                <a:spcPct val="90000"/>
              </a:lnSpc>
            </a:pPr>
            <a:r>
              <a:rPr lang="en-US" dirty="0"/>
              <a:t> If speaking, be sure to </a:t>
            </a:r>
            <a:r>
              <a:rPr lang="en-US" b="1" dirty="0">
                <a:solidFill>
                  <a:schemeClr val="tx2"/>
                </a:solidFill>
              </a:rPr>
              <a:t>pause </a:t>
            </a:r>
          </a:p>
          <a:p>
            <a:pPr>
              <a:lnSpc>
                <a:spcPct val="90000"/>
              </a:lnSpc>
            </a:pPr>
            <a:r>
              <a:rPr lang="en-US" dirty="0"/>
              <a:t>Avoid jargon</a:t>
            </a:r>
          </a:p>
          <a:p>
            <a:pPr>
              <a:lnSpc>
                <a:spcPct val="90000"/>
              </a:lnSpc>
            </a:pPr>
            <a:r>
              <a:rPr lang="en-US" b="1" dirty="0">
                <a:solidFill>
                  <a:schemeClr val="tx2"/>
                </a:solidFill>
              </a:rPr>
              <a:t>Understand</a:t>
            </a:r>
            <a:r>
              <a:rPr lang="en-US" b="1" dirty="0"/>
              <a:t> </a:t>
            </a:r>
            <a:r>
              <a:rPr lang="en-US" dirty="0"/>
              <a:t>the opposing view</a:t>
            </a:r>
          </a:p>
          <a:p>
            <a:pPr>
              <a:lnSpc>
                <a:spcPct val="90000"/>
              </a:lnSpc>
            </a:pPr>
            <a:r>
              <a:rPr lang="en-US" dirty="0"/>
              <a:t>Stay in your zone of expertise</a:t>
            </a:r>
          </a:p>
          <a:p>
            <a:pPr>
              <a:lnSpc>
                <a:spcPct val="90000"/>
              </a:lnSpc>
            </a:pPr>
            <a:r>
              <a:rPr lang="en-US" dirty="0"/>
              <a:t>Use</a:t>
            </a:r>
            <a:r>
              <a:rPr lang="en-US" b="1" dirty="0">
                <a:solidFill>
                  <a:schemeClr val="tx2"/>
                </a:solidFill>
              </a:rPr>
              <a:t> research </a:t>
            </a:r>
            <a:r>
              <a:rPr lang="en-US" dirty="0"/>
              <a:t>to back up your argument</a:t>
            </a:r>
          </a:p>
          <a:p>
            <a:pPr>
              <a:lnSpc>
                <a:spcPct val="90000"/>
              </a:lnSpc>
            </a:pPr>
            <a:r>
              <a:rPr lang="en-US" b="1" dirty="0">
                <a:solidFill>
                  <a:schemeClr val="tx2"/>
                </a:solidFill>
              </a:rPr>
              <a:t>Don’t say it</a:t>
            </a:r>
            <a:r>
              <a:rPr lang="en-US" dirty="0"/>
              <a:t> if you don’t know it or if you don’t want it repeated</a:t>
            </a:r>
          </a:p>
          <a:p>
            <a:pPr>
              <a:lnSpc>
                <a:spcPct val="90000"/>
              </a:lnSpc>
            </a:pPr>
            <a:r>
              <a:rPr lang="en-US" dirty="0"/>
              <a:t>Strengthen your message</a:t>
            </a:r>
            <a:r>
              <a:rPr lang="en-US" b="1" dirty="0"/>
              <a:t> </a:t>
            </a:r>
            <a:r>
              <a:rPr lang="en-US" dirty="0"/>
              <a:t>with </a:t>
            </a:r>
            <a:r>
              <a:rPr lang="en-US" b="1" dirty="0">
                <a:solidFill>
                  <a:schemeClr val="tx2"/>
                </a:solidFill>
              </a:rPr>
              <a:t>partnerships</a:t>
            </a:r>
            <a:r>
              <a:rPr lang="en-US" dirty="0">
                <a:solidFill>
                  <a:schemeClr val="tx2"/>
                </a:solidFill>
              </a:rPr>
              <a:t> </a:t>
            </a:r>
          </a:p>
          <a:p>
            <a:pPr>
              <a:lnSpc>
                <a:spcPct val="90000"/>
              </a:lnSpc>
            </a:pPr>
            <a:r>
              <a:rPr lang="en-US" b="1" dirty="0">
                <a:solidFill>
                  <a:schemeClr val="tx2"/>
                </a:solidFill>
              </a:rPr>
              <a:t>Personalize</a:t>
            </a:r>
            <a:r>
              <a:rPr lang="en-US" dirty="0"/>
              <a:t> and </a:t>
            </a:r>
            <a:r>
              <a:rPr lang="en-US" b="1" dirty="0">
                <a:solidFill>
                  <a:schemeClr val="tx2"/>
                </a:solidFill>
              </a:rPr>
              <a:t>localize</a:t>
            </a:r>
          </a:p>
          <a:p>
            <a:pPr>
              <a:lnSpc>
                <a:spcPct val="90000"/>
              </a:lnSpc>
            </a:pPr>
            <a:endParaRPr lang="en-US" dirty="0"/>
          </a:p>
          <a:p>
            <a:endParaRPr lang="en-US" b="1" dirty="0"/>
          </a:p>
        </p:txBody>
      </p:sp>
      <p:sp>
        <p:nvSpPr>
          <p:cNvPr id="5" name="Rectangle 4"/>
          <p:cNvSpPr/>
          <p:nvPr/>
        </p:nvSpPr>
        <p:spPr>
          <a:xfrm>
            <a:off x="5276850" y="1927225"/>
            <a:ext cx="3422027" cy="1446550"/>
          </a:xfrm>
          <a:prstGeom prst="rect">
            <a:avLst/>
          </a:prstGeom>
        </p:spPr>
        <p:txBody>
          <a:bodyPr wrap="none">
            <a:spAutoFit/>
          </a:bodyPr>
          <a:lstStyle/>
          <a:p>
            <a:r>
              <a:rPr lang="en-US" sz="8800" dirty="0">
                <a:solidFill>
                  <a:srgbClr val="A0214F"/>
                </a:solidFill>
                <a:latin typeface="+mj-lt"/>
                <a:ea typeface="+mj-ea"/>
                <a:cs typeface="+mj-cs"/>
              </a:rPr>
              <a:t>10 Tips</a:t>
            </a:r>
            <a:endParaRPr lang="en-US" dirty="0">
              <a:latin typeface="+mj-lt"/>
            </a:endParaRPr>
          </a:p>
        </p:txBody>
      </p:sp>
    </p:spTree>
    <p:extLst>
      <p:ext uri="{BB962C8B-B14F-4D97-AF65-F5344CB8AC3E}">
        <p14:creationId xmlns:p14="http://schemas.microsoft.com/office/powerpoint/2010/main" val="1307527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418098"/>
            <a:ext cx="7772400" cy="1470025"/>
          </a:xfrm>
        </p:spPr>
        <p:txBody>
          <a:bodyPr/>
          <a:lstStyle/>
          <a:p>
            <a:r>
              <a:rPr lang="en-US" dirty="0" smtClean="0"/>
              <a:t>Crafting Your Message for </a:t>
            </a:r>
            <a:br>
              <a:rPr lang="en-US" dirty="0" smtClean="0"/>
            </a:br>
            <a:r>
              <a:rPr lang="en-US" dirty="0" smtClean="0"/>
              <a:t>Social Media</a:t>
            </a:r>
            <a:endParaRPr lang="en-US" dirty="0"/>
          </a:p>
        </p:txBody>
      </p:sp>
    </p:spTree>
    <p:extLst>
      <p:ext uri="{BB962C8B-B14F-4D97-AF65-F5344CB8AC3E}">
        <p14:creationId xmlns:p14="http://schemas.microsoft.com/office/powerpoint/2010/main" val="42599175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74626"/>
            <a:ext cx="7772400" cy="1098770"/>
          </a:xfrm>
        </p:spPr>
        <p:txBody>
          <a:bodyPr>
            <a:normAutofit/>
          </a:bodyPr>
          <a:lstStyle/>
          <a:p>
            <a:r>
              <a:rPr lang="en-US" dirty="0" smtClean="0"/>
              <a:t>Getting Started</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503020155"/>
              </p:ext>
            </p:extLst>
          </p:nvPr>
        </p:nvGraphicFramePr>
        <p:xfrm>
          <a:off x="337163" y="1150123"/>
          <a:ext cx="8185735" cy="4681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575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35258"/>
            <a:ext cx="7772400" cy="1470025"/>
          </a:xfrm>
        </p:spPr>
        <p:txBody>
          <a:bodyPr>
            <a:normAutofit/>
          </a:bodyPr>
          <a:lstStyle/>
          <a:p>
            <a:r>
              <a:rPr lang="en-US" dirty="0" smtClean="0"/>
              <a:t>Identify Your Platform</a:t>
            </a:r>
            <a:endParaRPr lang="en-US" dirty="0"/>
          </a:p>
        </p:txBody>
      </p:sp>
      <p:sp>
        <p:nvSpPr>
          <p:cNvPr id="4" name="Content Placeholder 3"/>
          <p:cNvSpPr>
            <a:spLocks noGrp="1"/>
          </p:cNvSpPr>
          <p:nvPr>
            <p:ph idx="1"/>
          </p:nvPr>
        </p:nvSpPr>
        <p:spPr>
          <a:xfrm>
            <a:off x="120771" y="1434767"/>
            <a:ext cx="5326214" cy="4482953"/>
          </a:xfrm>
        </p:spPr>
        <p:txBody>
          <a:bodyPr>
            <a:normAutofit fontScale="62500" lnSpcReduction="20000"/>
          </a:bodyPr>
          <a:lstStyle/>
          <a:p>
            <a:r>
              <a:rPr lang="en-US" b="1" dirty="0" smtClean="0">
                <a:solidFill>
                  <a:schemeClr val="accent1">
                    <a:lumMod val="75000"/>
                  </a:schemeClr>
                </a:solidFill>
              </a:rPr>
              <a:t>Ask yourself the right questions </a:t>
            </a:r>
            <a:r>
              <a:rPr lang="en-US" dirty="0" smtClean="0"/>
              <a:t>to determine the right social media platform</a:t>
            </a:r>
          </a:p>
          <a:p>
            <a:pPr lvl="1"/>
            <a:r>
              <a:rPr lang="en-US" dirty="0" smtClean="0"/>
              <a:t>What is your end goal?</a:t>
            </a:r>
          </a:p>
          <a:p>
            <a:pPr lvl="1"/>
            <a:r>
              <a:rPr lang="en-US" dirty="0" smtClean="0"/>
              <a:t>What kind of content are you sharing?</a:t>
            </a:r>
          </a:p>
          <a:p>
            <a:pPr lvl="1"/>
            <a:r>
              <a:rPr lang="en-US" dirty="0" smtClean="0"/>
              <a:t>Who do you want to communicate with? </a:t>
            </a:r>
          </a:p>
          <a:p>
            <a:pPr lvl="1"/>
            <a:r>
              <a:rPr lang="en-US" dirty="0" smtClean="0"/>
              <a:t>How much time can you allocate?</a:t>
            </a:r>
          </a:p>
          <a:p>
            <a:pPr lvl="1"/>
            <a:endParaRPr lang="en-US" dirty="0"/>
          </a:p>
          <a:p>
            <a:r>
              <a:rPr lang="en-US" b="1" dirty="0" smtClean="0">
                <a:solidFill>
                  <a:schemeClr val="accent1">
                    <a:lumMod val="75000"/>
                  </a:schemeClr>
                </a:solidFill>
              </a:rPr>
              <a:t>What is right for me? </a:t>
            </a:r>
          </a:p>
          <a:p>
            <a:pPr lvl="1"/>
            <a:r>
              <a:rPr lang="en-US" dirty="0" smtClean="0"/>
              <a:t>Twitter: short bursts, links to content</a:t>
            </a:r>
          </a:p>
          <a:p>
            <a:pPr lvl="1"/>
            <a:r>
              <a:rPr lang="en-US" dirty="0" smtClean="0"/>
              <a:t>YouTube: video</a:t>
            </a:r>
          </a:p>
          <a:p>
            <a:pPr lvl="1"/>
            <a:r>
              <a:rPr lang="en-US" dirty="0" smtClean="0"/>
              <a:t>Blogs: </a:t>
            </a:r>
            <a:r>
              <a:rPr lang="en-US" dirty="0" err="1" smtClean="0"/>
              <a:t>longform</a:t>
            </a:r>
            <a:r>
              <a:rPr lang="en-US" dirty="0" smtClean="0"/>
              <a:t> information sharing</a:t>
            </a:r>
          </a:p>
          <a:p>
            <a:pPr lvl="1"/>
            <a:r>
              <a:rPr lang="en-US" dirty="0" smtClean="0"/>
              <a:t>Facebook: interactive multimedia </a:t>
            </a:r>
          </a:p>
          <a:p>
            <a:pPr lvl="1"/>
            <a:r>
              <a:rPr lang="en-US" dirty="0" err="1" smtClean="0"/>
              <a:t>Pinterest</a:t>
            </a:r>
            <a:r>
              <a:rPr lang="en-US" dirty="0" smtClean="0"/>
              <a:t>: photos and </a:t>
            </a:r>
            <a:r>
              <a:rPr lang="en-US" dirty="0" err="1" smtClean="0"/>
              <a:t>infographics</a:t>
            </a:r>
            <a:endParaRPr lang="en-US" dirty="0" smtClean="0"/>
          </a:p>
          <a:p>
            <a:pPr lvl="1"/>
            <a:r>
              <a:rPr lang="en-US" dirty="0" smtClean="0"/>
              <a:t>LinkedIn: professional </a:t>
            </a:r>
            <a:r>
              <a:rPr lang="en-US" dirty="0" err="1" smtClean="0"/>
              <a:t>nertworking</a:t>
            </a:r>
            <a:endParaRPr lang="en-US" dirty="0" smtClean="0"/>
          </a:p>
          <a:p>
            <a:pPr lvl="1"/>
            <a:r>
              <a:rPr lang="en-US" dirty="0" smtClean="0"/>
              <a:t>Flickr and </a:t>
            </a:r>
            <a:r>
              <a:rPr lang="en-US" dirty="0" err="1" smtClean="0"/>
              <a:t>Instragram</a:t>
            </a:r>
            <a:r>
              <a:rPr lang="en-US" dirty="0" smtClean="0"/>
              <a:t>: photo-sharing </a:t>
            </a:r>
            <a:endParaRPr lang="en-US" dirty="0"/>
          </a:p>
        </p:txBody>
      </p:sp>
      <p:pic>
        <p:nvPicPr>
          <p:cNvPr id="6150" name="Picture 6" descr="http://intellistart.co.uk/wp-content/uploads/2012/11/SOCIAL-MEDIA1.png"/>
          <p:cNvPicPr>
            <a:picLocks noChangeAspect="1" noChangeArrowheads="1"/>
          </p:cNvPicPr>
          <p:nvPr/>
        </p:nvPicPr>
        <p:blipFill rotWithShape="1">
          <a:blip r:embed="rId2">
            <a:extLst>
              <a:ext uri="{28A0092B-C50C-407E-A947-70E740481C1C}">
                <a14:useLocalDpi xmlns:a14="http://schemas.microsoft.com/office/drawing/2010/main" val="0"/>
              </a:ext>
            </a:extLst>
          </a:blip>
          <a:srcRect b="8106"/>
          <a:stretch/>
        </p:blipFill>
        <p:spPr bwMode="auto">
          <a:xfrm>
            <a:off x="5076049" y="2308348"/>
            <a:ext cx="3455476" cy="21515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05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ctrTitle"/>
          </p:nvPr>
        </p:nvSpPr>
        <p:spPr>
          <a:xfrm>
            <a:off x="443983" y="160596"/>
            <a:ext cx="7772400" cy="1470025"/>
          </a:xfrm>
        </p:spPr>
        <p:txBody>
          <a:bodyPr>
            <a:normAutofit/>
          </a:bodyPr>
          <a:lstStyle/>
          <a:p>
            <a:pPr eaLnBrk="1" hangingPunct="1"/>
            <a:r>
              <a:rPr lang="en-US" dirty="0" smtClean="0"/>
              <a:t>Understanding Social Media</a:t>
            </a:r>
          </a:p>
        </p:txBody>
      </p:sp>
      <p:sp>
        <p:nvSpPr>
          <p:cNvPr id="35842" name="Rectangle 3"/>
          <p:cNvSpPr>
            <a:spLocks noGrp="1"/>
          </p:cNvSpPr>
          <p:nvPr>
            <p:ph idx="4294967295"/>
          </p:nvPr>
        </p:nvSpPr>
        <p:spPr>
          <a:xfrm>
            <a:off x="309230" y="1954625"/>
            <a:ext cx="6134100" cy="4525963"/>
          </a:xfrm>
          <a:prstGeom prst="rect">
            <a:avLst/>
          </a:prstGeom>
        </p:spPr>
        <p:txBody>
          <a:bodyPr>
            <a:noAutofit/>
          </a:bodyPr>
          <a:lstStyle/>
          <a:p>
            <a:pPr eaLnBrk="1" hangingPunct="1">
              <a:lnSpc>
                <a:spcPct val="90000"/>
              </a:lnSpc>
              <a:buClr>
                <a:srgbClr val="2B4681"/>
              </a:buClr>
            </a:pPr>
            <a:r>
              <a:rPr lang="en-US" sz="2800" dirty="0" smtClean="0"/>
              <a:t>Internet-based tools for sharing and discussing information</a:t>
            </a:r>
          </a:p>
          <a:p>
            <a:pPr eaLnBrk="1" hangingPunct="1">
              <a:lnSpc>
                <a:spcPct val="90000"/>
              </a:lnSpc>
              <a:buClr>
                <a:srgbClr val="2B4681"/>
              </a:buClr>
            </a:pPr>
            <a:endParaRPr lang="en-US" sz="2800" dirty="0" smtClean="0"/>
          </a:p>
          <a:p>
            <a:pPr eaLnBrk="1" hangingPunct="1">
              <a:lnSpc>
                <a:spcPct val="90000"/>
              </a:lnSpc>
              <a:buClr>
                <a:srgbClr val="2B4681"/>
              </a:buClr>
            </a:pPr>
            <a:r>
              <a:rPr lang="en-US" sz="2800" dirty="0" smtClean="0"/>
              <a:t>Increasingly popular and effective way to rapidly inform large audiences about a cause or issue</a:t>
            </a:r>
          </a:p>
          <a:p>
            <a:pPr eaLnBrk="1" hangingPunct="1">
              <a:lnSpc>
                <a:spcPct val="90000"/>
              </a:lnSpc>
              <a:buClr>
                <a:srgbClr val="2B4681"/>
              </a:buClr>
            </a:pPr>
            <a:endParaRPr lang="en-US" sz="1200" dirty="0" smtClean="0"/>
          </a:p>
        </p:txBody>
      </p:sp>
      <p:pic>
        <p:nvPicPr>
          <p:cNvPr id="35843" name="Picture 4" descr="facebookicon-sm2"/>
          <p:cNvPicPr>
            <a:picLocks noChangeAspect="1" noChangeArrowheads="1"/>
          </p:cNvPicPr>
          <p:nvPr/>
        </p:nvPicPr>
        <p:blipFill>
          <a:blip r:embed="rId3"/>
          <a:srcRect/>
          <a:stretch>
            <a:fillRect/>
          </a:stretch>
        </p:blipFill>
        <p:spPr bwMode="auto">
          <a:xfrm>
            <a:off x="7023151" y="4220179"/>
            <a:ext cx="734923" cy="734923"/>
          </a:xfrm>
          <a:prstGeom prst="rect">
            <a:avLst/>
          </a:prstGeom>
          <a:noFill/>
          <a:ln w="9525">
            <a:noFill/>
            <a:miter lim="800000"/>
            <a:headEnd/>
            <a:tailEnd/>
          </a:ln>
        </p:spPr>
      </p:pic>
      <p:pic>
        <p:nvPicPr>
          <p:cNvPr id="35844" name="Picture 5" descr="Twitter-Logo"/>
          <p:cNvPicPr>
            <a:picLocks noChangeAspect="1" noChangeArrowheads="1"/>
          </p:cNvPicPr>
          <p:nvPr/>
        </p:nvPicPr>
        <p:blipFill>
          <a:blip r:embed="rId4"/>
          <a:srcRect/>
          <a:stretch>
            <a:fillRect/>
          </a:stretch>
        </p:blipFill>
        <p:spPr bwMode="auto">
          <a:xfrm>
            <a:off x="6443330" y="1821121"/>
            <a:ext cx="1447800" cy="1447800"/>
          </a:xfrm>
          <a:prstGeom prst="rect">
            <a:avLst/>
          </a:prstGeom>
          <a:noFill/>
          <a:ln w="9525">
            <a:noFill/>
            <a:miter lim="800000"/>
            <a:headEnd/>
            <a:tailEnd/>
          </a:ln>
        </p:spPr>
      </p:pic>
      <p:pic>
        <p:nvPicPr>
          <p:cNvPr id="35845" name="Picture 6" descr="youtube"/>
          <p:cNvPicPr>
            <a:picLocks noChangeAspect="1" noChangeArrowheads="1"/>
          </p:cNvPicPr>
          <p:nvPr/>
        </p:nvPicPr>
        <p:blipFill>
          <a:blip r:embed="rId5"/>
          <a:srcRect/>
          <a:stretch>
            <a:fillRect/>
          </a:stretch>
        </p:blipFill>
        <p:spPr bwMode="auto">
          <a:xfrm>
            <a:off x="7629525" y="2869025"/>
            <a:ext cx="1460500" cy="1095375"/>
          </a:xfrm>
          <a:prstGeom prst="rect">
            <a:avLst/>
          </a:prstGeom>
          <a:noFill/>
          <a:ln w="9525">
            <a:noFill/>
            <a:miter lim="800000"/>
            <a:headEnd/>
            <a:tailEnd/>
          </a:ln>
        </p:spPr>
      </p:pic>
      <p:pic>
        <p:nvPicPr>
          <p:cNvPr id="1026" name="Picture 2" descr="http://www.smartz.com/blog/wp-content/uploads/2011/01/new-rss-xml-feed-icon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5082" y="4844047"/>
            <a:ext cx="740147" cy="740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lifeandrainphotography.com/blog/wp-content/uploads/2010/03/tumblr-ic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1042" y="5815969"/>
            <a:ext cx="2402958" cy="7947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cons.iconarchive.com/icons/graphics-vibe/classic-3d-social/256/pinterest-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0175" y="4955102"/>
            <a:ext cx="860867" cy="86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400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65608"/>
            <a:ext cx="7772400" cy="1470025"/>
          </a:xfrm>
        </p:spPr>
        <p:txBody>
          <a:bodyPr/>
          <a:lstStyle/>
          <a:p>
            <a:r>
              <a:rPr lang="en-US" dirty="0" smtClean="0"/>
              <a:t>The Basics: Twitter Cheat Sheet</a:t>
            </a:r>
            <a:endParaRPr lang="en-US" dirty="0"/>
          </a:p>
        </p:txBody>
      </p:sp>
      <p:graphicFrame>
        <p:nvGraphicFramePr>
          <p:cNvPr id="8" name="Diagram 7"/>
          <p:cNvGraphicFramePr/>
          <p:nvPr>
            <p:extLst>
              <p:ext uri="{D42A27DB-BD31-4B8C-83A1-F6EECF244321}">
                <p14:modId xmlns:p14="http://schemas.microsoft.com/office/powerpoint/2010/main" val="1111555453"/>
              </p:ext>
            </p:extLst>
          </p:nvPr>
        </p:nvGraphicFramePr>
        <p:xfrm>
          <a:off x="233916" y="786809"/>
          <a:ext cx="8665535" cy="5986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321104" y="1130380"/>
            <a:ext cx="654965" cy="369332"/>
          </a:xfrm>
          <a:prstGeom prst="rect">
            <a:avLst/>
          </a:prstGeom>
          <a:noFill/>
        </p:spPr>
        <p:txBody>
          <a:bodyPr wrap="square" rtlCol="0">
            <a:spAutoFit/>
          </a:bodyPr>
          <a:lstStyle/>
          <a:p>
            <a:pPr algn="ctr"/>
            <a:r>
              <a:rPr lang="en-US" dirty="0" smtClean="0">
                <a:latin typeface="+mj-lt"/>
              </a:rPr>
              <a:t>120</a:t>
            </a:r>
            <a:endParaRPr lang="en-US" dirty="0">
              <a:latin typeface="+mj-lt"/>
            </a:endParaRPr>
          </a:p>
        </p:txBody>
      </p:sp>
      <p:sp>
        <p:nvSpPr>
          <p:cNvPr id="10" name="TextBox 9"/>
          <p:cNvSpPr txBox="1"/>
          <p:nvPr/>
        </p:nvSpPr>
        <p:spPr>
          <a:xfrm>
            <a:off x="820125" y="1941999"/>
            <a:ext cx="654965" cy="369332"/>
          </a:xfrm>
          <a:prstGeom prst="rect">
            <a:avLst/>
          </a:prstGeom>
          <a:noFill/>
        </p:spPr>
        <p:txBody>
          <a:bodyPr wrap="square" rtlCol="0">
            <a:spAutoFit/>
          </a:bodyPr>
          <a:lstStyle/>
          <a:p>
            <a:pPr algn="ctr"/>
            <a:r>
              <a:rPr lang="en-US" dirty="0" smtClean="0">
                <a:latin typeface="+mj-lt"/>
              </a:rPr>
              <a:t>RT</a:t>
            </a:r>
            <a:endParaRPr lang="en-US" dirty="0">
              <a:latin typeface="+mj-lt"/>
            </a:endParaRPr>
          </a:p>
        </p:txBody>
      </p:sp>
      <p:sp>
        <p:nvSpPr>
          <p:cNvPr id="11" name="TextBox 10"/>
          <p:cNvSpPr txBox="1"/>
          <p:nvPr/>
        </p:nvSpPr>
        <p:spPr>
          <a:xfrm>
            <a:off x="1058294" y="2774883"/>
            <a:ext cx="654965" cy="369332"/>
          </a:xfrm>
          <a:prstGeom prst="rect">
            <a:avLst/>
          </a:prstGeom>
          <a:noFill/>
        </p:spPr>
        <p:txBody>
          <a:bodyPr wrap="square" rtlCol="0">
            <a:spAutoFit/>
          </a:bodyPr>
          <a:lstStyle/>
          <a:p>
            <a:pPr algn="ctr"/>
            <a:r>
              <a:rPr lang="en-US" dirty="0" smtClean="0">
                <a:latin typeface="+mj-lt"/>
              </a:rPr>
              <a:t>@</a:t>
            </a:r>
            <a:endParaRPr lang="en-US" dirty="0">
              <a:latin typeface="+mj-lt"/>
            </a:endParaRPr>
          </a:p>
        </p:txBody>
      </p:sp>
      <p:sp>
        <p:nvSpPr>
          <p:cNvPr id="12" name="TextBox 11"/>
          <p:cNvSpPr txBox="1"/>
          <p:nvPr/>
        </p:nvSpPr>
        <p:spPr>
          <a:xfrm>
            <a:off x="1169579" y="3575869"/>
            <a:ext cx="654965" cy="369332"/>
          </a:xfrm>
          <a:prstGeom prst="rect">
            <a:avLst/>
          </a:prstGeom>
          <a:noFill/>
        </p:spPr>
        <p:txBody>
          <a:bodyPr wrap="square" rtlCol="0">
            <a:spAutoFit/>
          </a:bodyPr>
          <a:lstStyle/>
          <a:p>
            <a:pPr algn="ctr"/>
            <a:r>
              <a:rPr lang="en-US" dirty="0" smtClean="0">
                <a:latin typeface="+mj-lt"/>
              </a:rPr>
              <a:t>DM</a:t>
            </a:r>
            <a:endParaRPr lang="en-US" dirty="0">
              <a:latin typeface="+mj-lt"/>
            </a:endParaRPr>
          </a:p>
        </p:txBody>
      </p:sp>
      <p:sp>
        <p:nvSpPr>
          <p:cNvPr id="13" name="TextBox 12"/>
          <p:cNvSpPr txBox="1"/>
          <p:nvPr/>
        </p:nvSpPr>
        <p:spPr>
          <a:xfrm>
            <a:off x="1018601" y="4387487"/>
            <a:ext cx="813742" cy="369332"/>
          </a:xfrm>
          <a:prstGeom prst="rect">
            <a:avLst/>
          </a:prstGeom>
          <a:noFill/>
        </p:spPr>
        <p:txBody>
          <a:bodyPr wrap="square" rtlCol="0">
            <a:spAutoFit/>
          </a:bodyPr>
          <a:lstStyle/>
          <a:p>
            <a:pPr algn="ctr"/>
            <a:r>
              <a:rPr lang="en-US" dirty="0" smtClean="0">
                <a:latin typeface="+mj-lt"/>
              </a:rPr>
              <a:t>Trends</a:t>
            </a:r>
            <a:endParaRPr lang="en-US" dirty="0">
              <a:latin typeface="+mj-lt"/>
            </a:endParaRPr>
          </a:p>
        </p:txBody>
      </p:sp>
      <p:sp>
        <p:nvSpPr>
          <p:cNvPr id="14" name="TextBox 13"/>
          <p:cNvSpPr txBox="1"/>
          <p:nvPr/>
        </p:nvSpPr>
        <p:spPr>
          <a:xfrm>
            <a:off x="820125" y="5213283"/>
            <a:ext cx="654965" cy="369332"/>
          </a:xfrm>
          <a:prstGeom prst="rect">
            <a:avLst/>
          </a:prstGeom>
          <a:noFill/>
        </p:spPr>
        <p:txBody>
          <a:bodyPr wrap="square" rtlCol="0">
            <a:spAutoFit/>
          </a:bodyPr>
          <a:lstStyle/>
          <a:p>
            <a:pPr algn="ctr"/>
            <a:r>
              <a:rPr lang="en-US" dirty="0" smtClean="0">
                <a:latin typeface="+mj-lt"/>
              </a:rPr>
              <a:t>#</a:t>
            </a:r>
            <a:endParaRPr lang="en-US" dirty="0">
              <a:latin typeface="+mj-lt"/>
            </a:endParaRPr>
          </a:p>
        </p:txBody>
      </p:sp>
      <p:sp>
        <p:nvSpPr>
          <p:cNvPr id="15" name="TextBox 14"/>
          <p:cNvSpPr txBox="1"/>
          <p:nvPr/>
        </p:nvSpPr>
        <p:spPr>
          <a:xfrm>
            <a:off x="331737" y="6035534"/>
            <a:ext cx="654965" cy="369332"/>
          </a:xfrm>
          <a:prstGeom prst="rect">
            <a:avLst/>
          </a:prstGeom>
          <a:noFill/>
        </p:spPr>
        <p:txBody>
          <a:bodyPr wrap="square" rtlCol="0">
            <a:spAutoFit/>
          </a:bodyPr>
          <a:lstStyle/>
          <a:p>
            <a:pPr algn="ctr"/>
            <a:r>
              <a:rPr lang="en-US" dirty="0" smtClean="0">
                <a:latin typeface="+mj-lt"/>
              </a:rPr>
              <a:t>#</a:t>
            </a:r>
            <a:r>
              <a:rPr lang="en-US" dirty="0" err="1" smtClean="0">
                <a:latin typeface="+mj-lt"/>
              </a:rPr>
              <a:t>ff</a:t>
            </a:r>
            <a:endParaRPr lang="en-US" dirty="0">
              <a:latin typeface="+mj-lt"/>
            </a:endParaRPr>
          </a:p>
        </p:txBody>
      </p:sp>
    </p:spTree>
    <p:extLst>
      <p:ext uri="{BB962C8B-B14F-4D97-AF65-F5344CB8AC3E}">
        <p14:creationId xmlns:p14="http://schemas.microsoft.com/office/powerpoint/2010/main" val="41402140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p:cNvSpPr>
          <p:nvPr/>
        </p:nvSpPr>
        <p:spPr bwMode="auto">
          <a:xfrm>
            <a:off x="230037" y="1344283"/>
            <a:ext cx="8839200" cy="3749675"/>
          </a:xfrm>
          <a:prstGeom prst="rect">
            <a:avLst/>
          </a:prstGeom>
          <a:noFill/>
          <a:ln w="9525">
            <a:noFill/>
            <a:miter lim="800000"/>
            <a:headEnd/>
            <a:tailEnd/>
          </a:ln>
        </p:spPr>
        <p:txBody>
          <a:bodyPr>
            <a:spAutoFit/>
          </a:bodyPr>
          <a:lstStyle/>
          <a:p>
            <a:pPr algn="ctr"/>
            <a:r>
              <a:rPr lang="en-US" sz="6000" dirty="0">
                <a:solidFill>
                  <a:srgbClr val="A0214F"/>
                </a:solidFill>
                <a:latin typeface="+mj-lt"/>
              </a:rPr>
              <a:t>The Interview: </a:t>
            </a:r>
            <a:br>
              <a:rPr lang="en-US" sz="6000" dirty="0">
                <a:solidFill>
                  <a:srgbClr val="A0214F"/>
                </a:solidFill>
                <a:latin typeface="+mj-lt"/>
              </a:rPr>
            </a:br>
            <a:r>
              <a:rPr lang="en-US" sz="6000" dirty="0">
                <a:latin typeface="+mj-lt"/>
              </a:rPr>
              <a:t>How To Prepare and Effectively Deliver Your Message</a:t>
            </a:r>
          </a:p>
        </p:txBody>
      </p:sp>
    </p:spTree>
    <p:extLst>
      <p:ext uri="{BB962C8B-B14F-4D97-AF65-F5344CB8AC3E}">
        <p14:creationId xmlns:p14="http://schemas.microsoft.com/office/powerpoint/2010/main" val="13196257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ctrTitle"/>
          </p:nvPr>
        </p:nvSpPr>
        <p:spPr/>
        <p:txBody>
          <a:bodyPr/>
          <a:lstStyle/>
          <a:p>
            <a:r>
              <a:rPr lang="en-US" sz="4000" smtClean="0">
                <a:solidFill>
                  <a:srgbClr val="A0214F"/>
                </a:solidFill>
              </a:rPr>
              <a:t>Before the Interview</a:t>
            </a:r>
          </a:p>
        </p:txBody>
      </p:sp>
      <p:sp>
        <p:nvSpPr>
          <p:cNvPr id="52226" name="Rectangle 3"/>
          <p:cNvSpPr>
            <a:spLocks noGrp="1"/>
          </p:cNvSpPr>
          <p:nvPr>
            <p:ph idx="1"/>
          </p:nvPr>
        </p:nvSpPr>
        <p:spPr/>
        <p:txBody>
          <a:bodyPr/>
          <a:lstStyle/>
          <a:p>
            <a:r>
              <a:rPr lang="en-US" sz="3000" dirty="0" smtClean="0"/>
              <a:t>Learn about the reporter and the outlet</a:t>
            </a:r>
          </a:p>
          <a:p>
            <a:r>
              <a:rPr lang="en-US" sz="3000" dirty="0" smtClean="0"/>
              <a:t>Know the length, topic and format of the interview</a:t>
            </a:r>
          </a:p>
          <a:p>
            <a:r>
              <a:rPr lang="en-US" sz="3000" dirty="0" smtClean="0"/>
              <a:t>Provide background information in advance</a:t>
            </a:r>
          </a:p>
          <a:p>
            <a:r>
              <a:rPr lang="en-US" sz="3000" dirty="0" smtClean="0"/>
              <a:t>Ask who else they have spoken to, what the angle of the story is</a:t>
            </a:r>
          </a:p>
        </p:txBody>
      </p:sp>
    </p:spTree>
    <p:extLst>
      <p:ext uri="{BB962C8B-B14F-4D97-AF65-F5344CB8AC3E}">
        <p14:creationId xmlns:p14="http://schemas.microsoft.com/office/powerpoint/2010/main" val="17789877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ctrTitle"/>
          </p:nvPr>
        </p:nvSpPr>
        <p:spPr/>
        <p:txBody>
          <a:bodyPr/>
          <a:lstStyle/>
          <a:p>
            <a:r>
              <a:rPr lang="en-US" sz="3600" smtClean="0">
                <a:solidFill>
                  <a:srgbClr val="A0214F"/>
                </a:solidFill>
              </a:rPr>
              <a:t>Headlining: </a:t>
            </a:r>
            <a:br>
              <a:rPr lang="en-US" sz="3600" smtClean="0">
                <a:solidFill>
                  <a:srgbClr val="A0214F"/>
                </a:solidFill>
              </a:rPr>
            </a:br>
            <a:r>
              <a:rPr lang="en-US" sz="3600" smtClean="0">
                <a:solidFill>
                  <a:srgbClr val="A0214F"/>
                </a:solidFill>
              </a:rPr>
              <a:t>Think Like a Journalist</a:t>
            </a:r>
          </a:p>
        </p:txBody>
      </p:sp>
      <p:sp>
        <p:nvSpPr>
          <p:cNvPr id="66563" name="Rectangle 3"/>
          <p:cNvSpPr>
            <a:spLocks noGrp="1"/>
          </p:cNvSpPr>
          <p:nvPr>
            <p:ph idx="1"/>
          </p:nvPr>
        </p:nvSpPr>
        <p:spPr/>
        <p:txBody>
          <a:bodyPr/>
          <a:lstStyle/>
          <a:p>
            <a:r>
              <a:rPr lang="en-US" sz="3600" smtClean="0"/>
              <a:t>Make the most important point first, in one sentence</a:t>
            </a:r>
          </a:p>
          <a:p>
            <a:r>
              <a:rPr lang="en-US" sz="3600" smtClean="0"/>
              <a:t>Limit your answers to three sentences</a:t>
            </a:r>
          </a:p>
          <a:p>
            <a:r>
              <a:rPr lang="en-US" sz="3600" smtClean="0"/>
              <a:t>Back it up with facts or “proof points”</a:t>
            </a:r>
          </a:p>
        </p:txBody>
      </p:sp>
      <p:sp>
        <p:nvSpPr>
          <p:cNvPr id="133124" name="Rectangle 4"/>
          <p:cNvSpPr>
            <a:spLocks noChangeArrowheads="1"/>
          </p:cNvSpPr>
          <p:nvPr/>
        </p:nvSpPr>
        <p:spPr bwMode="auto">
          <a:xfrm>
            <a:off x="304800" y="4799013"/>
            <a:ext cx="6705600" cy="1373187"/>
          </a:xfrm>
          <a:prstGeom prst="rect">
            <a:avLst/>
          </a:prstGeom>
          <a:noFill/>
          <a:ln w="9525">
            <a:noFill/>
            <a:miter lim="800000"/>
            <a:headEnd/>
            <a:tailEnd/>
          </a:ln>
        </p:spPr>
        <p:txBody>
          <a:bodyPr>
            <a:spAutoFit/>
          </a:bodyPr>
          <a:lstStyle/>
          <a:p>
            <a:pPr defTabSz="914400"/>
            <a:endParaRPr lang="en-US" sz="3600" b="1" dirty="0">
              <a:solidFill>
                <a:schemeClr val="accent2"/>
              </a:solidFill>
            </a:endParaRPr>
          </a:p>
          <a:p>
            <a:pPr defTabSz="914400"/>
            <a:r>
              <a:rPr lang="en-US" sz="3600" b="1" dirty="0">
                <a:latin typeface="+mj-lt"/>
              </a:rPr>
              <a:t>Short.</a:t>
            </a:r>
            <a:r>
              <a:rPr lang="en-US" sz="4000" b="1" dirty="0">
                <a:latin typeface="+mj-lt"/>
              </a:rPr>
              <a:t> </a:t>
            </a:r>
            <a:r>
              <a:rPr lang="en-US" sz="4400" b="1" dirty="0">
                <a:latin typeface="+mj-lt"/>
              </a:rPr>
              <a:t>Simple.</a:t>
            </a:r>
            <a:r>
              <a:rPr lang="en-US" sz="4000" b="1" dirty="0">
                <a:latin typeface="+mj-lt"/>
              </a:rPr>
              <a:t> </a:t>
            </a:r>
            <a:r>
              <a:rPr lang="en-US" sz="4800" b="1" dirty="0">
                <a:latin typeface="+mj-lt"/>
              </a:rPr>
              <a:t>Bold.</a:t>
            </a:r>
          </a:p>
        </p:txBody>
      </p:sp>
      <p:pic>
        <p:nvPicPr>
          <p:cNvPr id="66565" name="Picture 5" descr="2LineAAPLogoNegTrans"/>
          <p:cNvPicPr>
            <a:picLocks noChangeAspect="1" noChangeArrowheads="1"/>
          </p:cNvPicPr>
          <p:nvPr/>
        </p:nvPicPr>
        <p:blipFill>
          <a:blip r:embed="rId2"/>
          <a:srcRect/>
          <a:stretch>
            <a:fillRect/>
          </a:stretch>
        </p:blipFill>
        <p:spPr bwMode="auto">
          <a:xfrm>
            <a:off x="7162800" y="6172200"/>
            <a:ext cx="1673225" cy="492125"/>
          </a:xfrm>
          <a:prstGeom prst="rect">
            <a:avLst/>
          </a:prstGeom>
          <a:noFill/>
        </p:spPr>
      </p:pic>
    </p:spTree>
    <p:extLst>
      <p:ext uri="{BB962C8B-B14F-4D97-AF65-F5344CB8AC3E}">
        <p14:creationId xmlns:p14="http://schemas.microsoft.com/office/powerpoint/2010/main" val="10943277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p:cNvSpPr>
          <p:nvPr>
            <p:ph type="ctrTitle"/>
          </p:nvPr>
        </p:nvSpPr>
        <p:spPr/>
        <p:txBody>
          <a:bodyPr/>
          <a:lstStyle/>
          <a:p>
            <a:r>
              <a:rPr lang="en-US" sz="4000" smtClean="0">
                <a:solidFill>
                  <a:srgbClr val="A0214F"/>
                </a:solidFill>
              </a:rPr>
              <a:t>Blocking and Bridging</a:t>
            </a:r>
          </a:p>
        </p:txBody>
      </p:sp>
      <p:sp>
        <p:nvSpPr>
          <p:cNvPr id="55298" name="Rectangle 3"/>
          <p:cNvSpPr>
            <a:spLocks noGrp="1"/>
          </p:cNvSpPr>
          <p:nvPr>
            <p:ph idx="1"/>
          </p:nvPr>
        </p:nvSpPr>
        <p:spPr/>
        <p:txBody>
          <a:bodyPr>
            <a:normAutofit lnSpcReduction="10000"/>
          </a:bodyPr>
          <a:lstStyle/>
          <a:p>
            <a:r>
              <a:rPr lang="en-US" sz="3600" smtClean="0"/>
              <a:t>Blocking halts direction of interview</a:t>
            </a:r>
          </a:p>
          <a:p>
            <a:pPr>
              <a:buFont typeface="Cambria" pitchFamily="18" charset="0"/>
              <a:buNone/>
            </a:pPr>
            <a:endParaRPr lang="en-US" sz="3600" smtClean="0"/>
          </a:p>
          <a:p>
            <a:r>
              <a:rPr lang="en-US" sz="3600" smtClean="0"/>
              <a:t>Bridging helps you move from questioner’s agenda to your agenda/messages</a:t>
            </a:r>
          </a:p>
          <a:p>
            <a:pPr>
              <a:buFont typeface="Cambria" pitchFamily="18" charset="0"/>
              <a:buNone/>
            </a:pPr>
            <a:endParaRPr lang="en-US" sz="3600" smtClean="0"/>
          </a:p>
          <a:p>
            <a:r>
              <a:rPr lang="en-US" sz="3600" smtClean="0"/>
              <a:t>Both help you seize control and play offense, not defense</a:t>
            </a:r>
          </a:p>
        </p:txBody>
      </p:sp>
    </p:spTree>
    <p:extLst>
      <p:ext uri="{BB962C8B-B14F-4D97-AF65-F5344CB8AC3E}">
        <p14:creationId xmlns:p14="http://schemas.microsoft.com/office/powerpoint/2010/main" val="31658844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p:cNvSpPr>
          <p:nvPr>
            <p:ph type="ctrTitle"/>
          </p:nvPr>
        </p:nvSpPr>
        <p:spPr/>
        <p:txBody>
          <a:bodyPr/>
          <a:lstStyle/>
          <a:p>
            <a:r>
              <a:rPr lang="en-US" sz="4000" smtClean="0">
                <a:solidFill>
                  <a:srgbClr val="A0214F"/>
                </a:solidFill>
              </a:rPr>
              <a:t>Blocking and Bridging</a:t>
            </a:r>
          </a:p>
        </p:txBody>
      </p:sp>
      <p:sp>
        <p:nvSpPr>
          <p:cNvPr id="56322" name="Rectangle 3"/>
          <p:cNvSpPr>
            <a:spLocks noGrp="1"/>
          </p:cNvSpPr>
          <p:nvPr>
            <p:ph idx="1"/>
          </p:nvPr>
        </p:nvSpPr>
        <p:spPr/>
        <p:txBody>
          <a:bodyPr/>
          <a:lstStyle/>
          <a:p>
            <a:r>
              <a:rPr lang="en-US" sz="3600" smtClean="0"/>
              <a:t>Don’t ignore or evade the question</a:t>
            </a:r>
          </a:p>
          <a:p>
            <a:pPr>
              <a:buFont typeface="Cambria" pitchFamily="18" charset="0"/>
              <a:buNone/>
            </a:pPr>
            <a:endParaRPr lang="en-US" sz="3600" smtClean="0"/>
          </a:p>
          <a:p>
            <a:r>
              <a:rPr lang="en-US" sz="3600" smtClean="0"/>
              <a:t>Address the topic of question</a:t>
            </a:r>
          </a:p>
          <a:p>
            <a:pPr>
              <a:buFont typeface="Cambria" pitchFamily="18" charset="0"/>
              <a:buNone/>
            </a:pPr>
            <a:endParaRPr lang="en-US" sz="3600" smtClean="0"/>
          </a:p>
          <a:p>
            <a:r>
              <a:rPr lang="en-US" sz="3600" smtClean="0"/>
              <a:t>Asked about the problems, talk solutions</a:t>
            </a:r>
          </a:p>
        </p:txBody>
      </p:sp>
    </p:spTree>
    <p:extLst>
      <p:ext uri="{BB962C8B-B14F-4D97-AF65-F5344CB8AC3E}">
        <p14:creationId xmlns:p14="http://schemas.microsoft.com/office/powerpoint/2010/main" val="2117937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p:cNvSpPr>
          <p:nvPr>
            <p:ph type="ctrTitle"/>
          </p:nvPr>
        </p:nvSpPr>
        <p:spPr/>
        <p:txBody>
          <a:bodyPr/>
          <a:lstStyle/>
          <a:p>
            <a:r>
              <a:rPr lang="en-US" sz="4000" smtClean="0">
                <a:solidFill>
                  <a:srgbClr val="A0214F"/>
                </a:solidFill>
              </a:rPr>
              <a:t>Blocking and Bridging</a:t>
            </a:r>
          </a:p>
        </p:txBody>
      </p:sp>
      <p:sp>
        <p:nvSpPr>
          <p:cNvPr id="57346" name="Rectangle 3"/>
          <p:cNvSpPr>
            <a:spLocks noGrp="1"/>
          </p:cNvSpPr>
          <p:nvPr>
            <p:ph idx="1"/>
          </p:nvPr>
        </p:nvSpPr>
        <p:spPr/>
        <p:txBody>
          <a:bodyPr>
            <a:normAutofit fontScale="92500"/>
          </a:bodyPr>
          <a:lstStyle/>
          <a:p>
            <a:pPr>
              <a:lnSpc>
                <a:spcPct val="110000"/>
              </a:lnSpc>
              <a:buFont typeface="Cambria" pitchFamily="18" charset="0"/>
              <a:buNone/>
            </a:pPr>
            <a:r>
              <a:rPr lang="en-US" sz="3800" i="1" smtClean="0"/>
              <a:t>“Yes…and in addition to that…”</a:t>
            </a:r>
          </a:p>
          <a:p>
            <a:pPr>
              <a:lnSpc>
                <a:spcPct val="110000"/>
              </a:lnSpc>
              <a:buFont typeface="Cambria" pitchFamily="18" charset="0"/>
              <a:buNone/>
            </a:pPr>
            <a:r>
              <a:rPr lang="en-US" sz="3800" i="1" smtClean="0"/>
              <a:t>       </a:t>
            </a:r>
            <a:r>
              <a:rPr lang="en-US" sz="3800" i="1" smtClean="0">
                <a:solidFill>
                  <a:srgbClr val="A0214F"/>
                </a:solidFill>
              </a:rPr>
              <a:t>“No…let me explain…”</a:t>
            </a:r>
          </a:p>
          <a:p>
            <a:pPr>
              <a:lnSpc>
                <a:spcPct val="110000"/>
              </a:lnSpc>
              <a:buFont typeface="Cambria" pitchFamily="18" charset="0"/>
              <a:buNone/>
            </a:pPr>
            <a:r>
              <a:rPr lang="en-US" sz="3800" i="1" smtClean="0"/>
              <a:t>          “I don’t know that…what I do know…”</a:t>
            </a:r>
          </a:p>
          <a:p>
            <a:pPr>
              <a:lnSpc>
                <a:spcPct val="110000"/>
              </a:lnSpc>
              <a:buFont typeface="Cambria" pitchFamily="18" charset="0"/>
              <a:buNone/>
            </a:pPr>
            <a:r>
              <a:rPr lang="en-US" sz="3800" i="1" smtClean="0">
                <a:solidFill>
                  <a:srgbClr val="A0214F"/>
                </a:solidFill>
              </a:rPr>
              <a:t>    “The real issue here is…”</a:t>
            </a:r>
          </a:p>
          <a:p>
            <a:pPr>
              <a:lnSpc>
                <a:spcPct val="110000"/>
              </a:lnSpc>
              <a:buFont typeface="Cambria" pitchFamily="18" charset="0"/>
              <a:buNone/>
            </a:pPr>
            <a:r>
              <a:rPr lang="en-US" sz="3800" i="1" smtClean="0"/>
              <a:t> “What you’re really asking is…”</a:t>
            </a:r>
          </a:p>
          <a:p>
            <a:pPr>
              <a:lnSpc>
                <a:spcPct val="110000"/>
              </a:lnSpc>
              <a:buFont typeface="Cambria" pitchFamily="18" charset="0"/>
              <a:buNone/>
            </a:pPr>
            <a:r>
              <a:rPr lang="en-US" sz="3800" i="1" smtClean="0">
                <a:solidFill>
                  <a:srgbClr val="A0214F"/>
                </a:solidFill>
              </a:rPr>
              <a:t>            “Let me put that in perspective….”</a:t>
            </a:r>
          </a:p>
        </p:txBody>
      </p:sp>
    </p:spTree>
    <p:extLst>
      <p:ext uri="{BB962C8B-B14F-4D97-AF65-F5344CB8AC3E}">
        <p14:creationId xmlns:p14="http://schemas.microsoft.com/office/powerpoint/2010/main" val="13734704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p:cNvSpPr>
          <p:nvPr>
            <p:ph type="ctrTitle"/>
          </p:nvPr>
        </p:nvSpPr>
        <p:spPr/>
        <p:txBody>
          <a:bodyPr/>
          <a:lstStyle/>
          <a:p>
            <a:r>
              <a:rPr lang="en-US" sz="4000" smtClean="0">
                <a:solidFill>
                  <a:srgbClr val="A0214F"/>
                </a:solidFill>
              </a:rPr>
              <a:t>Flagging</a:t>
            </a:r>
          </a:p>
        </p:txBody>
      </p:sp>
      <p:sp>
        <p:nvSpPr>
          <p:cNvPr id="59394" name="Rectangle 3"/>
          <p:cNvSpPr>
            <a:spLocks noGrp="1"/>
          </p:cNvSpPr>
          <p:nvPr>
            <p:ph idx="1"/>
          </p:nvPr>
        </p:nvSpPr>
        <p:spPr>
          <a:xfrm>
            <a:off x="606365" y="2849621"/>
            <a:ext cx="8229600" cy="4525963"/>
          </a:xfrm>
        </p:spPr>
        <p:txBody>
          <a:bodyPr/>
          <a:lstStyle/>
          <a:p>
            <a:r>
              <a:rPr lang="en-US" sz="3600" dirty="0" smtClean="0"/>
              <a:t>“The most important thing to remember is…”</a:t>
            </a:r>
          </a:p>
          <a:p>
            <a:r>
              <a:rPr lang="en-US" sz="3600" dirty="0" smtClean="0"/>
              <a:t>“I’ve talked today about many issues. It boils down to these three things…”</a:t>
            </a:r>
          </a:p>
          <a:p>
            <a:r>
              <a:rPr lang="en-US" sz="3600" dirty="0" smtClean="0"/>
              <a:t>“Let me make one thing perfectly clear…”</a:t>
            </a:r>
          </a:p>
        </p:txBody>
      </p:sp>
      <p:sp>
        <p:nvSpPr>
          <p:cNvPr id="59395" name="Rectangle 3"/>
          <p:cNvSpPr>
            <a:spLocks noChangeArrowheads="1"/>
          </p:cNvSpPr>
          <p:nvPr/>
        </p:nvSpPr>
        <p:spPr bwMode="auto">
          <a:xfrm>
            <a:off x="88900" y="457200"/>
            <a:ext cx="1257075" cy="2631490"/>
          </a:xfrm>
          <a:prstGeom prst="rect">
            <a:avLst/>
          </a:prstGeom>
          <a:noFill/>
          <a:ln w="9525">
            <a:noFill/>
            <a:miter lim="800000"/>
            <a:headEnd/>
            <a:tailEnd/>
          </a:ln>
        </p:spPr>
        <p:txBody>
          <a:bodyPr wrap="none">
            <a:spAutoFit/>
          </a:bodyPr>
          <a:lstStyle/>
          <a:p>
            <a:pPr defTabSz="914400"/>
            <a:r>
              <a:rPr lang="en-US" sz="16500" dirty="0">
                <a:solidFill>
                  <a:schemeClr val="tx2"/>
                </a:solidFill>
                <a:latin typeface="+mj-lt"/>
              </a:rPr>
              <a:t>3</a:t>
            </a:r>
          </a:p>
        </p:txBody>
      </p:sp>
      <p:sp>
        <p:nvSpPr>
          <p:cNvPr id="59396" name="Text Box 7"/>
          <p:cNvSpPr txBox="1">
            <a:spLocks noChangeArrowheads="1"/>
          </p:cNvSpPr>
          <p:nvPr/>
        </p:nvSpPr>
        <p:spPr bwMode="auto">
          <a:xfrm>
            <a:off x="1320800" y="1660525"/>
            <a:ext cx="4467225" cy="1006475"/>
          </a:xfrm>
          <a:prstGeom prst="rect">
            <a:avLst/>
          </a:prstGeom>
          <a:noFill/>
          <a:ln w="9525">
            <a:noFill/>
            <a:miter lim="800000"/>
            <a:headEnd/>
            <a:tailEnd/>
          </a:ln>
        </p:spPr>
        <p:txBody>
          <a:bodyPr>
            <a:spAutoFit/>
          </a:bodyPr>
          <a:lstStyle/>
          <a:p>
            <a:pPr defTabSz="914400"/>
            <a:r>
              <a:rPr lang="en-US" sz="6000" b="1" i="1" dirty="0">
                <a:solidFill>
                  <a:schemeClr val="tx2"/>
                </a:solidFill>
                <a:latin typeface="+mj-lt"/>
              </a:rPr>
              <a:t>examples</a:t>
            </a:r>
          </a:p>
        </p:txBody>
      </p:sp>
    </p:spTree>
    <p:extLst>
      <p:ext uri="{BB962C8B-B14F-4D97-AF65-F5344CB8AC3E}">
        <p14:creationId xmlns:p14="http://schemas.microsoft.com/office/powerpoint/2010/main" val="35121985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ctrTitle"/>
          </p:nvPr>
        </p:nvSpPr>
        <p:spPr/>
        <p:txBody>
          <a:bodyPr/>
          <a:lstStyle/>
          <a:p>
            <a:r>
              <a:rPr lang="en-US" sz="4000" smtClean="0">
                <a:solidFill>
                  <a:srgbClr val="A0214F"/>
                </a:solidFill>
              </a:rPr>
              <a:t>Do Your Homework</a:t>
            </a:r>
          </a:p>
        </p:txBody>
      </p:sp>
      <p:sp>
        <p:nvSpPr>
          <p:cNvPr id="71683" name="Rectangle 3"/>
          <p:cNvSpPr>
            <a:spLocks noGrp="1"/>
          </p:cNvSpPr>
          <p:nvPr>
            <p:ph idx="1"/>
          </p:nvPr>
        </p:nvSpPr>
        <p:spPr/>
        <p:txBody>
          <a:bodyPr/>
          <a:lstStyle/>
          <a:p>
            <a:r>
              <a:rPr lang="en-US" sz="3000" dirty="0" smtClean="0"/>
              <a:t>Find an issue or two that you are passionate about and that impacts your patients</a:t>
            </a:r>
          </a:p>
          <a:p>
            <a:endParaRPr lang="en-US" sz="1000" dirty="0" smtClean="0"/>
          </a:p>
          <a:p>
            <a:r>
              <a:rPr lang="en-US" sz="3000" dirty="0" smtClean="0"/>
              <a:t>Read up and research that issue: join organizational </a:t>
            </a:r>
            <a:r>
              <a:rPr lang="en-US" sz="3000" dirty="0" err="1" smtClean="0"/>
              <a:t>listservs</a:t>
            </a:r>
            <a:r>
              <a:rPr lang="en-US" sz="3000" dirty="0" smtClean="0"/>
              <a:t> and talk to colleagues at your institution</a:t>
            </a:r>
          </a:p>
          <a:p>
            <a:endParaRPr lang="en-US" sz="1000" dirty="0" smtClean="0"/>
          </a:p>
          <a:p>
            <a:r>
              <a:rPr lang="en-US" sz="3000" dirty="0" smtClean="0"/>
              <a:t> See how local media outlets in Baltimore are covering the issue</a:t>
            </a:r>
          </a:p>
        </p:txBody>
      </p:sp>
    </p:spTree>
    <p:extLst>
      <p:ext uri="{BB962C8B-B14F-4D97-AF65-F5344CB8AC3E}">
        <p14:creationId xmlns:p14="http://schemas.microsoft.com/office/powerpoint/2010/main" val="31947456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ctrTitle"/>
          </p:nvPr>
        </p:nvSpPr>
        <p:spPr/>
        <p:txBody>
          <a:bodyPr/>
          <a:lstStyle/>
          <a:p>
            <a:r>
              <a:rPr lang="en-US" sz="4000" smtClean="0">
                <a:solidFill>
                  <a:srgbClr val="A0214F"/>
                </a:solidFill>
              </a:rPr>
              <a:t>Do Your Homework</a:t>
            </a:r>
          </a:p>
        </p:txBody>
      </p:sp>
      <p:sp>
        <p:nvSpPr>
          <p:cNvPr id="78851" name="Rectangle 3"/>
          <p:cNvSpPr>
            <a:spLocks noGrp="1"/>
          </p:cNvSpPr>
          <p:nvPr>
            <p:ph idx="1"/>
          </p:nvPr>
        </p:nvSpPr>
        <p:spPr/>
        <p:txBody>
          <a:bodyPr>
            <a:normAutofit lnSpcReduction="10000"/>
          </a:bodyPr>
          <a:lstStyle/>
          <a:p>
            <a:r>
              <a:rPr lang="en-US" sz="3000" smtClean="0"/>
              <a:t>Figure out when stories are written/prepared at various media outlets: </a:t>
            </a:r>
          </a:p>
          <a:p>
            <a:pPr lvl="1"/>
            <a:r>
              <a:rPr lang="en-US" smtClean="0">
                <a:solidFill>
                  <a:srgbClr val="A0214F"/>
                </a:solidFill>
              </a:rPr>
              <a:t>TV stations vs. blogs vs. print outlets</a:t>
            </a:r>
          </a:p>
          <a:p>
            <a:pPr>
              <a:buFont typeface="Cambria" pitchFamily="18" charset="0"/>
              <a:buNone/>
            </a:pPr>
            <a:endParaRPr lang="en-US" sz="3000" smtClean="0"/>
          </a:p>
          <a:p>
            <a:r>
              <a:rPr lang="en-US" sz="3000" smtClean="0"/>
              <a:t>Get to know the reporters/producers in your area who cover your issue</a:t>
            </a:r>
          </a:p>
          <a:p>
            <a:pPr>
              <a:buFont typeface="Cambria" pitchFamily="18" charset="0"/>
              <a:buNone/>
            </a:pPr>
            <a:endParaRPr lang="en-US" sz="3000" smtClean="0"/>
          </a:p>
          <a:p>
            <a:r>
              <a:rPr lang="en-US" sz="3000" smtClean="0"/>
              <a:t>Pitch yourself as a resource on child health in your community</a:t>
            </a:r>
          </a:p>
        </p:txBody>
      </p:sp>
    </p:spTree>
    <p:extLst>
      <p:ext uri="{BB962C8B-B14F-4D97-AF65-F5344CB8AC3E}">
        <p14:creationId xmlns:p14="http://schemas.microsoft.com/office/powerpoint/2010/main" val="3667904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ctrTitle"/>
          </p:nvPr>
        </p:nvSpPr>
        <p:spPr/>
        <p:txBody>
          <a:bodyPr>
            <a:normAutofit/>
          </a:bodyPr>
          <a:lstStyle/>
          <a:p>
            <a:r>
              <a:rPr lang="en-US" sz="4400" dirty="0" smtClean="0">
                <a:solidFill>
                  <a:srgbClr val="A0214F"/>
                </a:solidFill>
              </a:rPr>
              <a:t>Why Use the Media to Advocate?</a:t>
            </a:r>
          </a:p>
        </p:txBody>
      </p:sp>
      <p:sp>
        <p:nvSpPr>
          <p:cNvPr id="18434" name="Rectangle 3"/>
          <p:cNvSpPr>
            <a:spLocks noGrp="1"/>
          </p:cNvSpPr>
          <p:nvPr>
            <p:ph idx="1"/>
          </p:nvPr>
        </p:nvSpPr>
        <p:spPr>
          <a:xfrm>
            <a:off x="304800" y="1600200"/>
            <a:ext cx="8229600" cy="4525963"/>
          </a:xfrm>
        </p:spPr>
        <p:txBody>
          <a:bodyPr/>
          <a:lstStyle/>
          <a:p>
            <a:r>
              <a:rPr lang="en-US" sz="2800" b="1" dirty="0" smtClean="0">
                <a:solidFill>
                  <a:schemeClr val="accent1">
                    <a:lumMod val="50000"/>
                  </a:schemeClr>
                </a:solidFill>
              </a:rPr>
              <a:t>Persuades decision-makers to act </a:t>
            </a:r>
            <a:r>
              <a:rPr lang="en-US" sz="2800" dirty="0" smtClean="0"/>
              <a:t>because they believe the public is paying attention.</a:t>
            </a:r>
          </a:p>
          <a:p>
            <a:pPr>
              <a:buFont typeface="Cambria" pitchFamily="18" charset="0"/>
              <a:buNone/>
            </a:pPr>
            <a:endParaRPr lang="en-US" sz="1000" dirty="0" smtClean="0"/>
          </a:p>
          <a:p>
            <a:r>
              <a:rPr lang="en-US" sz="2800" dirty="0" smtClean="0"/>
              <a:t>Increases the likelihood that </a:t>
            </a:r>
            <a:r>
              <a:rPr lang="en-US" sz="2800" b="1" dirty="0" smtClean="0">
                <a:solidFill>
                  <a:schemeClr val="accent1">
                    <a:lumMod val="50000"/>
                  </a:schemeClr>
                </a:solidFill>
              </a:rPr>
              <a:t>more people will get involved</a:t>
            </a:r>
            <a:r>
              <a:rPr lang="en-US" sz="2800" dirty="0" smtClean="0"/>
              <a:t> because they are aware of the issue and how they can help change circumstances affecting the children they know and care about.</a:t>
            </a:r>
          </a:p>
          <a:p>
            <a:pPr>
              <a:buFont typeface="Cambria" pitchFamily="18" charset="0"/>
              <a:buNone/>
            </a:pPr>
            <a:endParaRPr lang="en-US" sz="1000" dirty="0" smtClean="0"/>
          </a:p>
          <a:p>
            <a:r>
              <a:rPr lang="en-US" sz="2800" b="1" dirty="0" smtClean="0">
                <a:solidFill>
                  <a:schemeClr val="accent1">
                    <a:lumMod val="50000"/>
                  </a:schemeClr>
                </a:solidFill>
              </a:rPr>
              <a:t>Establishes credibility </a:t>
            </a:r>
            <a:r>
              <a:rPr lang="en-US" sz="2800" dirty="0" smtClean="0"/>
              <a:t>for your issue by demonstrating how that issue affects you and why it deserves the public’s attention.</a:t>
            </a:r>
          </a:p>
          <a:p>
            <a:pPr>
              <a:buFont typeface="Cambria" pitchFamily="18" charset="0"/>
              <a:buNone/>
            </a:pPr>
            <a:endParaRPr lang="en-US" sz="2800" dirty="0" smtClean="0"/>
          </a:p>
        </p:txBody>
      </p:sp>
    </p:spTree>
    <p:extLst>
      <p:ext uri="{BB962C8B-B14F-4D97-AF65-F5344CB8AC3E}">
        <p14:creationId xmlns:p14="http://schemas.microsoft.com/office/powerpoint/2010/main" val="27270466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ctrTitle"/>
          </p:nvPr>
        </p:nvSpPr>
        <p:spPr/>
        <p:txBody>
          <a:bodyPr/>
          <a:lstStyle/>
          <a:p>
            <a:r>
              <a:rPr lang="en-US" sz="4000" smtClean="0">
                <a:solidFill>
                  <a:srgbClr val="A0214F"/>
                </a:solidFill>
              </a:rPr>
              <a:t>Partner with Media Experts</a:t>
            </a:r>
          </a:p>
        </p:txBody>
      </p:sp>
      <p:sp>
        <p:nvSpPr>
          <p:cNvPr id="79875" name="Rectangle 3"/>
          <p:cNvSpPr>
            <a:spLocks noGrp="1"/>
          </p:cNvSpPr>
          <p:nvPr>
            <p:ph idx="1"/>
          </p:nvPr>
        </p:nvSpPr>
        <p:spPr/>
        <p:txBody>
          <a:bodyPr/>
          <a:lstStyle/>
          <a:p>
            <a:r>
              <a:rPr lang="en-US" sz="3000" smtClean="0"/>
              <a:t>Work with the media relations team at your hospital or health institution</a:t>
            </a:r>
          </a:p>
          <a:p>
            <a:pPr>
              <a:buFont typeface="Cambria" pitchFamily="18" charset="0"/>
              <a:buNone/>
            </a:pPr>
            <a:endParaRPr lang="en-US" sz="1000" smtClean="0"/>
          </a:p>
          <a:p>
            <a:r>
              <a:rPr lang="en-US" sz="3000" smtClean="0"/>
              <a:t>Follow AAP media coverage and see which pediatricians are quoted on issues you care about: e-mail them and ask if they can mentor you</a:t>
            </a:r>
          </a:p>
          <a:p>
            <a:endParaRPr lang="en-US" sz="1000" smtClean="0"/>
          </a:p>
          <a:p>
            <a:r>
              <a:rPr lang="en-US" sz="3000" smtClean="0"/>
              <a:t>Work with the communications teams within the AAP Elk Grove office and  DC office</a:t>
            </a:r>
          </a:p>
        </p:txBody>
      </p:sp>
    </p:spTree>
    <p:extLst>
      <p:ext uri="{BB962C8B-B14F-4D97-AF65-F5344CB8AC3E}">
        <p14:creationId xmlns:p14="http://schemas.microsoft.com/office/powerpoint/2010/main" val="2947688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ctrTitle"/>
          </p:nvPr>
        </p:nvSpPr>
        <p:spPr>
          <a:xfrm>
            <a:off x="0" y="32657"/>
            <a:ext cx="9144000" cy="1470025"/>
          </a:xfrm>
        </p:spPr>
        <p:txBody>
          <a:bodyPr>
            <a:normAutofit/>
          </a:bodyPr>
          <a:lstStyle/>
          <a:p>
            <a:r>
              <a:rPr lang="en-US" sz="4400" dirty="0" smtClean="0">
                <a:solidFill>
                  <a:srgbClr val="A0214F"/>
                </a:solidFill>
              </a:rPr>
              <a:t>Take the Media Advocacy Challenge</a:t>
            </a:r>
          </a:p>
        </p:txBody>
      </p:sp>
      <p:graphicFrame>
        <p:nvGraphicFramePr>
          <p:cNvPr id="2" name="Diagram 1"/>
          <p:cNvGraphicFramePr/>
          <p:nvPr>
            <p:extLst>
              <p:ext uri="{D42A27DB-BD31-4B8C-83A1-F6EECF244321}">
                <p14:modId xmlns:p14="http://schemas.microsoft.com/office/powerpoint/2010/main" val="2919435261"/>
              </p:ext>
            </p:extLst>
          </p:nvPr>
        </p:nvGraphicFramePr>
        <p:xfrm>
          <a:off x="381000" y="1235015"/>
          <a:ext cx="83058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73022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smtClean="0"/>
              <a:t>Let’s Dive In! </a:t>
            </a:r>
            <a:endParaRPr lang="en-US" dirty="0"/>
          </a:p>
        </p:txBody>
      </p:sp>
      <p:pic>
        <p:nvPicPr>
          <p:cNvPr id="7170" name="Picture 2" descr="C:\Users\jposlosk\AppData\Local\Microsoft\Windows\Temporary Internet Files\Content.IE5\F0FPWRE3\MP90043133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2254" y="1644650"/>
            <a:ext cx="4525962" cy="4525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1925" y="1958196"/>
            <a:ext cx="1440611" cy="369332"/>
          </a:xfrm>
          <a:prstGeom prst="rect">
            <a:avLst/>
          </a:prstGeom>
          <a:noFill/>
        </p:spPr>
        <p:txBody>
          <a:bodyPr wrap="square" rtlCol="0">
            <a:spAutoFit/>
          </a:bodyPr>
          <a:lstStyle/>
          <a:p>
            <a:pPr marL="285750" indent="-285750">
              <a:buFont typeface="Arial" pitchFamily="34" charset="0"/>
              <a:buChar char="•"/>
            </a:pPr>
            <a:endParaRPr lang="en-US" dirty="0"/>
          </a:p>
        </p:txBody>
      </p:sp>
    </p:spTree>
    <p:extLst>
      <p:ext uri="{BB962C8B-B14F-4D97-AF65-F5344CB8AC3E}">
        <p14:creationId xmlns:p14="http://schemas.microsoft.com/office/powerpoint/2010/main" val="23034298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Question and Answer Session</a:t>
            </a:r>
            <a:endParaRPr lang="en-US" dirty="0"/>
          </a:p>
        </p:txBody>
      </p:sp>
      <p:sp>
        <p:nvSpPr>
          <p:cNvPr id="2" name="TextBox 1"/>
          <p:cNvSpPr txBox="1"/>
          <p:nvPr/>
        </p:nvSpPr>
        <p:spPr>
          <a:xfrm>
            <a:off x="57150" y="2114549"/>
            <a:ext cx="9144000" cy="2816156"/>
          </a:xfrm>
          <a:prstGeom prst="rect">
            <a:avLst/>
          </a:prstGeom>
          <a:noFill/>
        </p:spPr>
        <p:txBody>
          <a:bodyPr wrap="square" rtlCol="0">
            <a:spAutoFit/>
          </a:bodyPr>
          <a:lstStyle/>
          <a:p>
            <a:pPr lvl="1"/>
            <a:endParaRPr lang="en-US" sz="2200" dirty="0" smtClean="0">
              <a:latin typeface="+mj-lt"/>
            </a:endParaRPr>
          </a:p>
          <a:p>
            <a:pPr algn="ctr"/>
            <a:r>
              <a:rPr lang="en-US" sz="2500" b="1" dirty="0" smtClean="0">
                <a:latin typeface="+mj-lt"/>
              </a:rPr>
              <a:t>Jamie </a:t>
            </a:r>
            <a:r>
              <a:rPr lang="en-US" sz="2500" b="1" dirty="0" err="1" smtClean="0">
                <a:latin typeface="+mj-lt"/>
              </a:rPr>
              <a:t>Poslosky</a:t>
            </a:r>
            <a:r>
              <a:rPr lang="en-US" sz="2500" dirty="0" smtClean="0">
                <a:latin typeface="+mj-lt"/>
              </a:rPr>
              <a:t> </a:t>
            </a:r>
          </a:p>
          <a:p>
            <a:pPr algn="ctr"/>
            <a:r>
              <a:rPr lang="en-US" sz="2500" dirty="0" smtClean="0">
                <a:latin typeface="+mj-lt"/>
              </a:rPr>
              <a:t>Manager, Federal Advocacy Communications</a:t>
            </a:r>
          </a:p>
          <a:p>
            <a:pPr algn="ctr"/>
            <a:r>
              <a:rPr lang="en-US" sz="2500" dirty="0" smtClean="0">
                <a:latin typeface="+mj-lt"/>
              </a:rPr>
              <a:t>AAP Department of Federal Affairs</a:t>
            </a:r>
          </a:p>
          <a:p>
            <a:pPr algn="ctr"/>
            <a:r>
              <a:rPr lang="en-US" sz="2200" dirty="0" smtClean="0">
                <a:latin typeface="+mj-lt"/>
                <a:hlinkClick r:id="rId2"/>
              </a:rPr>
              <a:t>jposlosky@aap.org</a:t>
            </a:r>
            <a:endParaRPr lang="en-US" sz="2200" dirty="0">
              <a:latin typeface="+mj-lt"/>
            </a:endParaRPr>
          </a:p>
          <a:p>
            <a:pPr algn="ctr"/>
            <a:r>
              <a:rPr lang="en-US" sz="2200" dirty="0" smtClean="0">
                <a:latin typeface="+mj-lt"/>
              </a:rPr>
              <a:t>202-347-8600</a:t>
            </a:r>
          </a:p>
          <a:p>
            <a:pPr marL="742950" lvl="1" indent="-285750">
              <a:buFont typeface="Arial" pitchFamily="34" charset="0"/>
              <a:buChar char="•"/>
            </a:pPr>
            <a:endParaRPr lang="en-US" dirty="0" smtClean="0"/>
          </a:p>
          <a:p>
            <a:pPr marL="285750" indent="-285750">
              <a:buFont typeface="Arial" pitchFamily="34" charset="0"/>
              <a:buChar char="•"/>
            </a:pPr>
            <a:endParaRPr lang="en-US" dirty="0"/>
          </a:p>
        </p:txBody>
      </p:sp>
    </p:spTree>
    <p:extLst>
      <p:ext uri="{BB962C8B-B14F-4D97-AF65-F5344CB8AC3E}">
        <p14:creationId xmlns:p14="http://schemas.microsoft.com/office/powerpoint/2010/main" val="800252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0" y="365348"/>
            <a:ext cx="8995143" cy="1314450"/>
          </a:xfrm>
        </p:spPr>
        <p:txBody>
          <a:bodyPr>
            <a:noAutofit/>
          </a:bodyPr>
          <a:lstStyle/>
          <a:p>
            <a:pPr eaLnBrk="1" hangingPunct="1"/>
            <a:r>
              <a:rPr lang="en-US" dirty="0" smtClean="0">
                <a:solidFill>
                  <a:srgbClr val="A0214F"/>
                </a:solidFill>
              </a:rPr>
              <a:t>Why Use Social Media to Advocate?</a:t>
            </a:r>
            <a:endParaRPr lang="en-US" dirty="0" smtClean="0"/>
          </a:p>
        </p:txBody>
      </p:sp>
      <p:sp>
        <p:nvSpPr>
          <p:cNvPr id="5" name="TextBox 6"/>
          <p:cNvSpPr txBox="1">
            <a:spLocks noChangeArrowheads="1"/>
          </p:cNvSpPr>
          <p:nvPr/>
        </p:nvSpPr>
        <p:spPr bwMode="auto">
          <a:xfrm>
            <a:off x="203864" y="1968871"/>
            <a:ext cx="8791279" cy="5863144"/>
          </a:xfrm>
          <a:prstGeom prst="rect">
            <a:avLst/>
          </a:prstGeom>
          <a:noFill/>
          <a:ln w="9525">
            <a:noFill/>
            <a:miter lim="800000"/>
            <a:headEnd/>
            <a:tailEnd/>
          </a:ln>
        </p:spPr>
        <p:txBody>
          <a:bodyPr wrap="square">
            <a:spAutoFit/>
          </a:bodyPr>
          <a:lstStyle/>
          <a:p>
            <a:pPr lvl="1" indent="-457200">
              <a:buFont typeface="+mj-lt"/>
              <a:buAutoNum type="arabicPeriod"/>
            </a:pPr>
            <a:r>
              <a:rPr lang="en-US" sz="2500" dirty="0" smtClean="0">
                <a:latin typeface="+mj-lt"/>
              </a:rPr>
              <a:t>Complements and strengthens existing advocacy strategies</a:t>
            </a:r>
          </a:p>
          <a:p>
            <a:pPr lvl="1" indent="-457200">
              <a:buFont typeface="+mj-lt"/>
              <a:buAutoNum type="arabicPeriod"/>
            </a:pPr>
            <a:r>
              <a:rPr lang="en-US" sz="2500" dirty="0" smtClean="0">
                <a:latin typeface="+mj-lt"/>
              </a:rPr>
              <a:t>It’s free!</a:t>
            </a:r>
          </a:p>
          <a:p>
            <a:pPr lvl="1" indent="-457200">
              <a:buFont typeface="+mj-lt"/>
              <a:buAutoNum type="arabicPeriod"/>
            </a:pPr>
            <a:r>
              <a:rPr lang="en-US" sz="2500" dirty="0">
                <a:latin typeface="+mj-lt"/>
              </a:rPr>
              <a:t>Increases organizational accessibility, visibility and awareness </a:t>
            </a:r>
            <a:endParaRPr lang="en-US" sz="2500" dirty="0" smtClean="0">
              <a:latin typeface="+mj-lt"/>
            </a:endParaRPr>
          </a:p>
          <a:p>
            <a:pPr lvl="1" indent="-457200">
              <a:buFont typeface="+mj-lt"/>
              <a:buAutoNum type="arabicPeriod"/>
            </a:pPr>
            <a:r>
              <a:rPr lang="en-US" sz="2500" dirty="0" smtClean="0">
                <a:latin typeface="+mj-lt"/>
              </a:rPr>
              <a:t>The online conversation is already happening—join in!</a:t>
            </a:r>
          </a:p>
          <a:p>
            <a:pPr lvl="1" indent="-457200">
              <a:buFont typeface="+mj-lt"/>
              <a:buAutoNum type="arabicPeriod"/>
            </a:pPr>
            <a:r>
              <a:rPr lang="en-US" sz="2500" dirty="0" smtClean="0">
                <a:latin typeface="+mj-lt"/>
              </a:rPr>
              <a:t>Provides another platform to reach decision-makers</a:t>
            </a:r>
          </a:p>
          <a:p>
            <a:pPr lvl="1" indent="-457200">
              <a:buFont typeface="+mj-lt"/>
              <a:buAutoNum type="arabicPeriod"/>
            </a:pPr>
            <a:r>
              <a:rPr lang="en-US" sz="2500" dirty="0" smtClean="0">
                <a:latin typeface="+mj-lt"/>
              </a:rPr>
              <a:t>Expands organizational reach to new and diverse audiences</a:t>
            </a:r>
          </a:p>
          <a:p>
            <a:pPr lvl="1" indent="-457200">
              <a:buFont typeface="+mj-lt"/>
              <a:buAutoNum type="arabicPeriod"/>
            </a:pPr>
            <a:r>
              <a:rPr lang="en-US" sz="2500" dirty="0" smtClean="0">
                <a:latin typeface="+mj-lt"/>
              </a:rPr>
              <a:t>Allows for an online conversation: direct response is possible</a:t>
            </a:r>
          </a:p>
          <a:p>
            <a:pPr lvl="1" indent="-457200">
              <a:buFont typeface="+mj-lt"/>
              <a:buAutoNum type="arabicPeriod"/>
            </a:pPr>
            <a:r>
              <a:rPr lang="en-US" sz="2500" dirty="0" smtClean="0">
                <a:latin typeface="+mj-lt"/>
              </a:rPr>
              <a:t>It’s easy to use </a:t>
            </a:r>
            <a:endParaRPr lang="en-US" sz="2500" dirty="0">
              <a:latin typeface="+mj-lt"/>
            </a:endParaRPr>
          </a:p>
          <a:p>
            <a:pPr lvl="1" indent="-457200">
              <a:buFont typeface="+mj-lt"/>
              <a:buAutoNum type="arabicPeriod"/>
            </a:pPr>
            <a:r>
              <a:rPr lang="en-US" sz="2500" dirty="0" smtClean="0">
                <a:latin typeface="+mj-lt"/>
              </a:rPr>
              <a:t>Can be seamlessly integrated into communications plans</a:t>
            </a:r>
          </a:p>
          <a:p>
            <a:pPr lvl="1" indent="-457200">
              <a:buFont typeface="+mj-lt"/>
              <a:buAutoNum type="arabicPeriod"/>
            </a:pPr>
            <a:r>
              <a:rPr lang="en-US" sz="2500" dirty="0" smtClean="0">
                <a:latin typeface="+mj-lt"/>
              </a:rPr>
              <a:t>Can exponentially increase access to organizational resources  </a:t>
            </a:r>
          </a:p>
          <a:p>
            <a:pPr lvl="1" indent="-457200">
              <a:buFont typeface="+mj-lt"/>
              <a:buAutoNum type="arabicPeriod"/>
            </a:pPr>
            <a:endParaRPr lang="en-US" sz="2500" dirty="0" smtClean="0">
              <a:latin typeface="+mj-lt"/>
            </a:endParaRPr>
          </a:p>
          <a:p>
            <a:pPr lvl="1" indent="-457200">
              <a:buFont typeface="+mj-lt"/>
              <a:buAutoNum type="arabicPeriod"/>
            </a:pPr>
            <a:endParaRPr lang="en-US" sz="2500" dirty="0" smtClean="0">
              <a:latin typeface="+mj-lt"/>
            </a:endParaRPr>
          </a:p>
          <a:p>
            <a:pPr lvl="1" indent="-457200">
              <a:buFont typeface="+mj-lt"/>
              <a:buAutoNum type="arabicPeriod"/>
            </a:pPr>
            <a:endParaRPr lang="en-US" sz="2500" dirty="0" smtClean="0">
              <a:latin typeface="+mj-lt"/>
            </a:endParaRPr>
          </a:p>
          <a:p>
            <a:pPr lvl="1" indent="-457200">
              <a:buFont typeface="+mj-lt"/>
              <a:buAutoNum type="arabicPeriod"/>
            </a:pPr>
            <a:endParaRPr lang="en-US" sz="2500" dirty="0" smtClean="0">
              <a:latin typeface="+mj-lt"/>
            </a:endParaRPr>
          </a:p>
          <a:p>
            <a:pPr lvl="1" indent="-457200">
              <a:buFont typeface="+mj-lt"/>
              <a:buAutoNum type="arabicPeriod"/>
            </a:pPr>
            <a:endParaRPr lang="en-US" sz="2500" dirty="0">
              <a:latin typeface="+mj-lt"/>
            </a:endParaRPr>
          </a:p>
        </p:txBody>
      </p:sp>
    </p:spTree>
    <p:extLst>
      <p:ext uri="{BB962C8B-B14F-4D97-AF65-F5344CB8AC3E}">
        <p14:creationId xmlns:p14="http://schemas.microsoft.com/office/powerpoint/2010/main" val="2273077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ctrTitle"/>
          </p:nvPr>
        </p:nvSpPr>
        <p:spPr>
          <a:xfrm>
            <a:off x="265814" y="-36790"/>
            <a:ext cx="8192386" cy="1470025"/>
          </a:xfrm>
        </p:spPr>
        <p:txBody>
          <a:bodyPr>
            <a:normAutofit/>
          </a:bodyPr>
          <a:lstStyle/>
          <a:p>
            <a:pPr eaLnBrk="1" hangingPunct="1"/>
            <a:r>
              <a:rPr lang="en-US" dirty="0" smtClean="0"/>
              <a:t>Congress is Tweeting</a:t>
            </a:r>
          </a:p>
        </p:txBody>
      </p:sp>
      <p:sp>
        <p:nvSpPr>
          <p:cNvPr id="35842" name="Rectangle 3"/>
          <p:cNvSpPr>
            <a:spLocks noGrp="1"/>
          </p:cNvSpPr>
          <p:nvPr>
            <p:ph idx="4294967295"/>
          </p:nvPr>
        </p:nvSpPr>
        <p:spPr>
          <a:xfrm>
            <a:off x="95692" y="1205437"/>
            <a:ext cx="4007659" cy="4525963"/>
          </a:xfrm>
          <a:prstGeom prst="rect">
            <a:avLst/>
          </a:prstGeom>
        </p:spPr>
        <p:txBody>
          <a:bodyPr>
            <a:noAutofit/>
          </a:bodyPr>
          <a:lstStyle/>
          <a:p>
            <a:pPr marL="0" indent="0">
              <a:lnSpc>
                <a:spcPct val="90000"/>
              </a:lnSpc>
              <a:buClr>
                <a:srgbClr val="2B4681"/>
              </a:buClr>
              <a:buNone/>
            </a:pPr>
            <a:r>
              <a:rPr lang="en-US" sz="2200" dirty="0" smtClean="0"/>
              <a:t>Congress is on social media: </a:t>
            </a:r>
          </a:p>
          <a:p>
            <a:pPr>
              <a:lnSpc>
                <a:spcPct val="90000"/>
              </a:lnSpc>
              <a:buClr>
                <a:srgbClr val="2B4681"/>
              </a:buClr>
            </a:pPr>
            <a:r>
              <a:rPr lang="en-US" sz="2200" dirty="0" smtClean="0"/>
              <a:t>Collectively, 3 million followers track lawmakers’ tweets </a:t>
            </a:r>
          </a:p>
          <a:p>
            <a:pPr>
              <a:lnSpc>
                <a:spcPct val="90000"/>
              </a:lnSpc>
              <a:buClr>
                <a:srgbClr val="2B4681"/>
              </a:buClr>
            </a:pPr>
            <a:r>
              <a:rPr lang="en-US" sz="2200" dirty="0" smtClean="0"/>
              <a:t>As of Jan. 2013, 90% of Representatives &amp; 100% of Senators are on Twitter</a:t>
            </a:r>
            <a:endParaRPr lang="en-US" sz="2200" dirty="0"/>
          </a:p>
          <a:p>
            <a:pPr marL="914400" lvl="2" indent="0">
              <a:lnSpc>
                <a:spcPct val="90000"/>
              </a:lnSpc>
              <a:buClr>
                <a:srgbClr val="2B4681"/>
              </a:buClr>
              <a:buNone/>
            </a:pPr>
            <a:endParaRPr lang="en-US" sz="1100" dirty="0" smtClean="0"/>
          </a:p>
          <a:p>
            <a:pPr marL="0" indent="0">
              <a:lnSpc>
                <a:spcPct val="90000"/>
              </a:lnSpc>
              <a:buClr>
                <a:srgbClr val="2B4681"/>
              </a:buClr>
              <a:buNone/>
            </a:pPr>
            <a:r>
              <a:rPr lang="en-US" sz="2200" dirty="0" smtClean="0"/>
              <a:t>According to Congressional </a:t>
            </a:r>
          </a:p>
          <a:p>
            <a:pPr marL="0" indent="0">
              <a:lnSpc>
                <a:spcPct val="90000"/>
              </a:lnSpc>
              <a:buClr>
                <a:srgbClr val="2B4681"/>
              </a:buClr>
              <a:buNone/>
            </a:pPr>
            <a:r>
              <a:rPr lang="en-US" sz="2200" dirty="0" smtClean="0"/>
              <a:t>Chiefs of Staff, Twitter is:</a:t>
            </a:r>
          </a:p>
          <a:p>
            <a:pPr>
              <a:lnSpc>
                <a:spcPct val="90000"/>
              </a:lnSpc>
              <a:buClr>
                <a:srgbClr val="2B4681"/>
              </a:buClr>
            </a:pPr>
            <a:r>
              <a:rPr lang="en-US" sz="2200" dirty="0" smtClean="0"/>
              <a:t>An indicator of knowledge deficit</a:t>
            </a:r>
          </a:p>
          <a:p>
            <a:pPr>
              <a:lnSpc>
                <a:spcPct val="90000"/>
              </a:lnSpc>
              <a:buClr>
                <a:srgbClr val="2B4681"/>
              </a:buClr>
            </a:pPr>
            <a:r>
              <a:rPr lang="en-US" sz="2200" dirty="0" smtClean="0"/>
              <a:t>A </a:t>
            </a:r>
            <a:r>
              <a:rPr lang="en-US" sz="2200" dirty="0"/>
              <a:t>new voice in </a:t>
            </a:r>
            <a:r>
              <a:rPr lang="en-US" sz="2200" dirty="0" smtClean="0"/>
              <a:t>decision-making </a:t>
            </a:r>
            <a:endParaRPr lang="en-US" sz="2200" dirty="0"/>
          </a:p>
          <a:p>
            <a:pPr>
              <a:lnSpc>
                <a:spcPct val="90000"/>
              </a:lnSpc>
              <a:buClr>
                <a:srgbClr val="2B4681"/>
              </a:buClr>
            </a:pPr>
            <a:r>
              <a:rPr lang="en-US" sz="2200" dirty="0" smtClean="0"/>
              <a:t>A signal to step-up or stand-down on issues</a:t>
            </a:r>
            <a:endParaRPr lang="en-US" sz="2200" dirty="0"/>
          </a:p>
          <a:p>
            <a:pPr marL="914400" lvl="2" indent="0">
              <a:lnSpc>
                <a:spcPct val="90000"/>
              </a:lnSpc>
              <a:buClr>
                <a:srgbClr val="2B4681"/>
              </a:buClr>
              <a:buNone/>
            </a:pPr>
            <a:endParaRPr lang="en-US" sz="2200" dirty="0" smtClean="0"/>
          </a:p>
          <a:p>
            <a:pPr marL="914400" lvl="2" indent="0">
              <a:lnSpc>
                <a:spcPct val="90000"/>
              </a:lnSpc>
              <a:buClr>
                <a:srgbClr val="2B4681"/>
              </a:buClr>
              <a:buNone/>
            </a:pPr>
            <a:endParaRPr lang="en-US" sz="2200" dirty="0"/>
          </a:p>
          <a:p>
            <a:pPr marL="914400" lvl="2" indent="0">
              <a:lnSpc>
                <a:spcPct val="90000"/>
              </a:lnSpc>
              <a:buClr>
                <a:srgbClr val="2B4681"/>
              </a:buClr>
              <a:buNone/>
            </a:pPr>
            <a:endParaRPr lang="en-US" sz="2200" dirty="0" smtClean="0"/>
          </a:p>
          <a:p>
            <a:pPr marL="457200" lvl="1" indent="0">
              <a:lnSpc>
                <a:spcPct val="90000"/>
              </a:lnSpc>
              <a:buClr>
                <a:srgbClr val="2B4681"/>
              </a:buClr>
              <a:buNone/>
            </a:pPr>
            <a:r>
              <a:rPr lang="en-US" sz="2200" dirty="0" smtClean="0"/>
              <a:t> </a:t>
            </a:r>
          </a:p>
        </p:txBody>
      </p:sp>
      <p:sp>
        <p:nvSpPr>
          <p:cNvPr id="2" name="Rectangle 1"/>
          <p:cNvSpPr/>
          <p:nvPr/>
        </p:nvSpPr>
        <p:spPr>
          <a:xfrm>
            <a:off x="3394531" y="6061481"/>
            <a:ext cx="3718650" cy="480131"/>
          </a:xfrm>
          <a:prstGeom prst="rect">
            <a:avLst/>
          </a:prstGeom>
        </p:spPr>
        <p:txBody>
          <a:bodyPr wrap="square">
            <a:spAutoFit/>
          </a:bodyPr>
          <a:lstStyle/>
          <a:p>
            <a:pPr lvl="2" algn="r">
              <a:lnSpc>
                <a:spcPct val="90000"/>
              </a:lnSpc>
              <a:buClr>
                <a:srgbClr val="2B4681"/>
              </a:buClr>
            </a:pPr>
            <a:r>
              <a:rPr lang="en-US" sz="1400" dirty="0">
                <a:latin typeface="+mj-lt"/>
              </a:rPr>
              <a:t>National Journal, </a:t>
            </a:r>
            <a:r>
              <a:rPr lang="en-US" sz="1400" i="1" dirty="0">
                <a:latin typeface="+mj-lt"/>
              </a:rPr>
              <a:t>New Tools of Advocacy</a:t>
            </a:r>
            <a:r>
              <a:rPr lang="en-US" sz="1400" dirty="0">
                <a:latin typeface="+mj-lt"/>
              </a:rPr>
              <a:t>, December 2012</a:t>
            </a:r>
          </a:p>
        </p:txBody>
      </p:sp>
      <p:pic>
        <p:nvPicPr>
          <p:cNvPr id="2052" name="Picture 4" descr="http://3.bp.blogspot.com/-SgqVIPVJDPY/UPm7E-kEX6I/AAAAAAAAAd4/FYKSG-bM9K4/Twitter+Congressional+Map.png"/>
          <p:cNvPicPr>
            <a:picLocks noChangeAspect="1" noChangeArrowheads="1"/>
          </p:cNvPicPr>
          <p:nvPr/>
        </p:nvPicPr>
        <p:blipFill rotWithShape="1">
          <a:blip r:embed="rId3">
            <a:extLst>
              <a:ext uri="{28A0092B-C50C-407E-A947-70E740481C1C}">
                <a14:useLocalDpi xmlns:a14="http://schemas.microsoft.com/office/drawing/2010/main" val="0"/>
              </a:ext>
            </a:extLst>
          </a:blip>
          <a:srcRect l="2276"/>
          <a:stretch/>
        </p:blipFill>
        <p:spPr bwMode="auto">
          <a:xfrm>
            <a:off x="3763920" y="1216070"/>
            <a:ext cx="5167428" cy="40278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862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ctrTitle"/>
          </p:nvPr>
        </p:nvSpPr>
        <p:spPr>
          <a:xfrm>
            <a:off x="152400" y="2133600"/>
            <a:ext cx="8763000" cy="1470025"/>
          </a:xfrm>
        </p:spPr>
        <p:txBody>
          <a:bodyPr>
            <a:normAutofit fontScale="90000"/>
          </a:bodyPr>
          <a:lstStyle/>
          <a:p>
            <a:r>
              <a:rPr lang="en-US" sz="6000" dirty="0" smtClean="0">
                <a:solidFill>
                  <a:srgbClr val="A0214F"/>
                </a:solidFill>
              </a:rPr>
              <a:t> Earned Media Tactics: </a:t>
            </a:r>
            <a:br>
              <a:rPr lang="en-US" sz="6000" dirty="0" smtClean="0">
                <a:solidFill>
                  <a:srgbClr val="A0214F"/>
                </a:solidFill>
              </a:rPr>
            </a:br>
            <a:r>
              <a:rPr lang="en-US" sz="6000" dirty="0" smtClean="0"/>
              <a:t>How To Get Your Message Out</a:t>
            </a:r>
          </a:p>
        </p:txBody>
      </p:sp>
    </p:spTree>
    <p:extLst>
      <p:ext uri="{BB962C8B-B14F-4D97-AF65-F5344CB8AC3E}">
        <p14:creationId xmlns:p14="http://schemas.microsoft.com/office/powerpoint/2010/main" val="19471004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ctrTitle"/>
          </p:nvPr>
        </p:nvSpPr>
        <p:spPr/>
        <p:txBody>
          <a:bodyPr>
            <a:normAutofit/>
          </a:bodyPr>
          <a:lstStyle/>
          <a:p>
            <a:r>
              <a:rPr lang="en-US" b="0" dirty="0" smtClean="0">
                <a:latin typeface="+mj-lt"/>
              </a:rPr>
              <a:t>Federal Advocacy in Action: </a:t>
            </a:r>
            <a:br>
              <a:rPr lang="en-US" b="0" dirty="0" smtClean="0">
                <a:latin typeface="+mj-lt"/>
              </a:rPr>
            </a:br>
            <a:r>
              <a:rPr lang="en-US" b="0" dirty="0" smtClean="0">
                <a:latin typeface="+mj-lt"/>
              </a:rPr>
              <a:t>How Media Fits In</a:t>
            </a:r>
            <a:endParaRPr lang="en-US" b="0"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297569594"/>
              </p:ext>
            </p:extLst>
          </p:nvPr>
        </p:nvGraphicFramePr>
        <p:xfrm>
          <a:off x="76200" y="1828800"/>
          <a:ext cx="8953500" cy="4737101"/>
        </p:xfrm>
        <a:graphic>
          <a:graphicData uri="http://schemas.openxmlformats.org/drawingml/2006/table">
            <a:tbl>
              <a:tblPr firstRow="1" bandRow="1">
                <a:tableStyleId>{3C2FFA5D-87B4-456A-9821-1D502468CF0F}</a:tableStyleId>
              </a:tblPr>
              <a:tblGrid>
                <a:gridCol w="2984500"/>
                <a:gridCol w="2984500"/>
                <a:gridCol w="2984500"/>
              </a:tblGrid>
              <a:tr h="793496">
                <a:tc>
                  <a:txBody>
                    <a:bodyPr/>
                    <a:lstStyle/>
                    <a:p>
                      <a:pPr algn="ctr"/>
                      <a:r>
                        <a:rPr lang="en-US" dirty="0" err="1" smtClean="0"/>
                        <a:t>Grasstops</a:t>
                      </a:r>
                      <a:r>
                        <a:rPr lang="en-US" dirty="0" smtClean="0"/>
                        <a:t>: </a:t>
                      </a:r>
                      <a:br>
                        <a:rPr lang="en-US" dirty="0" smtClean="0"/>
                      </a:br>
                      <a:r>
                        <a:rPr lang="en-US" dirty="0" smtClean="0"/>
                        <a:t>Lobbying</a:t>
                      </a:r>
                      <a:endParaRPr lang="en-US" dirty="0"/>
                    </a:p>
                  </a:txBody>
                  <a:tcPr/>
                </a:tc>
                <a:tc>
                  <a:txBody>
                    <a:bodyPr/>
                    <a:lstStyle/>
                    <a:p>
                      <a:pPr algn="ctr"/>
                      <a:r>
                        <a:rPr lang="en-US" dirty="0" smtClean="0"/>
                        <a:t>Grassroots: </a:t>
                      </a:r>
                    </a:p>
                    <a:p>
                      <a:pPr algn="ctr"/>
                      <a:r>
                        <a:rPr lang="en-US" dirty="0" smtClean="0"/>
                        <a:t>Member Mobilization</a:t>
                      </a:r>
                      <a:endParaRPr lang="en-US" dirty="0"/>
                    </a:p>
                  </a:txBody>
                  <a:tcPr/>
                </a:tc>
                <a:tc>
                  <a:txBody>
                    <a:bodyPr/>
                    <a:lstStyle/>
                    <a:p>
                      <a:pPr algn="ctr"/>
                      <a:r>
                        <a:rPr lang="en-US" dirty="0" smtClean="0"/>
                        <a:t>External</a:t>
                      </a:r>
                      <a:r>
                        <a:rPr lang="en-US" baseline="0" dirty="0" smtClean="0"/>
                        <a:t> </a:t>
                      </a:r>
                      <a:r>
                        <a:rPr lang="en-US" dirty="0" smtClean="0"/>
                        <a:t>Communications:</a:t>
                      </a:r>
                    </a:p>
                    <a:p>
                      <a:pPr algn="ctr"/>
                      <a:r>
                        <a:rPr lang="en-US" dirty="0" smtClean="0"/>
                        <a:t>Media Advocacy</a:t>
                      </a:r>
                      <a:endParaRPr lang="en-US" dirty="0"/>
                    </a:p>
                  </a:txBody>
                  <a:tcPr/>
                </a:tc>
              </a:tr>
              <a:tr h="1314535">
                <a:tc>
                  <a:txBody>
                    <a:bodyPr/>
                    <a:lstStyle/>
                    <a:p>
                      <a:pPr marL="0" indent="0">
                        <a:buFont typeface="Arial" pitchFamily="34" charset="0"/>
                        <a:buNone/>
                      </a:pPr>
                      <a:r>
                        <a:rPr lang="en-US" b="1" dirty="0" smtClean="0"/>
                        <a:t>Legislative</a:t>
                      </a:r>
                    </a:p>
                    <a:p>
                      <a:pPr marL="285750" indent="-285750">
                        <a:buFont typeface="Arial" pitchFamily="34" charset="0"/>
                        <a:buChar char="•"/>
                      </a:pPr>
                      <a:r>
                        <a:rPr lang="en-US" baseline="0" dirty="0" smtClean="0"/>
                        <a:t>Relationship-building</a:t>
                      </a:r>
                    </a:p>
                    <a:p>
                      <a:pPr marL="285750" indent="-285750">
                        <a:buFont typeface="Arial" pitchFamily="34" charset="0"/>
                        <a:buChar char="•"/>
                      </a:pPr>
                      <a:r>
                        <a:rPr lang="en-US" baseline="0" dirty="0" smtClean="0"/>
                        <a:t>Hill visits &amp; staff meetings</a:t>
                      </a:r>
                    </a:p>
                    <a:p>
                      <a:pPr marL="285750" indent="-285750">
                        <a:buFont typeface="Arial" pitchFamily="34" charset="0"/>
                        <a:buChar char="•"/>
                      </a:pPr>
                      <a:r>
                        <a:rPr lang="en-US" dirty="0" smtClean="0"/>
                        <a:t>Federal testimony</a:t>
                      </a:r>
                      <a:endParaRPr lang="en-US" dirty="0"/>
                    </a:p>
                  </a:txBody>
                  <a:tcPr/>
                </a:tc>
                <a:tc>
                  <a:txBody>
                    <a:bodyPr/>
                    <a:lstStyle/>
                    <a:p>
                      <a:r>
                        <a:rPr lang="en-US" b="1" dirty="0" smtClean="0"/>
                        <a:t>Member communications</a:t>
                      </a:r>
                    </a:p>
                    <a:p>
                      <a:pPr marL="285750" indent="-285750">
                        <a:buFont typeface="Arial" pitchFamily="34" charset="0"/>
                        <a:buChar char="•"/>
                      </a:pPr>
                      <a:r>
                        <a:rPr lang="en-US" baseline="0" dirty="0" smtClean="0"/>
                        <a:t>Frequent policy updates</a:t>
                      </a:r>
                    </a:p>
                    <a:p>
                      <a:pPr marL="285750" indent="-285750">
                        <a:buFont typeface="Arial" pitchFamily="34" charset="0"/>
                        <a:buChar char="•"/>
                      </a:pPr>
                      <a:r>
                        <a:rPr lang="en-US" baseline="0" dirty="0" smtClean="0"/>
                        <a:t>Up-to-date resources</a:t>
                      </a:r>
                    </a:p>
                    <a:p>
                      <a:pPr marL="285750" indent="-285750">
                        <a:buFont typeface="Arial" pitchFamily="34" charset="0"/>
                        <a:buChar char="•"/>
                      </a:pPr>
                      <a:r>
                        <a:rPr lang="en-US" dirty="0" smtClean="0"/>
                        <a:t>Action alerts/requests</a:t>
                      </a:r>
                    </a:p>
                  </a:txBody>
                  <a:tcPr/>
                </a:tc>
                <a:tc>
                  <a:txBody>
                    <a:bodyPr/>
                    <a:lstStyle/>
                    <a:p>
                      <a:r>
                        <a:rPr lang="en-US" b="1" dirty="0" smtClean="0"/>
                        <a:t>Interviews</a:t>
                      </a:r>
                      <a:r>
                        <a:rPr lang="en-US" b="1" baseline="0" dirty="0" smtClean="0"/>
                        <a:t> &amp; pitching stories</a:t>
                      </a:r>
                    </a:p>
                    <a:p>
                      <a:pPr marL="285750" indent="-285750">
                        <a:buFont typeface="Arial" pitchFamily="34" charset="0"/>
                        <a:buChar char="•"/>
                      </a:pPr>
                      <a:r>
                        <a:rPr lang="en-US" baseline="0" dirty="0" smtClean="0"/>
                        <a:t>Get to know reporters</a:t>
                      </a:r>
                    </a:p>
                    <a:p>
                      <a:pPr marL="285750" indent="-285750">
                        <a:buFont typeface="Arial" pitchFamily="34" charset="0"/>
                        <a:buChar char="•"/>
                      </a:pPr>
                      <a:r>
                        <a:rPr lang="en-US" baseline="0" dirty="0" smtClean="0"/>
                        <a:t>Undergo media training</a:t>
                      </a:r>
                    </a:p>
                    <a:p>
                      <a:pPr marL="285750" indent="-285750">
                        <a:buFont typeface="Arial" pitchFamily="34" charset="0"/>
                        <a:buChar char="•"/>
                      </a:pPr>
                      <a:r>
                        <a:rPr lang="en-US" dirty="0" smtClean="0"/>
                        <a:t>Fill a gap in coverage</a:t>
                      </a:r>
                    </a:p>
                  </a:txBody>
                  <a:tcPr/>
                </a:tc>
              </a:tr>
              <a:tr h="1314535">
                <a:tc>
                  <a:txBody>
                    <a:bodyPr/>
                    <a:lstStyle/>
                    <a:p>
                      <a:r>
                        <a:rPr lang="en-US" b="1" dirty="0" smtClean="0"/>
                        <a:t>Appropriations</a:t>
                      </a:r>
                    </a:p>
                    <a:p>
                      <a:pPr marL="285750" indent="-285750">
                        <a:buFont typeface="Arial" pitchFamily="34" charset="0"/>
                        <a:buChar char="•"/>
                      </a:pPr>
                      <a:r>
                        <a:rPr lang="en-US" b="0" dirty="0" smtClean="0"/>
                        <a:t>Sustained</a:t>
                      </a:r>
                      <a:r>
                        <a:rPr lang="en-US" b="0" baseline="0" dirty="0" smtClean="0"/>
                        <a:t> communication</a:t>
                      </a:r>
                    </a:p>
                    <a:p>
                      <a:pPr marL="285750" indent="-285750">
                        <a:buFont typeface="Arial" pitchFamily="34" charset="0"/>
                        <a:buChar char="•"/>
                      </a:pPr>
                      <a:r>
                        <a:rPr lang="en-US" b="0" baseline="0" dirty="0" smtClean="0"/>
                        <a:t>Understanding of process</a:t>
                      </a:r>
                    </a:p>
                    <a:p>
                      <a:pPr marL="285750" indent="-285750">
                        <a:buFont typeface="Arial" pitchFamily="34" charset="0"/>
                        <a:buChar char="•"/>
                      </a:pPr>
                      <a:r>
                        <a:rPr lang="en-US" b="0" baseline="0" dirty="0" smtClean="0"/>
                        <a:t>Key committee staff</a:t>
                      </a:r>
                    </a:p>
                  </a:txBody>
                  <a:tcPr/>
                </a:tc>
                <a:tc>
                  <a:txBody>
                    <a:bodyPr/>
                    <a:lstStyle/>
                    <a:p>
                      <a:r>
                        <a:rPr lang="en-US" b="1" dirty="0" smtClean="0"/>
                        <a:t>Advocacy</a:t>
                      </a:r>
                      <a:r>
                        <a:rPr lang="en-US" b="1" baseline="0" dirty="0" smtClean="0"/>
                        <a:t> trainings</a:t>
                      </a:r>
                    </a:p>
                    <a:p>
                      <a:pPr marL="285750" indent="-285750">
                        <a:buFont typeface="Arial" pitchFamily="34" charset="0"/>
                        <a:buChar char="•"/>
                      </a:pPr>
                      <a:r>
                        <a:rPr lang="en-US" baseline="0" dirty="0" smtClean="0"/>
                        <a:t>Washington, DC visits</a:t>
                      </a:r>
                    </a:p>
                    <a:p>
                      <a:pPr marL="285750" indent="-285750">
                        <a:buFont typeface="Arial" pitchFamily="34" charset="0"/>
                        <a:buChar char="•"/>
                      </a:pPr>
                      <a:r>
                        <a:rPr lang="en-US" baseline="0" dirty="0" smtClean="0"/>
                        <a:t>Skills-building workshops</a:t>
                      </a:r>
                    </a:p>
                    <a:p>
                      <a:pPr marL="285750" indent="-285750">
                        <a:buFont typeface="Arial" pitchFamily="34" charset="0"/>
                        <a:buChar char="•"/>
                      </a:pPr>
                      <a:r>
                        <a:rPr lang="en-US" dirty="0" smtClean="0"/>
                        <a:t>CME opportunities</a:t>
                      </a:r>
                    </a:p>
                  </a:txBody>
                  <a:tcPr/>
                </a:tc>
                <a:tc>
                  <a:txBody>
                    <a:bodyPr/>
                    <a:lstStyle/>
                    <a:p>
                      <a:r>
                        <a:rPr lang="en-US" b="1" dirty="0" smtClean="0"/>
                        <a:t>Op-eds,</a:t>
                      </a:r>
                      <a:r>
                        <a:rPr lang="en-US" b="1" baseline="0" dirty="0" smtClean="0"/>
                        <a:t> </a:t>
                      </a:r>
                      <a:r>
                        <a:rPr lang="en-US" b="1" dirty="0" smtClean="0"/>
                        <a:t>letters to the editor</a:t>
                      </a:r>
                    </a:p>
                    <a:p>
                      <a:pPr marL="285750" indent="-285750">
                        <a:buFont typeface="Arial" pitchFamily="34" charset="0"/>
                        <a:buChar char="•"/>
                      </a:pPr>
                      <a:r>
                        <a:rPr lang="en-US" baseline="0" dirty="0" smtClean="0"/>
                        <a:t>Local &amp; national coverage</a:t>
                      </a:r>
                    </a:p>
                    <a:p>
                      <a:pPr marL="285750" indent="-285750">
                        <a:buFont typeface="Arial" pitchFamily="34" charset="0"/>
                        <a:buChar char="•"/>
                      </a:pPr>
                      <a:r>
                        <a:rPr lang="en-US" baseline="0" dirty="0" smtClean="0"/>
                        <a:t>Template op-eds/LTEs</a:t>
                      </a:r>
                    </a:p>
                    <a:p>
                      <a:pPr marL="285750" indent="-285750">
                        <a:buFont typeface="Arial" pitchFamily="34" charset="0"/>
                        <a:buChar char="•"/>
                      </a:pPr>
                      <a:r>
                        <a:rPr lang="en-US" dirty="0" smtClean="0"/>
                        <a:t>Co-sign w/gov’t, </a:t>
                      </a:r>
                      <a:r>
                        <a:rPr lang="en-US" baseline="0" dirty="0" smtClean="0"/>
                        <a:t>partners</a:t>
                      </a:r>
                      <a:endParaRPr lang="en-US" dirty="0" smtClean="0"/>
                    </a:p>
                  </a:txBody>
                  <a:tcPr/>
                </a:tc>
              </a:tr>
              <a:tr h="1314535">
                <a:tc>
                  <a:txBody>
                    <a:bodyPr/>
                    <a:lstStyle/>
                    <a:p>
                      <a:r>
                        <a:rPr lang="en-US" b="1" dirty="0" smtClean="0"/>
                        <a:t>Regulatory</a:t>
                      </a:r>
                    </a:p>
                    <a:p>
                      <a:pPr marL="285750" indent="-285750">
                        <a:buFont typeface="Arial" pitchFamily="34" charset="0"/>
                        <a:buChar char="•"/>
                      </a:pPr>
                      <a:r>
                        <a:rPr lang="en-US" b="0" dirty="0" smtClean="0"/>
                        <a:t>Interim,</a:t>
                      </a:r>
                      <a:r>
                        <a:rPr lang="en-US" b="0" baseline="0" dirty="0" smtClean="0"/>
                        <a:t> draft &amp; final rules</a:t>
                      </a:r>
                      <a:endParaRPr lang="en-US" b="0" dirty="0" smtClean="0"/>
                    </a:p>
                    <a:p>
                      <a:pPr marL="285750" indent="-285750">
                        <a:buFont typeface="Arial" pitchFamily="34" charset="0"/>
                        <a:buChar char="•"/>
                      </a:pPr>
                      <a:r>
                        <a:rPr lang="en-US" b="0" dirty="0" smtClean="0"/>
                        <a:t>Targeted</a:t>
                      </a:r>
                      <a:r>
                        <a:rPr lang="en-US" b="0" baseline="0" dirty="0" smtClean="0"/>
                        <a:t> communication</a:t>
                      </a:r>
                    </a:p>
                    <a:p>
                      <a:pPr marL="285750" indent="-285750">
                        <a:buFont typeface="Arial" pitchFamily="34" charset="0"/>
                        <a:buChar char="•"/>
                      </a:pPr>
                      <a:r>
                        <a:rPr lang="en-US" b="0" baseline="0" dirty="0" smtClean="0"/>
                        <a:t>Federal agency contacts</a:t>
                      </a:r>
                    </a:p>
                  </a:txBody>
                  <a:tcPr/>
                </a:tc>
                <a:tc>
                  <a:txBody>
                    <a:bodyPr/>
                    <a:lstStyle/>
                    <a:p>
                      <a:r>
                        <a:rPr lang="en-US" b="1" dirty="0" smtClean="0"/>
                        <a:t>Member advocacy</a:t>
                      </a:r>
                    </a:p>
                    <a:p>
                      <a:pPr marL="285750" indent="-285750">
                        <a:buFont typeface="Arial" pitchFamily="34" charset="0"/>
                        <a:buChar char="•"/>
                      </a:pPr>
                      <a:r>
                        <a:rPr lang="en-US" baseline="0" dirty="0" smtClean="0"/>
                        <a:t>Webinars &amp; conf. calls</a:t>
                      </a:r>
                    </a:p>
                    <a:p>
                      <a:pPr marL="285750" indent="-285750">
                        <a:buFont typeface="Arial" pitchFamily="34" charset="0"/>
                        <a:buChar char="•"/>
                      </a:pPr>
                      <a:r>
                        <a:rPr lang="en-US" baseline="0" dirty="0" smtClean="0"/>
                        <a:t>Advocacy incentives</a:t>
                      </a:r>
                    </a:p>
                    <a:p>
                      <a:pPr marL="285750" indent="-285750">
                        <a:buFont typeface="Arial" pitchFamily="34" charset="0"/>
                        <a:buChar char="•"/>
                      </a:pPr>
                      <a:r>
                        <a:rPr lang="en-US" dirty="0" smtClean="0"/>
                        <a:t>One-click e-advocacy</a:t>
                      </a:r>
                    </a:p>
                  </a:txBody>
                  <a:tcPr/>
                </a:tc>
                <a:tc>
                  <a:txBody>
                    <a:bodyPr/>
                    <a:lstStyle/>
                    <a:p>
                      <a:r>
                        <a:rPr lang="en-US" b="1" dirty="0" smtClean="0"/>
                        <a:t>Social media campaigns</a:t>
                      </a:r>
                    </a:p>
                    <a:p>
                      <a:pPr marL="285750" indent="-285750">
                        <a:buFont typeface="Arial" pitchFamily="34" charset="0"/>
                        <a:buChar char="•"/>
                      </a:pPr>
                      <a:r>
                        <a:rPr lang="en-US" baseline="0" dirty="0" smtClean="0"/>
                        <a:t>Twitter town halls, chats</a:t>
                      </a:r>
                    </a:p>
                    <a:p>
                      <a:pPr marL="285750" indent="-285750">
                        <a:buFont typeface="Arial" pitchFamily="34" charset="0"/>
                        <a:buChar char="•"/>
                      </a:pPr>
                      <a:r>
                        <a:rPr lang="en-US" baseline="0" dirty="0" smtClean="0"/>
                        <a:t>Facebook promotion</a:t>
                      </a:r>
                    </a:p>
                    <a:p>
                      <a:pPr marL="285750" indent="-285750">
                        <a:buFont typeface="Arial" pitchFamily="34" charset="0"/>
                        <a:buChar char="•"/>
                      </a:pPr>
                      <a:r>
                        <a:rPr lang="en-US" dirty="0" smtClean="0"/>
                        <a:t>Leadership/member</a:t>
                      </a:r>
                      <a:r>
                        <a:rPr lang="en-US" baseline="0" dirty="0" smtClean="0"/>
                        <a:t> blogs</a:t>
                      </a:r>
                      <a:endParaRPr lang="en-US" dirty="0" smtClean="0"/>
                    </a:p>
                  </a:txBody>
                  <a:tcPr/>
                </a:tc>
              </a:tr>
            </a:tbl>
          </a:graphicData>
        </a:graphic>
      </p:graphicFrame>
      <p:sp>
        <p:nvSpPr>
          <p:cNvPr id="2" name="Oval 1"/>
          <p:cNvSpPr/>
          <p:nvPr/>
        </p:nvSpPr>
        <p:spPr>
          <a:xfrm>
            <a:off x="5867400" y="1704976"/>
            <a:ext cx="3105150" cy="971550"/>
          </a:xfrm>
          <a:prstGeom prst="ellipse">
            <a:avLst/>
          </a:prstGeom>
          <a:noFill/>
          <a:ln w="25400" cmpd="sng">
            <a:solidFill>
              <a:srgbClr val="A0214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17214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12089</TotalTime>
  <Words>2769</Words>
  <Application>Microsoft Office PowerPoint</Application>
  <PresentationFormat>On-screen Show (4:3)</PresentationFormat>
  <Paragraphs>444</Paragraphs>
  <Slides>53</Slides>
  <Notes>17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53</vt:i4>
      </vt:variant>
    </vt:vector>
  </HeadingPairs>
  <TitlesOfParts>
    <vt:vector size="58" baseType="lpstr">
      <vt:lpstr>Arial</vt:lpstr>
      <vt:lpstr>Calibri</vt:lpstr>
      <vt:lpstr>Cambria</vt:lpstr>
      <vt:lpstr>Custom Design</vt:lpstr>
      <vt:lpstr>1_Custom Design</vt:lpstr>
      <vt:lpstr>Using the Media to Advocate for Children &amp; Adolescents: Making Your Message Matter</vt:lpstr>
      <vt:lpstr>What We’ll Discuss Today</vt:lpstr>
      <vt:lpstr>PowerPoint Presentation</vt:lpstr>
      <vt:lpstr>Understanding Social Media</vt:lpstr>
      <vt:lpstr>Why Use the Media to Advocate?</vt:lpstr>
      <vt:lpstr>Why Use Social Media to Advocate?</vt:lpstr>
      <vt:lpstr>Congress is Tweeting</vt:lpstr>
      <vt:lpstr> Earned Media Tactics:  How To Get Your Message Out</vt:lpstr>
      <vt:lpstr>Federal Advocacy in Action:  How Media Fits In</vt:lpstr>
      <vt:lpstr>Media Advocacy: Op-Eds &amp; LTEs</vt:lpstr>
      <vt:lpstr>From Idea to Action: Op-ed Example</vt:lpstr>
      <vt:lpstr>Media Advocacy: Blogs</vt:lpstr>
      <vt:lpstr>Media Advocacy: Interviews</vt:lpstr>
      <vt:lpstr>From Advocacy to Action: Landing an Interview</vt:lpstr>
      <vt:lpstr>Media Advocacy:  Editorial Board Meetings</vt:lpstr>
      <vt:lpstr>Editorial Examples</vt:lpstr>
      <vt:lpstr> Social Media Platforms:  Ways To Amplify Your Message</vt:lpstr>
      <vt:lpstr>Federal Advocacy:  How Social Media Fits In</vt:lpstr>
      <vt:lpstr>How Social Media Fits In Cont’d</vt:lpstr>
      <vt:lpstr>How AAP Uses Social Media to Advocate at the Federal Level</vt:lpstr>
      <vt:lpstr>Social Media Advocacy: Facebook </vt:lpstr>
      <vt:lpstr>Facebook Advocacy Snapshot:</vt:lpstr>
      <vt:lpstr>Social Media Advocacy: Twitter</vt:lpstr>
      <vt:lpstr>Twitter Advocacy: #Putkids1st</vt:lpstr>
      <vt:lpstr>AAP on Twitter: Coordinating Federal Advocacy </vt:lpstr>
      <vt:lpstr>Social Media Advocacy: Pinterest</vt:lpstr>
      <vt:lpstr>Pinterest Advocacy Example</vt:lpstr>
      <vt:lpstr>Social Media Advocacy: YouTube</vt:lpstr>
      <vt:lpstr>PowerPoint Presentation</vt:lpstr>
      <vt:lpstr>Crafting Your Message for the Media</vt:lpstr>
      <vt:lpstr>Crafting Your Message for the Media </vt:lpstr>
      <vt:lpstr>PowerPoint Presentation</vt:lpstr>
      <vt:lpstr>Crafting Your Message for Different Media Outlets </vt:lpstr>
      <vt:lpstr>Crafting Your Message for Different Media Outlets </vt:lpstr>
      <vt:lpstr>Crafting Your Message for Different Media Outlets </vt:lpstr>
      <vt:lpstr>Crafting Your Message for Different Media Outlets </vt:lpstr>
      <vt:lpstr>Crafting Your Message for  Social Media</vt:lpstr>
      <vt:lpstr>Getting Started</vt:lpstr>
      <vt:lpstr>Identify Your Platform</vt:lpstr>
      <vt:lpstr>The Basics: Twitter Cheat Sheet</vt:lpstr>
      <vt:lpstr>PowerPoint Presentation</vt:lpstr>
      <vt:lpstr>Before the Interview</vt:lpstr>
      <vt:lpstr>Headlining:  Think Like a Journalist</vt:lpstr>
      <vt:lpstr>Blocking and Bridging</vt:lpstr>
      <vt:lpstr>Blocking and Bridging</vt:lpstr>
      <vt:lpstr>Blocking and Bridging</vt:lpstr>
      <vt:lpstr>Flagging</vt:lpstr>
      <vt:lpstr>Do Your Homework</vt:lpstr>
      <vt:lpstr>Do Your Homework</vt:lpstr>
      <vt:lpstr>Partner with Media Experts</vt:lpstr>
      <vt:lpstr>Take the Media Advocacy Challenge</vt:lpstr>
      <vt:lpstr>Let’s Dive In! </vt:lpstr>
      <vt:lpstr>Question and Answer Session</vt:lpstr>
    </vt:vector>
  </TitlesOfParts>
  <Company>Policy Impact Communications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Benjamin May</dc:creator>
  <cp:lastModifiedBy>Schumacher, Heidi</cp:lastModifiedBy>
  <cp:revision>285</cp:revision>
  <cp:lastPrinted>2012-02-03T15:11:02Z</cp:lastPrinted>
  <dcterms:created xsi:type="dcterms:W3CDTF">2011-01-18T18:56:07Z</dcterms:created>
  <dcterms:modified xsi:type="dcterms:W3CDTF">2013-08-26T14:40:30Z</dcterms:modified>
</cp:coreProperties>
</file>