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18" r:id="rId3"/>
    <p:sldId id="259" r:id="rId4"/>
    <p:sldId id="274" r:id="rId5"/>
    <p:sldId id="287" r:id="rId6"/>
    <p:sldId id="276" r:id="rId7"/>
    <p:sldId id="288" r:id="rId8"/>
    <p:sldId id="313" r:id="rId9"/>
    <p:sldId id="316" r:id="rId10"/>
    <p:sldId id="262" r:id="rId11"/>
    <p:sldId id="296" r:id="rId12"/>
    <p:sldId id="319" r:id="rId13"/>
    <p:sldId id="317" r:id="rId14"/>
    <p:sldId id="268" r:id="rId15"/>
    <p:sldId id="285" r:id="rId16"/>
    <p:sldId id="298" r:id="rId17"/>
    <p:sldId id="267" r:id="rId18"/>
    <p:sldId id="299" r:id="rId19"/>
    <p:sldId id="300" r:id="rId20"/>
    <p:sldId id="266" r:id="rId21"/>
    <p:sldId id="301" r:id="rId22"/>
    <p:sldId id="265" r:id="rId23"/>
    <p:sldId id="303" r:id="rId24"/>
    <p:sldId id="312" r:id="rId25"/>
    <p:sldId id="264" r:id="rId26"/>
    <p:sldId id="304" r:id="rId27"/>
    <p:sldId id="311" r:id="rId28"/>
    <p:sldId id="261" r:id="rId29"/>
    <p:sldId id="305" r:id="rId30"/>
    <p:sldId id="306" r:id="rId31"/>
    <p:sldId id="278" r:id="rId32"/>
    <p:sldId id="307" r:id="rId33"/>
    <p:sldId id="308" r:id="rId34"/>
    <p:sldId id="282" r:id="rId35"/>
    <p:sldId id="310" r:id="rId36"/>
    <p:sldId id="28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8"/>
    <a:srgbClr val="DA291C"/>
    <a:srgbClr val="746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51" autoAdjust="0"/>
  </p:normalViewPr>
  <p:slideViewPr>
    <p:cSldViewPr snapToGrid="0">
      <p:cViewPr>
        <p:scale>
          <a:sx n="55" d="100"/>
          <a:sy n="55" d="100"/>
        </p:scale>
        <p:origin x="-1722" y="-90"/>
      </p:cViewPr>
      <p:guideLst>
        <p:guide orient="horz" pos="595"/>
        <p:guide orient="horz" pos="1661"/>
        <p:guide orient="horz" pos="4156"/>
        <p:guide pos="388"/>
        <p:guide pos="4195"/>
        <p:guide pos="44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366D-01BF-46F3-8435-9CC6E108677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EF0B-A4CA-4DD5-A4D1-22396EE39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3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Welcome to our lecture on the cardiac cycle!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47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16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4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9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63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3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8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3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7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34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Here is a reminder of the various tracings on the cardiac cycle diagram (from top</a:t>
            </a:r>
            <a:r>
              <a:rPr lang="en-US" baseline="0" dirty="0" smtClean="0"/>
              <a:t> to bottom):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Aortic pressure tracing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Ventricular pressure tracing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Atrial pressure/jugular venous pressure tracing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Ventricular volume tracing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Electrocardiogram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Heart 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5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No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pic>
        <p:nvPicPr>
          <p:cNvPr id="11" name="Picture 10" descr="ppt_CN-01.png"/>
          <p:cNvPicPr>
            <a:picLocks noChangeAspect="1"/>
          </p:cNvPicPr>
          <p:nvPr userDrawn="1"/>
        </p:nvPicPr>
        <p:blipFill>
          <a:blip r:embed="rId3"/>
          <a:srcRect l="13783" t="25789" r="9979" b="22144"/>
          <a:stretch>
            <a:fillRect/>
          </a:stretch>
        </p:blipFill>
        <p:spPr>
          <a:xfrm>
            <a:off x="7315200" y="5885696"/>
            <a:ext cx="1581283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1982780"/>
            <a:ext cx="5792847" cy="8985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Title of Presentation or Thank You</a:t>
            </a:r>
            <a:endParaRPr lang="en-US" dirty="0"/>
          </a:p>
        </p:txBody>
      </p:sp>
      <p:pic>
        <p:nvPicPr>
          <p:cNvPr id="4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743" y="608440"/>
            <a:ext cx="6158819" cy="974725"/>
          </a:xfrm>
        </p:spPr>
        <p:txBody>
          <a:bodyPr anchor="t">
            <a:normAutofit/>
          </a:bodyPr>
          <a:lstStyle>
            <a:lvl1pPr algn="l">
              <a:defRPr sz="2400" baseline="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Title of Presentation or </a:t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2" y="2187558"/>
            <a:ext cx="4246533" cy="43815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Date (00/00/0000)</a:t>
            </a:r>
            <a:endParaRPr lang="en-US" dirty="0"/>
          </a:p>
        </p:txBody>
      </p:sp>
      <p:pic>
        <p:nvPicPr>
          <p:cNvPr id="307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pic>
        <p:nvPicPr>
          <p:cNvPr id="3076" name="Picture 4" descr="O:\MAC-SERVER\Jobs\CNM_Childrens_National_Medical_Center\12495-08_Collateral_Templates\PPT\Links\CN_Red_Title_Bkg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633662"/>
            <a:ext cx="9144000" cy="4224338"/>
          </a:xfrm>
          <a:prstGeom prst="rect">
            <a:avLst/>
          </a:prstGeom>
          <a:noFill/>
        </p:spPr>
      </p:pic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44" y="608440"/>
            <a:ext cx="6158819" cy="9747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2" y="2187558"/>
            <a:ext cx="4246533" cy="43815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Date (00/00/0000)</a:t>
            </a:r>
            <a:endParaRPr lang="en-US" dirty="0"/>
          </a:p>
        </p:txBody>
      </p:sp>
      <p:pic>
        <p:nvPicPr>
          <p:cNvPr id="307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636838"/>
            <a:ext cx="9144000" cy="42211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5800" y="94046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6356350"/>
            <a:ext cx="2133600" cy="365125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Tau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2880"/>
            <a:ext cx="9144000" cy="5321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5800" y="94091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6356350"/>
            <a:ext cx="2133600" cy="365125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11174" y="1311275"/>
            <a:ext cx="8223307" cy="4454557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FFFFFF"/>
                </a:solidFill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>
                <a:solidFill>
                  <a:srgbClr val="FFFFFF"/>
                </a:solidFill>
              </a:defRPr>
            </a:lvl6pPr>
            <a:lvl7pPr>
              <a:defRPr sz="1600">
                <a:solidFill>
                  <a:srgbClr val="FFFFFF"/>
                </a:solidFill>
              </a:defRPr>
            </a:lvl7pPr>
            <a:lvl8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8pPr>
            <a:lvl9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9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err="1" smtClean="0"/>
              <a:t>Nineth</a:t>
            </a:r>
            <a:r>
              <a:rPr lang="en-US" dirty="0" smtClean="0"/>
              <a:t> Level</a:t>
            </a:r>
          </a:p>
        </p:txBody>
      </p:sp>
      <p:pic>
        <p:nvPicPr>
          <p:cNvPr id="12" name="Picture 11" descr="ppt_CN-01.png"/>
          <p:cNvPicPr>
            <a:picLocks noChangeAspect="1"/>
          </p:cNvPicPr>
          <p:nvPr userDrawn="1"/>
        </p:nvPicPr>
        <p:blipFill>
          <a:blip r:embed="rId3"/>
          <a:srcRect l="13783" t="25789" r="9979" b="22144"/>
          <a:stretch>
            <a:fillRect/>
          </a:stretch>
        </p:blipFill>
        <p:spPr>
          <a:xfrm>
            <a:off x="7315200" y="5885696"/>
            <a:ext cx="1581283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11174" y="1311275"/>
            <a:ext cx="3914773" cy="4454557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FFFFFF"/>
                </a:solidFill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2pPr>
            <a:lvl3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3pPr>
            <a:lvl4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4pPr>
            <a:lvl5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5pPr>
            <a:lvl6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6pPr>
            <a:lvl7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7pPr>
            <a:lvl8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8pPr>
            <a:lvl9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9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95895" y="1311246"/>
            <a:ext cx="3914773" cy="4454557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FFFFFF"/>
                </a:solidFill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2pPr>
            <a:lvl3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3pPr>
            <a:lvl4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4pPr>
            <a:lvl5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5pPr>
            <a:lvl6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6pPr>
            <a:lvl7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7pPr>
            <a:lvl8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8pPr>
            <a:lvl9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9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</p:txBody>
      </p:sp>
      <p:pic>
        <p:nvPicPr>
          <p:cNvPr id="12" name="Picture 11" descr="ppt_CN-01.png"/>
          <p:cNvPicPr>
            <a:picLocks noChangeAspect="1"/>
          </p:cNvPicPr>
          <p:nvPr userDrawn="1"/>
        </p:nvPicPr>
        <p:blipFill>
          <a:blip r:embed="rId3"/>
          <a:srcRect l="13783" t="25789" r="9979" b="22144"/>
          <a:stretch>
            <a:fillRect/>
          </a:stretch>
        </p:blipFill>
        <p:spPr>
          <a:xfrm>
            <a:off x="7315200" y="5885696"/>
            <a:ext cx="1581283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11174" y="1311275"/>
            <a:ext cx="6148389" cy="4454557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orbel"/>
                <a:cs typeface="Corbel"/>
              </a:defRPr>
            </a:lvl1pPr>
            <a:lvl2pPr>
              <a:buFont typeface="Arial" pitchFamily="34" charset="0"/>
              <a:buChar char="•"/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2pPr>
            <a:lvl3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3pPr>
            <a:lvl4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4pPr>
            <a:lvl5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5pPr>
            <a:lvl6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6pPr>
            <a:lvl7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7pPr>
            <a:lvl8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8pPr>
            <a:lvl9pPr>
              <a:defRPr sz="1600" b="0" i="0">
                <a:solidFill>
                  <a:srgbClr val="FFFFFF"/>
                </a:solidFill>
                <a:latin typeface="Corbel"/>
                <a:cs typeface="Corbel"/>
              </a:defRPr>
            </a:lvl9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err="1" smtClean="0"/>
              <a:t>Nineth</a:t>
            </a:r>
            <a:r>
              <a:rPr lang="en-US" dirty="0" smtClean="0"/>
              <a:t>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ppt_CN-01.png"/>
          <p:cNvPicPr>
            <a:picLocks noChangeAspect="1"/>
          </p:cNvPicPr>
          <p:nvPr userDrawn="1"/>
        </p:nvPicPr>
        <p:blipFill>
          <a:blip r:embed="rId3"/>
          <a:srcRect l="13783" t="25789" r="9979" b="22144"/>
          <a:stretch>
            <a:fillRect/>
          </a:stretch>
        </p:blipFill>
        <p:spPr>
          <a:xfrm>
            <a:off x="7315200" y="5885696"/>
            <a:ext cx="1581283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49" r:id="rId3"/>
    <p:sldLayoutId id="2147483659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8" name="Picture 4" descr="Heart Ec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8" y="695885"/>
            <a:ext cx="5737598" cy="38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82788" y="4343400"/>
            <a:ext cx="515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The Cardiac Cycle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778" y="4758898"/>
            <a:ext cx="2484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Bradley Clark, 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Kristen Burns, 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Anne Greene, MD Editor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Aortic Pressure Tracing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8" name="Picture 4" descr="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8" y="1050654"/>
            <a:ext cx="6979024" cy="436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7365" y="5567083"/>
            <a:ext cx="4639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Dicrotic</a:t>
            </a:r>
            <a:r>
              <a:rPr lang="en-US" sz="2000" dirty="0" smtClean="0">
                <a:solidFill>
                  <a:schemeClr val="bg1"/>
                </a:solidFill>
              </a:rPr>
              <a:t> notch: closure of the aortic valve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8428" y="586656"/>
            <a:ext cx="8223307" cy="5900408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3600" dirty="0"/>
              <a:t>This figure contains both the aortic pressure tracing (dark blue) as well as the ventricular pressure tracing (light blue)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600" dirty="0"/>
              <a:t>SP = systolic pressure, MAP = mean arterial pressure, DP = diastolic pressure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600" dirty="0"/>
              <a:t>There is a steady decrease in diastolic aortic pressure and a rapid increase in ventricular pressure that occurs during </a:t>
            </a:r>
            <a:r>
              <a:rPr lang="en-US" sz="3600" dirty="0" smtClean="0"/>
              <a:t>isovolumic contraction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3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Isovolumic Contraction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1174" y="983411"/>
            <a:ext cx="8223307" cy="54346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is a very important concept. </a:t>
            </a:r>
          </a:p>
          <a:p>
            <a:r>
              <a:rPr lang="en-US" sz="3200" dirty="0" smtClean="0"/>
              <a:t>Just before the Aortic and Pulmonic Valves open there is contraction of the ventricles and a rise in pressure in those chambers.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There should not be any flow sounds at that time because no valves are open. </a:t>
            </a:r>
          </a:p>
          <a:p>
            <a:r>
              <a:rPr lang="en-US" sz="3200" dirty="0" smtClean="0"/>
              <a:t>If there is a murmur at this time, it will obscure S1.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Two of the lesions that  might cause this : VSD or mitral regurgitation. </a:t>
            </a:r>
          </a:p>
        </p:txBody>
      </p:sp>
    </p:spTree>
    <p:extLst>
      <p:ext uri="{BB962C8B-B14F-4D97-AF65-F5344CB8AC3E}">
        <p14:creationId xmlns:p14="http://schemas.microsoft.com/office/powerpoint/2010/main" val="369187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1174" y="327805"/>
            <a:ext cx="8223307" cy="6297282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Once the ventricular pressure becomes greater than the aortic pressure, the aortic valve opens and systole begins</a:t>
            </a:r>
          </a:p>
          <a:p>
            <a:pPr marL="628650" lvl="1" indent="-171450"/>
            <a:r>
              <a:rPr lang="en-US" sz="2400" dirty="0"/>
              <a:t>During systole, the ventricular pressure and aortic pressure are similar</a:t>
            </a:r>
          </a:p>
          <a:p>
            <a:pPr marL="628650" lvl="1" indent="-171450"/>
            <a:r>
              <a:rPr lang="en-US" sz="2400" dirty="0"/>
              <a:t>There is a rapid increase in aortic pressure early in systole that correlates with rapid ventricular ejection that then slowly decreases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When ventricular pressure becomes less than aortic pressure, the aortic valve closes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 dirty="0"/>
              <a:t>The closure of the aortic valve causes a brief spike in aortic pressure seen on the diagram as the </a:t>
            </a:r>
            <a:r>
              <a:rPr lang="en-US" sz="2400" dirty="0" err="1"/>
              <a:t>dicrotic</a:t>
            </a:r>
            <a:r>
              <a:rPr lang="en-US" sz="2400" dirty="0"/>
              <a:t> notch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 dirty="0"/>
              <a:t>After closure of the aortic valve, ventricular pressure rapidly decreases during </a:t>
            </a:r>
            <a:r>
              <a:rPr lang="en-US" sz="2400" dirty="0" err="1"/>
              <a:t>isovolumetric</a:t>
            </a:r>
            <a:r>
              <a:rPr lang="en-US" sz="2400" dirty="0"/>
              <a:t> relaxation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3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Phases of the Cardiac Cycle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Atrial systole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Isovolumetric ventricular contraction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Rapid ventricular ejection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Reduced ventricular ejection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Isovolumetric ventricular relaxation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Rapid ventricular filling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Reduced ventricular filling (diastasis)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8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Cardiac Cycle Diagram Overview</a:t>
            </a:r>
            <a:endParaRPr lang="en-US" sz="32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96" y="1139280"/>
            <a:ext cx="3098800" cy="473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5767" y="1876106"/>
            <a:ext cx="181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Aortic pressure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254" y="2412132"/>
            <a:ext cx="231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Ventricular pressure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752" y="2974785"/>
            <a:ext cx="181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Atrial pressure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13" y="3641835"/>
            <a:ext cx="220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Ventricular volume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29" y="4844911"/>
            <a:ext cx="2207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Electrocardiogram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3504" y="5329822"/>
            <a:ext cx="206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Heart sounds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3921" y="707426"/>
            <a:ext cx="8223307" cy="4454557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/>
              <a:t>Now we will examine the phases of the cardiac cycle separately</a:t>
            </a:r>
          </a:p>
          <a:p>
            <a:pPr marL="628650" lvl="1" indent="-171450"/>
            <a:r>
              <a:rPr lang="en-US" sz="2800" dirty="0"/>
              <a:t>Atrial systole</a:t>
            </a:r>
          </a:p>
          <a:p>
            <a:pPr marL="628650" lvl="1" indent="-171450"/>
            <a:r>
              <a:rPr lang="en-US" sz="2800" dirty="0"/>
              <a:t>Isovolumetric ventricular contraction</a:t>
            </a:r>
          </a:p>
          <a:p>
            <a:pPr marL="628650" lvl="1" indent="-171450"/>
            <a:r>
              <a:rPr lang="en-US" sz="2800" dirty="0"/>
              <a:t>Rapid ventricular ejection</a:t>
            </a:r>
          </a:p>
          <a:p>
            <a:pPr marL="628650" lvl="1" indent="-171450"/>
            <a:r>
              <a:rPr lang="en-US" sz="2800" dirty="0"/>
              <a:t>Reduced ventricular ejection</a:t>
            </a:r>
          </a:p>
          <a:p>
            <a:pPr marL="628650" lvl="1" indent="-171450"/>
            <a:r>
              <a:rPr lang="en-US" sz="2800" dirty="0"/>
              <a:t>Isovolumetric ventricular relaxation</a:t>
            </a:r>
          </a:p>
          <a:p>
            <a:pPr marL="628650" lvl="1" indent="-171450"/>
            <a:r>
              <a:rPr lang="en-US" sz="2800" dirty="0"/>
              <a:t>Rapid ventricular filling</a:t>
            </a:r>
          </a:p>
          <a:p>
            <a:pPr marL="628650" lvl="1" indent="-171450"/>
            <a:r>
              <a:rPr lang="en-US" sz="2800" dirty="0"/>
              <a:t>Reduced ventricular filling (diastasis)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898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Atrial systole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1175" y="1123017"/>
            <a:ext cx="5607238" cy="4454557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 wave (atrial depolarization) on electrocardiogram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Beginning of QRS complex (ventricular depolarization) occurs prior to end of atrial systole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Only active portion of ventricular filling due to atrial contraction</a:t>
            </a:r>
          </a:p>
          <a:p>
            <a:pPr marL="1028700" lvl="1"/>
            <a:r>
              <a:rPr lang="en-US" sz="2000" dirty="0" smtClean="0"/>
              <a:t>Leads to final increase in ventricular volume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On left atrial pressure tracing, represented by “A” wave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en-US" sz="2000" baseline="30000" dirty="0" smtClean="0">
                <a:solidFill>
                  <a:srgbClr val="FF0000"/>
                </a:solidFill>
                <a:latin typeface="+mn-lt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heart sound (S4) can be audible during this phase</a:t>
            </a:r>
          </a:p>
          <a:p>
            <a:pPr marL="1028700" lvl="1"/>
            <a:r>
              <a:rPr lang="en-US" sz="2000" dirty="0" smtClean="0">
                <a:solidFill>
                  <a:srgbClr val="FF0000"/>
                </a:solidFill>
              </a:rPr>
              <a:t>Caused by ventricular filling by atrial contraction against a stiff ventricle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65" y="1264024"/>
            <a:ext cx="2631365" cy="4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2934" y="690174"/>
            <a:ext cx="8223307" cy="4454557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/>
              <a:t>The first phase of the cardiac cycle is atrial </a:t>
            </a:r>
            <a:r>
              <a:rPr lang="en-US" sz="2800" dirty="0" smtClean="0"/>
              <a:t>systole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800" dirty="0"/>
              <a:t>Atrial pressure: </a:t>
            </a:r>
          </a:p>
          <a:p>
            <a:pPr marL="628650" lvl="1" indent="-171450"/>
            <a:r>
              <a:rPr lang="en-US" sz="2800" dirty="0"/>
              <a:t>Initial slow increase in atrial pressure from passive atrial filling during diastole</a:t>
            </a:r>
          </a:p>
          <a:p>
            <a:pPr marL="628650" lvl="1" indent="-171450"/>
            <a:r>
              <a:rPr lang="en-US" sz="2800" dirty="0"/>
              <a:t>A wave occurs which represents rapid increase in pressure from atrial contraction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8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Ventricular pressure:</a:t>
            </a:r>
          </a:p>
          <a:p>
            <a:pPr marL="628650" lvl="1" indent="-171450"/>
            <a:r>
              <a:rPr lang="en-US" sz="2800" dirty="0" smtClean="0"/>
              <a:t>Since AV valve is open, the ventricular pressure is similar to the atrial pressure</a:t>
            </a:r>
          </a:p>
        </p:txBody>
      </p:sp>
    </p:spTree>
    <p:extLst>
      <p:ext uri="{BB962C8B-B14F-4D97-AF65-F5344CB8AC3E}">
        <p14:creationId xmlns:p14="http://schemas.microsoft.com/office/powerpoint/2010/main" val="868114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8427" y="638415"/>
            <a:ext cx="8223307" cy="4454557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Ventricular volume:</a:t>
            </a:r>
          </a:p>
          <a:p>
            <a:pPr marL="628650" lvl="1" indent="-171450"/>
            <a:r>
              <a:rPr lang="en-US" sz="2000" dirty="0"/>
              <a:t>Steady increase in ventricular volume due to diastolic filling</a:t>
            </a:r>
          </a:p>
          <a:p>
            <a:pPr marL="628650" lvl="1" indent="-171450"/>
            <a:r>
              <a:rPr lang="en-US" sz="2000" dirty="0"/>
              <a:t>Passive initially and then active filling from atrial contraction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Electrocardiogram:</a:t>
            </a:r>
          </a:p>
          <a:p>
            <a:pPr marL="628650" lvl="1" indent="-171450"/>
            <a:r>
              <a:rPr lang="en-US" sz="2000" dirty="0"/>
              <a:t>This phase contains the P wave as well as the very beginning of the QRS complex on ECG</a:t>
            </a:r>
          </a:p>
          <a:p>
            <a:pPr marL="628650" lvl="1" indent="-171450"/>
            <a:r>
              <a:rPr lang="en-US" sz="2000" dirty="0"/>
              <a:t>The P wave correlates with atrial depolarization which precedes atrial contraction</a:t>
            </a:r>
          </a:p>
          <a:p>
            <a:pPr marL="628650" lvl="1" indent="-171450"/>
            <a:r>
              <a:rPr lang="en-US" sz="2000" dirty="0"/>
              <a:t>Electrical activity in the ventricles has begun but they have not fully depolarized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000" dirty="0"/>
              <a:t>Heart sounds:</a:t>
            </a:r>
          </a:p>
          <a:p>
            <a:pPr marL="628650" lvl="1" indent="-171450"/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heart sound (S4) can be audible during this phase</a:t>
            </a:r>
          </a:p>
          <a:p>
            <a:pPr marL="628650" lvl="1" indent="-171450"/>
            <a:r>
              <a:rPr lang="en-US" sz="2000" dirty="0">
                <a:solidFill>
                  <a:srgbClr val="FF0000"/>
                </a:solidFill>
              </a:rPr>
              <a:t>S4 is not physiologic</a:t>
            </a:r>
          </a:p>
          <a:p>
            <a:pPr marL="628650" lvl="1" indent="-171450"/>
            <a:r>
              <a:rPr lang="en-US" sz="2000" dirty="0">
                <a:solidFill>
                  <a:srgbClr val="FF0000"/>
                </a:solidFill>
              </a:rPr>
              <a:t>It is caused by active ventricular filling during atrial contraction against a stiff, non-compliant, ventricle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0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9416" y="569403"/>
            <a:ext cx="8223307" cy="5693374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3600" dirty="0" smtClean="0"/>
              <a:t>We will go through the phases of the cardiac cycle.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600" dirty="0" smtClean="0"/>
              <a:t>This next diagram </a:t>
            </a:r>
            <a:r>
              <a:rPr lang="en-US" sz="3600" dirty="0"/>
              <a:t>contains all of the aspects of the cardiac cycle and gives an idea how everything interacts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600" dirty="0"/>
              <a:t>We will examine each individual part of the cardiac cycle diagram throughout the </a:t>
            </a:r>
            <a:r>
              <a:rPr lang="en-US" sz="3600" dirty="0" smtClean="0"/>
              <a:t>presentation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600" dirty="0" smtClean="0"/>
              <a:t>It relates to the cardiac cycle on the </a:t>
            </a:r>
            <a:r>
              <a:rPr lang="en-US" sz="3600" dirty="0" smtClean="0"/>
              <a:t>ECG.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59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Isovolumetric Ventricular Contraction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4287" y="1311275"/>
            <a:ext cx="5888674" cy="5210295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Occurs after the onset of the QRS wave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AV valves (mitral, tricuspid) close when ventricular pressure becomes greater than atrial pressure</a:t>
            </a:r>
          </a:p>
          <a:p>
            <a:pPr marL="1028700" lvl="1"/>
            <a:r>
              <a:rPr lang="en-US" sz="2000" dirty="0" smtClean="0"/>
              <a:t>AV valve closure corresponds to first heart sound (S1)</a:t>
            </a:r>
          </a:p>
          <a:p>
            <a:pPr marL="1028700" lvl="1"/>
            <a:r>
              <a:rPr lang="en-US" sz="2000" dirty="0" smtClean="0"/>
              <a:t>Splitting of S1 can occur as normal variant due to earlier tricuspid valve closure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Ventricular contraction against a closed aortic valve</a:t>
            </a:r>
          </a:p>
          <a:p>
            <a:pPr marL="1028700" lvl="1"/>
            <a:r>
              <a:rPr lang="en-US" sz="2000" dirty="0" smtClean="0">
                <a:solidFill>
                  <a:srgbClr val="FF0000"/>
                </a:solidFill>
              </a:rPr>
              <a:t>Isovolumetric because no ejection occurs</a:t>
            </a:r>
          </a:p>
          <a:p>
            <a:pPr marL="1028700" lvl="1"/>
            <a:r>
              <a:rPr lang="en-US" sz="2000" dirty="0" smtClean="0">
                <a:solidFill>
                  <a:srgbClr val="FF0000"/>
                </a:solidFill>
              </a:rPr>
              <a:t>There fore not a time for ejection murmurs</a:t>
            </a:r>
          </a:p>
          <a:p>
            <a:pPr marL="1028700" lvl="1"/>
            <a:r>
              <a:rPr lang="en-US" sz="2000" dirty="0" smtClean="0"/>
              <a:t>No significant change in aortic pressure or ventricular volume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61" y="1277471"/>
            <a:ext cx="2667969" cy="41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1174" y="672921"/>
            <a:ext cx="8223307" cy="5348317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The next phase is isovolumetric ventricular </a:t>
            </a:r>
            <a:r>
              <a:rPr lang="en-US" sz="2400" dirty="0" smtClean="0"/>
              <a:t>contraction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Aortic pressure:</a:t>
            </a:r>
          </a:p>
          <a:p>
            <a:pPr marL="628650" lvl="1" indent="-171450"/>
            <a:r>
              <a:rPr lang="en-US" sz="2400" dirty="0"/>
              <a:t>Minimal decrease in pressure during the end of diastole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Ventricular pressure:</a:t>
            </a:r>
          </a:p>
          <a:p>
            <a:pPr marL="628650" lvl="1" indent="-171450"/>
            <a:r>
              <a:rPr lang="en-US" sz="2400" dirty="0"/>
              <a:t>There is a rapid increase in ventricular pressure</a:t>
            </a:r>
          </a:p>
          <a:p>
            <a:pPr marL="628650" lvl="1" indent="-171450"/>
            <a:r>
              <a:rPr lang="en-US" sz="2400" dirty="0"/>
              <a:t>Ventricular contraction occurs against a closed aortic valve</a:t>
            </a:r>
          </a:p>
          <a:p>
            <a:pPr marL="628650" lvl="1" indent="-171450"/>
            <a:r>
              <a:rPr lang="en-US" sz="2400" dirty="0"/>
              <a:t>Isovolumetric since there is no ejection of </a:t>
            </a:r>
            <a:r>
              <a:rPr lang="en-US" sz="2400" dirty="0" smtClean="0"/>
              <a:t>blood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795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Rapid Ventricular Ejection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1175" y="1149911"/>
            <a:ext cx="5513107" cy="4454557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Time of maximum ventricular pressure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Aortic valve opening occurs when ventricular pressure becomes greater than aortic pressure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Due to large pressure gradient, rapid ejection of blood into aorta</a:t>
            </a:r>
          </a:p>
          <a:p>
            <a:pPr marL="1028700" lvl="1"/>
            <a:r>
              <a:rPr lang="en-US" sz="2000" dirty="0" smtClean="0"/>
              <a:t>Increase in aortic pressure mimics that of ventricular pressure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Majority of stroke volume is ejected during this phase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Atrial filling begins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Onset of T wave (repolarization) occurs at the end of this phase</a:t>
            </a:r>
          </a:p>
          <a:p>
            <a:pPr marL="1028700" lvl="1"/>
            <a:r>
              <a:rPr lang="en-US" sz="2000" dirty="0" smtClean="0"/>
              <a:t>Marks end of ventricular contraction and rapid ejection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65" y="1284466"/>
            <a:ext cx="2662517" cy="42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3921" y="690173"/>
            <a:ext cx="8223307" cy="4454557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The next phase is rapid ventricular ejection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Aortic pressure:</a:t>
            </a:r>
          </a:p>
          <a:p>
            <a:pPr marL="628650" lvl="1" indent="-171450"/>
            <a:r>
              <a:rPr lang="en-US" sz="2400" dirty="0"/>
              <a:t>After aortic valve opening and rapid ejection, there is a rapid rise in aortic pressure which mimics the rise in ventricular pressure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Ventricular pressure:</a:t>
            </a:r>
          </a:p>
          <a:p>
            <a:pPr marL="628650" lvl="1" indent="-171450"/>
            <a:r>
              <a:rPr lang="en-US" sz="2400" dirty="0"/>
              <a:t>As with the aortic pressure tracing, there is a rapid rise in ventricular pressure which correlates with rapid ejection of blood from the left ventricle</a:t>
            </a:r>
          </a:p>
          <a:p>
            <a:pPr marL="628650" lvl="1" indent="-171450"/>
            <a:r>
              <a:rPr lang="en-US" sz="2400" dirty="0"/>
              <a:t>Rapid ejection occurs due to pressure gradient between the left ventricle and the aorta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Atrial pressure:</a:t>
            </a:r>
          </a:p>
          <a:p>
            <a:pPr marL="628650" lvl="1" indent="-171450"/>
            <a:r>
              <a:rPr lang="en-US" sz="2400" dirty="0"/>
              <a:t>A slow and steady increase in pressure occurs due to early atrial filling with closed AV </a:t>
            </a:r>
            <a:r>
              <a:rPr lang="en-US" sz="2400" dirty="0" smtClean="0"/>
              <a:t>valve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5709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1174" y="672920"/>
            <a:ext cx="8223307" cy="4454557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/>
              <a:t>Ventricular volume:</a:t>
            </a:r>
          </a:p>
          <a:p>
            <a:pPr marL="628650" lvl="1" indent="-171450"/>
            <a:r>
              <a:rPr lang="en-US" sz="2800" dirty="0"/>
              <a:t>The majority of stroke volume is ejected during this phase</a:t>
            </a:r>
          </a:p>
          <a:p>
            <a:pPr marL="628650" lvl="1" indent="-171450"/>
            <a:r>
              <a:rPr lang="en-US" sz="2800" dirty="0"/>
              <a:t>Results in rapid drop in volume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/>
              <a:t>Electrocardiogram:</a:t>
            </a:r>
          </a:p>
          <a:p>
            <a:pPr marL="628650" lvl="1" indent="-171450"/>
            <a:r>
              <a:rPr lang="en-US" sz="2800" dirty="0"/>
              <a:t>Majority of the ST segment and beginning of T wave occur during this phase</a:t>
            </a:r>
          </a:p>
          <a:p>
            <a:pPr marL="628650" lvl="1" indent="-171450"/>
            <a:r>
              <a:rPr lang="en-US" sz="2800" dirty="0"/>
              <a:t>The onset of the T wave signals the beginning of ventricular repolarization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/>
              <a:t>Heart sounds:</a:t>
            </a:r>
          </a:p>
          <a:p>
            <a:pPr marL="628650" lvl="1" indent="-171450"/>
            <a:r>
              <a:rPr lang="en-US" sz="2800" dirty="0"/>
              <a:t>There are no heart sounds associated with this phase of the cardiac cycle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746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Reduced Ventricular Ejection</a:t>
            </a:r>
            <a:endParaRPr lang="en-US" sz="32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1175" y="1311275"/>
            <a:ext cx="5405532" cy="4454557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Slower ejection of blood from ventricles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Ventricular and aortic pressure begin to decrease</a:t>
            </a:r>
          </a:p>
          <a:p>
            <a:pPr marL="685800" lvl="2"/>
            <a:r>
              <a:rPr lang="en-US" sz="2000" dirty="0"/>
              <a:t>Aortic pressure decreases due to runoff from larger to smaller arteries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Majority of T wave (repolarization) occurs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Left atrial pressure continues to rise from atrial filling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5" y="1290915"/>
            <a:ext cx="2748283" cy="42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1174" y="362309"/>
            <a:ext cx="8223307" cy="4765169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The next phase is reduced ventricular ejection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Aortic pressure:</a:t>
            </a:r>
          </a:p>
          <a:p>
            <a:pPr marL="628650" lvl="1" indent="-171450"/>
            <a:r>
              <a:rPr lang="en-US" sz="2400" dirty="0"/>
              <a:t>There is steady decrease in aortic pressure</a:t>
            </a:r>
          </a:p>
          <a:p>
            <a:pPr marL="628650" lvl="1" indent="-171450"/>
            <a:r>
              <a:rPr lang="en-US" sz="2400" dirty="0"/>
              <a:t>Occurs due to the runoff from larger to smaller arteries</a:t>
            </a:r>
          </a:p>
          <a:p>
            <a:pPr marL="628650" lvl="1" indent="-171450"/>
            <a:r>
              <a:rPr lang="en-US" sz="2400" dirty="0"/>
              <a:t>Change in aortic pressure continues to mimic that of ventricular pressure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Ventricular pressure:</a:t>
            </a:r>
          </a:p>
          <a:p>
            <a:pPr marL="628650" lvl="1" indent="-171450"/>
            <a:r>
              <a:rPr lang="en-US" sz="2400" dirty="0"/>
              <a:t>There is a steady decrease in ventricular pressure that mimics that of the aortic pressure</a:t>
            </a:r>
          </a:p>
          <a:p>
            <a:pPr marL="628650" lvl="1" indent="-171450"/>
            <a:r>
              <a:rPr lang="en-US" sz="2400" dirty="0"/>
              <a:t>Since ventricular pressure is still greater than aortic pressure, blood is still being ejected and the aortic valve remains open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Atrial pressure:</a:t>
            </a:r>
          </a:p>
          <a:p>
            <a:pPr marL="628650" lvl="1" indent="-171450"/>
            <a:r>
              <a:rPr lang="en-US" sz="2400" dirty="0"/>
              <a:t>There continues to be a steady rise in pressure from left atrial </a:t>
            </a:r>
            <a:r>
              <a:rPr lang="en-US" sz="2400" dirty="0" smtClean="0"/>
              <a:t>filling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5289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1174" y="707426"/>
            <a:ext cx="8223307" cy="4454557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3200" dirty="0"/>
              <a:t>Ventricular volume:</a:t>
            </a:r>
          </a:p>
          <a:p>
            <a:pPr marL="628650" lvl="1" indent="-171450"/>
            <a:r>
              <a:rPr lang="en-US" sz="3200" dirty="0"/>
              <a:t>Continued decrease in ventricular volume due to ventricular ejection, but reduced compared to rapid phase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200" dirty="0"/>
              <a:t>Electrocardiogram:</a:t>
            </a:r>
          </a:p>
          <a:p>
            <a:pPr marL="628650" lvl="1" indent="-171450"/>
            <a:r>
              <a:rPr lang="en-US" sz="3200" dirty="0"/>
              <a:t>Majority of repolarization (represented by T wave) occurs during this phase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200" dirty="0"/>
              <a:t>Heart sounds:</a:t>
            </a:r>
          </a:p>
          <a:p>
            <a:pPr marL="628650" lvl="1" indent="-171450"/>
            <a:r>
              <a:rPr lang="en-US" sz="3200" dirty="0"/>
              <a:t>There are again no heart sounds associated with this phase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26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Isovolumetric Ventricular Relaxation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1174" y="1311275"/>
            <a:ext cx="5338297" cy="4454557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Ventricular repolarization (T wave) complete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Aortic and pulmonic valves close</a:t>
            </a:r>
          </a:p>
          <a:p>
            <a:pPr marL="1028700" lvl="1"/>
            <a:r>
              <a:rPr lang="en-US" sz="2000" dirty="0" smtClean="0"/>
              <a:t>Corresponds with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heart sound (S2)</a:t>
            </a:r>
          </a:p>
          <a:p>
            <a:pPr marL="1028700" lvl="1"/>
            <a:r>
              <a:rPr lang="en-US" sz="2000" dirty="0" smtClean="0"/>
              <a:t>S2 splits normally with inspiration:       ↑ closing time of pulmonary valve from ↑ flow (increased venous return due to ↑ negative </a:t>
            </a:r>
            <a:r>
              <a:rPr lang="en-US" sz="2000" dirty="0" err="1" smtClean="0"/>
              <a:t>intrathoracic</a:t>
            </a:r>
            <a:r>
              <a:rPr lang="en-US" sz="2000" dirty="0" smtClean="0"/>
              <a:t> pressure)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Closure of aortic valve corresponds with </a:t>
            </a:r>
            <a:r>
              <a:rPr lang="en-US" sz="2000" dirty="0" err="1" smtClean="0">
                <a:latin typeface="+mn-lt"/>
              </a:rPr>
              <a:t>dicrotic</a:t>
            </a:r>
            <a:r>
              <a:rPr lang="en-US" sz="2000" dirty="0" smtClean="0">
                <a:latin typeface="+mn-lt"/>
              </a:rPr>
              <a:t> notch on aortic pressure tracing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Ventricular pressure decreases rapidly</a:t>
            </a:r>
          </a:p>
          <a:p>
            <a:pPr marL="1028700" lvl="1"/>
            <a:r>
              <a:rPr lang="en-US" sz="2000" dirty="0" smtClean="0"/>
              <a:t>Relaxation is isovolumetric since all valves are closed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Mitral valve opens when ventricular pressure becomes less than atrial pressure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9" y="1304363"/>
            <a:ext cx="2762092" cy="42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3921" y="724679"/>
            <a:ext cx="8223307" cy="4454557"/>
          </a:xfrm>
        </p:spPr>
        <p:txBody>
          <a:bodyPr>
            <a:normAutofit fontScale="70000" lnSpcReduction="200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3300" dirty="0"/>
              <a:t>The next phase is isovolumetric ventricular relaxation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Aortic pressure:</a:t>
            </a:r>
          </a:p>
          <a:p>
            <a:pPr marL="628650" lvl="1" indent="-171450"/>
            <a:r>
              <a:rPr lang="en-US" sz="2400" dirty="0"/>
              <a:t>Aortic pressure decreases less than ventricular pressure</a:t>
            </a:r>
          </a:p>
          <a:p>
            <a:pPr marL="628650" lvl="1" indent="-171450"/>
            <a:r>
              <a:rPr lang="en-US" sz="2400" dirty="0"/>
              <a:t>Once aortic pressure becomes greater than ventricular pressure, aortic valve closes</a:t>
            </a:r>
          </a:p>
          <a:p>
            <a:pPr marL="628650" lvl="1" indent="-171450"/>
            <a:r>
              <a:rPr lang="en-US" sz="2400" dirty="0" err="1"/>
              <a:t>Dicrotic</a:t>
            </a:r>
            <a:r>
              <a:rPr lang="en-US" sz="2400" dirty="0"/>
              <a:t> notch (brief increase in aortic pressure on tracing) corresponds with aortic valve closure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Ventricular pressure:</a:t>
            </a:r>
          </a:p>
          <a:p>
            <a:pPr marL="628650" lvl="1" indent="-171450"/>
            <a:r>
              <a:rPr lang="en-US" sz="2400" dirty="0"/>
              <a:t>Ventricular pressure decreases steadily until it becomes less than the aortic pressure (aortic valve closure)</a:t>
            </a:r>
          </a:p>
          <a:p>
            <a:pPr marL="628650" lvl="1" indent="-171450"/>
            <a:r>
              <a:rPr lang="en-US" sz="2400" dirty="0"/>
              <a:t>Once the aortic valve is closed, there is a rapid ventricular relaxation with resultant decrease in pressure</a:t>
            </a:r>
          </a:p>
          <a:p>
            <a:pPr marL="628650" lvl="1" indent="-171450"/>
            <a:r>
              <a:rPr lang="en-US" sz="2400" dirty="0"/>
              <a:t>Relaxation is termed isovolumetric because both aortic and mitral valves are closed and there is no change in ventricular volume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Atrial pressure:</a:t>
            </a:r>
          </a:p>
          <a:p>
            <a:pPr marL="628650" lvl="1" indent="-171450"/>
            <a:r>
              <a:rPr lang="en-US" sz="2400" dirty="0"/>
              <a:t>Continued atrial filling against closed mitral valve causes steady increase in atrial </a:t>
            </a:r>
            <a:r>
              <a:rPr lang="en-US" sz="2400" dirty="0" smtClean="0"/>
              <a:t>pressure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608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Cardiac Cycle Overview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il_fi" descr="http://howmed.net/wp-content/uploads/2010/09/cardiac-cycle.bm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1"/>
          <a:stretch/>
        </p:blipFill>
        <p:spPr bwMode="auto">
          <a:xfrm>
            <a:off x="638355" y="1122271"/>
            <a:ext cx="7901796" cy="5209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23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6668" y="707426"/>
            <a:ext cx="8223307" cy="5624363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Ventricular volume:</a:t>
            </a:r>
          </a:p>
          <a:p>
            <a:pPr marL="628650" lvl="1" indent="-171450"/>
            <a:r>
              <a:rPr lang="en-US" sz="2000" dirty="0"/>
              <a:t>After aortic valve closure, there is no change in the ventricular volume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Electrocardiogram</a:t>
            </a:r>
            <a:r>
              <a:rPr lang="en-US" sz="2000" dirty="0"/>
              <a:t>:</a:t>
            </a:r>
          </a:p>
          <a:p>
            <a:pPr marL="628650" lvl="1" indent="-171450"/>
            <a:r>
              <a:rPr lang="en-US" sz="2000" dirty="0"/>
              <a:t>Ventricular repolarization (T wave) is complete and there is no electrocardiographic activity during this phase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Heart </a:t>
            </a:r>
            <a:r>
              <a:rPr lang="en-US" sz="2000" dirty="0"/>
              <a:t>sounds:</a:t>
            </a:r>
          </a:p>
          <a:p>
            <a:pPr marL="628650" lvl="1" indent="-171450"/>
            <a:r>
              <a:rPr lang="en-US" sz="2000" dirty="0"/>
              <a:t>Closure of aortic and pulmonary valves results in 2</a:t>
            </a:r>
            <a:r>
              <a:rPr lang="en-US" sz="2000" baseline="30000" dirty="0"/>
              <a:t>nd</a:t>
            </a:r>
            <a:r>
              <a:rPr lang="en-US" sz="2000" dirty="0"/>
              <a:t> heart sound (S2)</a:t>
            </a:r>
          </a:p>
          <a:p>
            <a:pPr marL="628650" lvl="1" indent="-171450"/>
            <a:r>
              <a:rPr lang="en-US" sz="2000" dirty="0">
                <a:solidFill>
                  <a:srgbClr val="FF0000"/>
                </a:solidFill>
              </a:rPr>
              <a:t>Physiologic splitting of the S2 heart sound is a normal and expected variant</a:t>
            </a:r>
          </a:p>
          <a:p>
            <a:pPr marL="628650" lvl="1" indent="-171450"/>
            <a:r>
              <a:rPr lang="en-US" sz="2000" dirty="0"/>
              <a:t>Inspiration leads to an increase in the negative </a:t>
            </a:r>
            <a:r>
              <a:rPr lang="en-US" sz="2000" dirty="0" err="1"/>
              <a:t>intrathoracic</a:t>
            </a:r>
            <a:r>
              <a:rPr lang="en-US" sz="2000" dirty="0"/>
              <a:t> pressure</a:t>
            </a:r>
          </a:p>
          <a:p>
            <a:pPr marL="1085850" lvl="2" indent="-171450"/>
            <a:r>
              <a:rPr lang="en-US" sz="2000" dirty="0"/>
              <a:t>Leads to increased systemic venous return coming to the right side of the heart</a:t>
            </a:r>
          </a:p>
          <a:p>
            <a:pPr marL="1085850" lvl="2" indent="-171450"/>
            <a:r>
              <a:rPr lang="en-US" sz="2000" dirty="0"/>
              <a:t>Leads to increased flow across the pulmonary valve and delayed closure compared to the aortic valve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66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Rapid Ventricular Filling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1174" y="1311275"/>
            <a:ext cx="5271061" cy="445455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Mitral valve is open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Passive ventricular filling from atria begins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Aortic pressure continues to decrease</a:t>
            </a:r>
          </a:p>
          <a:p>
            <a:pPr marL="1028700" lvl="1"/>
            <a:r>
              <a:rPr lang="en-US" sz="2000" dirty="0" smtClean="0"/>
              <a:t>Occurs due to run off into smaller arteries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3</a:t>
            </a:r>
            <a:r>
              <a:rPr lang="en-US" sz="2000" baseline="30000" dirty="0" smtClean="0">
                <a:latin typeface="+mn-lt"/>
              </a:rPr>
              <a:t>rd</a:t>
            </a:r>
            <a:r>
              <a:rPr lang="en-US" sz="2000" dirty="0" smtClean="0">
                <a:latin typeface="+mn-lt"/>
              </a:rPr>
              <a:t> heart sound (S3) can be audible during this phase</a:t>
            </a:r>
          </a:p>
          <a:p>
            <a:pPr marL="1028700" lvl="1"/>
            <a:r>
              <a:rPr lang="en-US" sz="2000" dirty="0" smtClean="0"/>
              <a:t>Caused by rapid flow of blood from atria into a volume-overloaded ventricle</a:t>
            </a:r>
          </a:p>
          <a:p>
            <a:pPr marL="1028700" lvl="1"/>
            <a:r>
              <a:rPr lang="en-US" sz="2000" dirty="0" smtClean="0"/>
              <a:t>Can be normal in children but is abnormal in adults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Decrease in left atrial pressure due to ventricular filling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9" y="1304364"/>
            <a:ext cx="2703291" cy="41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8426" y="276046"/>
            <a:ext cx="8223307" cy="4851432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The next phase is rapid ventricular filling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Aortic pressure:</a:t>
            </a:r>
          </a:p>
          <a:p>
            <a:pPr marL="628650" lvl="1" indent="-171450"/>
            <a:r>
              <a:rPr lang="en-US" sz="2400" dirty="0"/>
              <a:t>Steady decrease in pressure occurs from runoff into smaller (distal) arteries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Ventricular pressure:</a:t>
            </a:r>
          </a:p>
          <a:p>
            <a:pPr marL="628650" lvl="1" indent="-171450"/>
            <a:r>
              <a:rPr lang="en-US" sz="2400" dirty="0"/>
              <a:t>Continued decrease in ventricular pressure during diastole</a:t>
            </a:r>
          </a:p>
          <a:p>
            <a:pPr marL="628650" lvl="1" indent="-171450"/>
            <a:r>
              <a:rPr lang="en-US" sz="2400" dirty="0"/>
              <a:t>Once the atrial pressure exceeds ventricular pressure, mitral valve opens</a:t>
            </a:r>
          </a:p>
          <a:p>
            <a:pPr marL="628650" lvl="1" indent="-171450"/>
            <a:r>
              <a:rPr lang="en-US" sz="2400" dirty="0"/>
              <a:t>Ventricular pressure remains low to allow for continued passive filling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Atrial pressure:</a:t>
            </a:r>
          </a:p>
          <a:p>
            <a:pPr marL="628650" lvl="1" indent="-171450"/>
            <a:r>
              <a:rPr lang="en-US" sz="2400" dirty="0"/>
              <a:t>After opening of the mitral valve there is a rapid decrease in atrial pressure due to passive ventricular filling</a:t>
            </a:r>
          </a:p>
          <a:p>
            <a:pPr marL="628650" lvl="1" indent="-171450"/>
            <a:r>
              <a:rPr lang="en-US" sz="2400" dirty="0"/>
              <a:t>Since mitral valve is open, atrial and ventricular pressure are </a:t>
            </a:r>
            <a:r>
              <a:rPr lang="en-US" sz="2400" dirty="0" smtClean="0"/>
              <a:t>similar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0786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1174" y="655668"/>
            <a:ext cx="8223307" cy="4454557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Ventricular volume:</a:t>
            </a:r>
          </a:p>
          <a:p>
            <a:pPr marL="628650" lvl="1" indent="-171450"/>
            <a:r>
              <a:rPr lang="en-US" sz="2400" dirty="0"/>
              <a:t>After mitral valve opening, there is a rapid increase in ventricular volume from passive filling</a:t>
            </a:r>
          </a:p>
          <a:p>
            <a:pPr marL="628650" lvl="1" indent="-171450"/>
            <a:r>
              <a:rPr lang="en-US" sz="2400" dirty="0"/>
              <a:t>Ventricular filling continues during this phase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Electrocardiogram:</a:t>
            </a:r>
          </a:p>
          <a:p>
            <a:pPr marL="628650" lvl="1" indent="-171450"/>
            <a:r>
              <a:rPr lang="en-US" sz="2400" dirty="0"/>
              <a:t>Lack of electrical activity correlates with refractory period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Heart sounds:</a:t>
            </a:r>
          </a:p>
          <a:p>
            <a:pPr marL="628650" lvl="1" indent="-171450"/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heart sound (S3) may be audible during this phase</a:t>
            </a:r>
          </a:p>
          <a:p>
            <a:pPr marL="628650" lvl="1" indent="-171450"/>
            <a:r>
              <a:rPr lang="en-US" sz="2400" dirty="0"/>
              <a:t>S3 can be a normal variant in children, but is always abnormal in adults</a:t>
            </a:r>
          </a:p>
          <a:p>
            <a:pPr marL="628650" lvl="1" indent="-171450"/>
            <a:r>
              <a:rPr lang="en-US" sz="2400" dirty="0"/>
              <a:t>Rapid atrial filling into a ventricle that is already volume overloaded can lead to S3 heart sound</a:t>
            </a:r>
          </a:p>
          <a:p>
            <a:pPr marL="1085850" lvl="2" indent="-171450"/>
            <a:r>
              <a:rPr lang="en-US" sz="2400" dirty="0"/>
              <a:t>Volume overload can occur for many reasons including aortic regurgitation, poor LV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Reduced Ventricular Filling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7728" y="1311275"/>
            <a:ext cx="5150037" cy="4454557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Termed “Diastasis” or Diastole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Longest phase of the cardiac cycle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Slower ventricular filling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Dependent on heart rate</a:t>
            </a:r>
          </a:p>
          <a:p>
            <a:pPr marL="1028700" lvl="1"/>
            <a:r>
              <a:rPr lang="en-US" sz="2400" dirty="0" smtClean="0">
                <a:solidFill>
                  <a:srgbClr val="FF0000"/>
                </a:solidFill>
              </a:rPr>
              <a:t>Elevated heart rate gives less time for diastasis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Continued decrease in aortic pressure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 wave (atrial depolarization) begins at the end of this phase</a:t>
            </a: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95" y="1317809"/>
            <a:ext cx="2696116" cy="41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6669" y="655668"/>
            <a:ext cx="8223307" cy="4454557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The last phase is reduced ventricular filling (“diastasis”)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This is the longest phase of the cardiac cycle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Aortic pressure:</a:t>
            </a:r>
          </a:p>
          <a:p>
            <a:pPr marL="628650" lvl="1" indent="-171450"/>
            <a:r>
              <a:rPr lang="en-US" sz="2400" dirty="0"/>
              <a:t>There is continued decrease in aortic pressure from runoff</a:t>
            </a:r>
          </a:p>
          <a:p>
            <a:pPr marL="628650" lvl="1" indent="-171450"/>
            <a:r>
              <a:rPr lang="en-US" sz="2400" dirty="0"/>
              <a:t>This represents the diastolic blood pressure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Ventricular pressure:</a:t>
            </a:r>
          </a:p>
          <a:p>
            <a:pPr marL="628650" lvl="1" indent="-171450"/>
            <a:r>
              <a:rPr lang="en-US" sz="2400" dirty="0"/>
              <a:t>No significant change in ventricular pressure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Atrial pressure:</a:t>
            </a:r>
          </a:p>
          <a:p>
            <a:pPr marL="628650" lvl="1" indent="-171450"/>
            <a:r>
              <a:rPr lang="en-US" sz="2400" dirty="0"/>
              <a:t>Atrial pressure mimics ventricular pressure but there is no significant change</a:t>
            </a:r>
          </a:p>
          <a:p>
            <a:pPr marL="628650" lvl="1" indent="-171450"/>
            <a:r>
              <a:rPr lang="en-US" sz="2400" dirty="0"/>
              <a:t>Since atrial and ventricular pressure are close to equal, the mitral valve remains </a:t>
            </a:r>
            <a:r>
              <a:rPr lang="en-US" sz="2400" dirty="0" smtClean="0"/>
              <a:t>open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4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7914"/>
            <a:ext cx="9143999" cy="151348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Thank you!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AutoShape 2" descr="data:image/jpeg;base64,/9j/4AAQSkZJRgABAQAAAQABAAD/2wCEAAkGBhQSERUUEhQUFRUUFRUWGBcXFRgWGBUVFRcXFxYVFBcXGyYfFxojGhUVHy8gIycpLCwsFh4xNTAqNSYrLCkBCQoKDgwOGg8PGjAlHyUpLCwtKiwsLCwqLCwpLC0sLCwsLCwsLCwsLCwsLCwsLCwsLCwsLCksLCwsKSwsLCwsLP/AABEIALgBEwMBIgACEQEDEQH/xAAcAAABBQEBAQAAAAAAAAAAAAAFAAIDBAYBBwj/xABDEAACAQIEAgcFBQUGBgMAAAABAhEAAwQSITEFQQYiUWFxgZETMqGxwUJy0eHwFCNSYpIHFRaCsvEkU3OiwtIzQ+L/xAAbAQACAwEBAQAAAAAAAAAAAAADBAECBQAGB//EADMRAAICAQMCAwYGAgIDAAAAAAECAAMRBBIhMUETUWEFIjJScaEUQoGRwfCx0SPxFTPh/9oADAMBAAIRAxEAPwCTgPBGxNzKNFGrt/CPxPIV6LfsJasraQFV2EEg6azI1meffXOE8NSxbCJ4k82bmTXcfZZtRyq6VeGnHWL23+K/pJ+FX7hlXOYCIYiG15GND41fs4hWEqQRJGhnUbg99Cv2n2WHa424Bbz2X6VneipdsRIYhRJbX3tNAe0SRvVt2MKe8FtzkjoJvA1OBqENTg1WKygMsWd6nqHDbVNQT1jlfwxUqVKohJw14XjLssSe2vdCK8N49hDZvOh3ViPTY+Yg+dJ6scCeh9hMA7j6fzB9y5qNY/2P4UwXdd/1pUF1/nXM+v67qymM9miy0tzWp7Nz0OlDUeruGM1AJByJWwAjBk2LwjWspYHJcBKNyIBgie0HT07RV7h/EJ6rb8j216Tg+jFu9w+3ZvDdA8j3kd5aVPaM0V5b0i4DdwF0Jd1RpKXBswHyIkSPnXoLdOutpAb4sff+9RPnDWrXay/lycH0zLt1crdzbdx7KyfFcPkvMOTdcee/x+daHD8RV0IcgaTm5QNZnlFZbEYu7jmjDqqrbkG686zyAAMcjEE66xXnK9LbXYVYY8/L0mlRq107bmhf9qjDO3YjHzyz8zWcwlucq9w+FEMX0WuraIOMYzAKi22TXz127KDm5dwzRcAYN1UfYT3j6VraZULgbu88/qdPY9ZtQe7ky1xXFScg2GrePIeW/pWi6C9EHxN0aRzZiP8A40PP7x5D86HdEei1zF3VCiZMydu937vnX0FwLgdvCWRbtjvZubtzY/hyra1GoFa+EnXvBaajwxubr2/3J8HgUs21t2xCoIA+p7Sd5pOaluGq7msNzzHZZwraVPNU8I24q1NPVnKiBzzHTXCa5NcmryCYia4TSJppNTKExE00mq4x6kgLLSYkDq+ux8pqUtVgIJjOzSpmau1bEpmCLOJDbHXsO/lyNTg0DBqzZxhHeO/6Grh/OS1XlLuPwS3rZttMGNjB01FVOA8E/Zy+ubNEGIMd9XLOJDbb9h3/ADqYGp2qTug8so2ycNQHjXSFrN9UWCAksDzkmNdxoPjtRkNQ3H8OtXNchNx3QBwZBEgctAABsedVsJA4k1AE8zRYS91EnqlhOUnXaSB2xVkGsN05xZ9tZRZ6qlhEyCxgERzAX41scGpFtAxJIVZJ3JjUmgZyTHBwJZpUya7NdLZjq8//ALTeBSBiEHYr/wDi3/j/AE1vpqLFYZbiMjiVYEEdoNUsTeuIzpdQdPaLB/RPnO+d6jz70f6Z9G3wd0htbZkq/Jl7+wjmPxrLNiAIBMTETImdtdtdKxXrYHGJ9Dp1dTqGDDBlxGrVdDOAnE31WOoOs57FHLxOw/KgvR7gdzFXQltZJ3PJRzZjyFe5dH+A28JaFtNTuzc2bt7h2DlRdNQXOT0md7W9orQmxD7x+3rK+L4m0YhFGQWUXKwOskHUdkVUxnBVujCrdNt1Cwc5n2kge6DqSd6LX+HlRda0f3lyNW1AI20jYV23wtSbTXOvctLAbv0lo8q2J4SeR9Jv7Obp/aP2FLjW1lcj7knMD7I/bAj72o3qj0XCpYCZSjL76sCGzCFJIPeseXhXvFYD+0LjGAtMFvI1zEkjKliReKiNSykZVjSW8gaHqQbV5kBe0yHFWlQP5h8jQ/C9EruPv27KJCIRduXG9xFEgL/Mx7OzXnTL3SIMyzw12WYCvjipP3vZovoe+tz0a/tAsX7T4dbT4PEG3fNpSBlcgFv3NwCHYQNCAdOdIV6fawbPSaS6hq6PBA69TNjwTgVnBWsqQP4nMAse0ns7qmuccsBgpvWsxiFzrJnUQJnUEV5zhvamw3twXY3VINw5yOo5MEkx7g9adbxQ9phnAgFbOn3GyH/RWidMRkZmcbc8zf4TjNm/Psbtu5ETkYNE7TG1PdqwvQJRbxF5P5SPNHA/GoeIKbfErgRmQ3CdVJGr29CRsTmIOo5Us2nO8qD2zLiz3c+uJ6BhX61XwaxPRvpEzm2t3VmZ1DgQCVAMMBsYMztpyrZq1MVKVG09oBmGciPmor+JC779gEns5beJrOcd4+bV9FzmFbrJoMykAqwjraa6HeiXGuKiwEc+4zFCYnLKkqw8x8asWABPlJAyQPOW8ZiCtvMNIidASBsecSKG8F4wty7dQOXgKwJIMDYjTQaxt20/C45cZh7gCsuYMhkRqV94d0n4UE6K9GLuHue0cgSpBXmZ/OK4EnBEqQACD1lLpF0muYe69pB7hBE7QYYRHjWyw+JFxFcbOqsPBhP1obx3D2ZVrlhbjcidNuTHmO6DVjheJzJsq5TGVRAA5AVdBhjKWHcoIl6u0zNSosDMsDTgaiBpwNUjUlDVZs44jfUd+/kapzXQamcRmF0xIYdU69h3n6+VB+jPDb9rEQ5OSGYwZVjy0PumdeRp2aii4z2dn2h1PLXtMRPhVuW4gmUJzLeM4Kty6t2SGETzBERtyMHlRQGhWB43buaAwew6H8/KiAehlNp5lg+4cSaa7NQ567mqJbMkmuzQTpFxhsOiMgBJeCDzUAyAeRmNaLWrkqCREgGOyRtUeknMqcfwVi9h3XEgG1BJkTlj7SxrI5R4c68pw3QzDXbmRr91bTMBL2AJzaAFg5CknmwH0r1PpFfyYW82UtFttBv2T3RvPdXmPA+kXtL9lGtaNcReqc2hYaEHcHn50tcqkjIzNTRX3Vo/hsQD16fzPUuDcDs4W2LdlMo0k7sxHNmOpNEJpk10GmQMdJmlyxyTzHTXZps0prp2Z2a8T43h3s4nFNcBa5dvMTpLFcx9mFP2VFvIB517VNeS9PMUFxl4kQFCz/N1V0ga+Y2APbQbvhjOlIL8zLXrIIJQK0EEqTBJnnGyincGsC7ibK+4WxFtgeSsGBGT+HbznyqniMYs9W3DMRroNT26+OnjU3BseqYhHIIKXEOaDlOVgTlHZqR8qWUx6xTjpPVP+F9m4NxroBUn2SkgbqMrHQ+921Qx3EsIiW2/ZbrCGCy6rGVidYftYnzrS2Oj9tZks06bwIBB0jwHOuJwOyUUNbVo163W1MZjr2wKK169yT9OJmis+QgLh3FbH7YUTDFHYt+8zyDmBcmO/wCtM6SfsyYq2957lu5CMCFLIQjRDQNDpWiPDrYYMLaBhscokQIGvhpVDjPBLeIj2gMqCAQSCJ+FB8Vd4IJ6Y/vpLbTgjiBsFgTaZSCrqt8aqZjMCjBh9kiFFbqy9ef3uAXLN2/fsPrcAbLH2gykg6wwIDdh1rb4G7Kqe0D5U7U+7vmKWrtxBHSDokcTfFxbgTqKp6skwWMgzpoRyo3cwy+zVbkPlC7jcgRMVy/i8v4ULxXEGYGfQVj6z2gqEohjtNBYAtCxvJbEdVe7QfCqFziagnXTzoU2InWqt691vL6/nWK+ucnIjYqAhu7xC24hutGojn3RQq/0njS1bA8dP+0fjVZX1A76qcWtZWB/iHxFb3sr2ibm8Kzr2Mz9Vpwo3D9pI3H7xPvx4BfwrlDCa7Xo8TPh25h7qbrnHauh81P0PlTbV8NsdRuNiPEHUUeFVMdatATcUMfsjmTuACNRQSBDKxlfC4ZrhgR3k6AeNErfAZIHtRPcpPxmorfEkVASpY5dgFBnzYRHZUnDeKQzOwb3dBA3J/l8KFkw0nudGGjquD4iPkTVLpHhmS0iwYB1I1AgQJPLejOE44lwxsechlj+oCiKXA0jflVkcqcytlYcYnmOaieB6QXLeh6w79/I/jNFOkvR2B7Wyu3vqP8AUo+YrKZqeUrYJmurVNibjA8aS7sYPYdD+flV4PXnOeieB6Q3E0brjv39fxoL0fLCLf8ANDfH8EbzW1BWVlsswxBgZlB3iKNhqzDraxV21cDw1sjqnmAZ0/Ka0StSu0gnMaDAgYgnhvHHa7iQ8eyslypA6wCnUd+xohw9bDAXbKW+tPXVAp7wTAM1nsHaX2GKezc9r7QOYAOYFs0qV7dfOKcrFMNhgrsj+00AHvAtDA8tmnWoHrLfSa3NXQaFYXi2e9dtZSPZR1p0Mgeh1oij1bEpmTTSmqWO4mllC9xoVSAYBJk7CBzqq/FXN62ltAVZFuMxMEKxIEL27c+e1diWBzCj3IBJIAG5OgA768D6dMzY68x66tcJtsuYqVGUDKRA020516fhcW73caHdmCo4UE6KJYQBtTOC4BLuFC3bauhuMQHUMDoBInvB17qDcMrGdPYUfM8XN0zqXUiQVMGJ5QvMz5UT4LwW9iHy2xmY9gyhV7XPJddT869dw/QfAlgTh7en3ojwzRVoPbtOLSqlpBJCqAo07lGp7/GlK69/PaaD6oKMDrCuHtrbtopYsVVVJ7coAk+MVOpSNvj21n+J8cVFARHcnfKIHqxmh54tcC9VdeyRt2SR200K18pn7jNdcsIw0MGh1+0QJ3Hd9aDYPjd3XOgE/wA8n/Tt51YtcWgmZHx9YqjUK3TiSHIj7hq5gG6tD7l0Hbbuqzw65vQ9OCtm0weo5TMo4rEmSZ5/oVC16m8SGW4wPMyPA1SW/wAh+h3V4q9WSwq3UGbCEMoIkwfl2VBeuiRr2/SmOdddZHyqK4RI8/pQMy+JPbuaiO36VBxS/LAdg+dcG/lVO/dzOQOsdoAzH0Fb3sFN2o3eQP34iGuOEx5xs0qmHDbx1Fp/+0fAtNcr22RMbImowq+xwwjcJOsDrHUTyGpoVj+JMIMiZUHsOaPQCan6T34tqg3du2NF1+ZFVsshW5wNefrSjHnaI3Xge8YLXib5DEyGDroWzH2dw85JAZUEd+u4onY4hdD5Sw1vG2ZXXKJKtoAPcB/qHZVjJ3n1p1ld9TuaFtPnG2uU/li4RxdrkZvtKHHYRCg5ezU6gmRI3mjWGx7DUGNTQgLlBIiT3AfLvqdGgVYcDmBchjkDE0dji5I60TO4/Csh0jwYtXzl91gHA7J3A8wfhV9b+vhVfiuAe6FZSvVBENpznQ8vSmKG2tFNQu5YDzUs1RM0amI7QQV/qGk929dzU+CCMiZpBBwZMGorgekbpo3XHfv68/OgoalmqCobrODEdJosLatixcTBsUdyGAZoKkETB3iAe3ferV3H5Ww1u8C1y4olhGjBkJkbQSBJHZWUz0TwXHnBUOPaQdJHWB7Qe39TSzaf5Yyt/wA0PcKsEXsQ+ZWDvpBmCNCrdhEDSjFttKy3DntWbl1kJLX2ztMdU6kiRuOsfxNHcFjA5I7qXY+GNz9I2tbPysyuEw7tgbqoGdmvmAJJPVWtEOFub1m5myi3aVSJMkwdDyjUelM45w4vZ9lZcWusCSsr1dZELvOmlQXulFu2Aqy5UAd2giuqK3cocyH3V9YSw3DER3YAk3JzSZkEzEbRrT77AQBGnKsni+lN1vdhR3amrfAMSzKSxJOc768lol9eKmMrU+XEMX8aUHVMHmeyszieIW1JPWze0Elwx94rJEnQdb4E6gURxjB8wnRwwkd4jT40DxeDLg+0/hUELuSodWIPIEOSOegpEAhQBNFNhJLyv/fDZFcCWTOrgkw1wWGuRHISsetcxHFbmfV0GV0UiIJR2tQyqZ5O2sxpVz+6016gMkscxJ6xLGSNp6zctjG2lSPa6y7DqkaDkCulcA3cwrW1flWVOH45vaENBzO6yI963nWHH2SVtgyNDBGmlElfVvEfIVHbtwZ09AD61y22/wB4/CB9KuoxF7GDHIGJbs3YYd80SwL9Y+FZ3GXIV+5D8R+VRdGMbczgH3Nd+Xh2VTafEBEE5GwgzW8VwHtU00YbfgayzkgwdGHL6VsEeqHE+Erd1HVft7fvfjSHtP2b+I/5K/i/z/8AZOk1Xh+63T/Ezly7oD2f7H9d1R3X1HgfpVfiVx7Li37MtcfNCzC5VgM5c6Beso5nUaVRupi9TGGEAwM1xix0+1lEHyNeU/DODhuD69f26zZ3r1EO8Ns+0cDkTJ+6N/131qEsqohQAO4RWWscYXB209rbYXbqK5UEQn8mbnBmdKNcL4p+0Wc4GUksI3gjY9/I17H2XpRpq8N8R5P8CYersNjZHTtCM0qxbcUvkn99zjSIkaHYUq1N4i3hmLpbiW9sNCFVQAYMEnUwefIeVWsLm9ms6Sv41eTipiGAYen5U3FYlWy5REaRHmIjzqhT3t2YyDxtjFJ7T8Pwp1gmN+Z5d9RWm+FPsHQVQwklLmQPP0p/tqiQ6k+Xp+c1xjPl86idJleBJqTD8ZtMmXNlO3W0B8DtQXiGM0yg/wC1DS1O005GTM/UXYbaJt8Hg0CxlWG30EHx7ap4ro5bOqEoe7Vf6T9IrNYbHvb9xiO7l5jai+F6VHa4s966H0Onyq5qZfhgvEVusq4nhN23uuYdq6+q7+k1SFz9dnj2VrcNxa1c91xPYdD6HfypYvhtu57yie0aEeY1rhaRwwnGoH4Zki1Q4jiotI5HvRHhOlaG90XOVilwSBIR9CR/KefpXn/F5BvIdCrNp4daKKtisQItarV4+sv8K42SzGeX1/KtPwHi5JbbYdvaa834Ld6zeH1H41q+Av7/AIj/AMqR9snFT49P8iei0P8A6hNoeMa/n9KzmPxAa48RIOvgf94qN8Tqe6s9gMcWvXGnTX5wPlXmvZdjrqBjp0mhbUrady3YZ/XPEO56uJimXCvl0m5lJ7AVE/KPOh1tWb3FZvAaeu3xo5w3BkWmW4sZjMSDpA7NtRXsb13oVnmkfawMj4Lis1rLzQ/A6j6iiDMPX41lbdxrGI36kkH7p2Ploa0iH9d1ZmxkADTQDq5ys4lwxttp2baVHdYyu3Pn3flUmxPfr9D+u+o7x1Xx+hqstO5m7vjUNq6YEg669u+v1p99uqfTzOgpjtA08BVhIkGLeVP8x+A/2+NScKxNtZbMDlEmNYHlVWFuB1ABAlY3B01pYDiZvOUK21Hs3VQiBY5xpy0oo4xFX94n0hs9LE+wjHxIX8aqXuk907ZV8BJ9TWesvU2amdog8QvgcaLjsL7ArkYy5gLAksCdF0B10odhunCoyC1YlJUPcW27lgNCVYwJjXTQ1EqKxCsAQSBB1Hd6GD5VW4lilAVbjqCATE6wD5+nfSOpwGBxz5x/SVeIGBMv9LeKrew9rEWGbLnZCcpRhpMHMAw2+NO/s+4iW9qjEk9VxJJP8J38FqnYure4bftoyu1ls4iNpzbadj0M6DYsri1HJlZD6ZhPmooJci1T2Mq1eEZfKb7GdK3subYw+cLHWzRMgHbKe2PKlVoqDXas2jQkmVXVsABAhwh+y58GGYeog00o4+zPepn4GKlzV32lOblPaL++O+Y222vPX51IjQv67aC8W4CmIuh7hZlCgZA7KJBJmAYMgga/w1Fhui1i3Jti/Kgnq3b0ncycjanePChFM9IcWjuJos0AD9eNROxaVQrm5BmiaGcJweJYXJuB0MezLgG4N8wcpoRtBOu8zuY7/Drq7oW71M/AwaJVUDyxg7rscLO4nDXFPXRh3+8PUVWFydqktcQe3oGZe4/+rVM3Elb/AOW0jd46reorQG4eszCBKuauZqsm1Zb3bjIexxmHqNfU1G/DbgEqA47UYN8KneO8jYe0hLUSw3Frtu0pVx75EPJGUKug7NWoO7QYOh7DofQ1dsOT7FI0Ysx/qUD/AE0trGxUSIxpVzZgzY3+OgXUssrEsoIYDqg6yD2bTXn3TO2q4ospBW4NYMw6dVgewxBrTG4Gxx3lFXnpBVjqPEigXEuGC7ZxNzQMtwujAblWcFT46jbfWlFchv1/iFuqDp+mZi+GsVukeI9P9q13BHhW+99KxzmLqNtJg9x2INavhbxbb7x+Qoftl91G7zxND2c26vHrO8VxuS2x5nQeJq90E4UMhuOAZ0Eie+fIR/VWexh9teW39lSJ+8xgD9d9a3BWmt4oIuc20UDchVJQnNAMSxnfyrO9l0bf+Qxz2jZtqFC9TyfoOg/mHzi0E9ZeqJIBkgdpA1oXc6S2ihZMzDNl2y6xPPlFBuBH95ixAGjbTrLNrqapWbbrh+upE3Aykg9ZSm45R4V6BXBYDzz9ph+HgH0x94/ifFJZT1FzBTqdTLFSF8IoxwziQzC0x6wEr3rqCPER6eFY3pAxHsCP4flcapelF1rd60ykg7yO5jS9x+L0Ih6lwVx3zPQrjbHs+R3/AF3Uy8dvvfQ0Pscbt/vM5CezLBpMCAYzSeVCL3T3DaBPa3SD/wDXaZpy7xMTprSzKQcGNKQwyJo7zbDvn0/Mih/GMWUtXGXdFMeOxPlQvCdNrN24qRdtu4GQXLZUHfWZI89tKs3DbJue1vJldMgVdSo7Z1k+VXRCYOxwsb0N4o2I9q1wgtmWTlVZ0iSFAE6DXc1Hwm7kxaA/8wr6yv1p/Cb+FwoPsvaMWiSeceMfKrS9IEBlLCgkzJiZ7dB9aOKzgCLFsk+sq3RluMo1IZhA1Oh7BVi3grre7bc+Iy/6oqRukd07ZV8F/GarXOMXG0Nxj3Bo+C0bmUlz+47v2siD+Z/wH1qDH9GeH2SGuPcAYEgZ5BB3IOWT61Ati42yXG78p+Zq3xfo62JsWAWW21vMDm16p293noKFYgbrzCJYydDiW+F4rC28Mz4a3NstkbtYj+IvJI12PbUDdJyoi3bRR+uQgV3hfR8WMPcsm7mznNOSApgbCdfdFVm4VZX37rf1Kn51KjA6ShYE5kq9KbnML6VyocuE7Z/zvXKtj0lf0MMA0s1MBrhNLQ8o4vpHYtOUe5DCJAV2iRInKpGxqxw/pJh2Vyl62WysQuaGJjSFaCfSsxxG6Wus/Y0Qc0ZYgERUYtq3UuKGEQA0nkNetqDJHOfSKGt+G4EdOi3Jkn1l8XSNQSD3aVbtcevL9skdjdb56/GhxamFq0pmw+nSYMIuWlI7j9DNdFzCPsWtnwIHwkVn81LNUY8pUqDNAeB5tbVxXHkfiv4VTuYC9bM5T4qZ+WvwoWGjarVrjV5NnJ7m63zqwZhKGpZYPFn914fudZPx1qzheLWQVLWspQQCpmATmiCRz151X/xFm0u2kYd2nwMiomvYV/47Z+HwkfCobawwyzgrryDDmBv2jfa6t0EvHVPVIgBdJ32+NUruBdMHeXXO5kZdd3GojxJqlhuFAupt3UcAg9+hnYfhXbPDsRh8G6W2zXs4IKnN1ZWYDdwbSOdK2VLnK/3jEMljfmgTpdwwIQygyyozAAk+0P2gBrrpPeZplnimS1lKXFYt9pDlzNsCdhz37KOcTxgzKL1sO3s7eYiVfMVBI07ztFcfH2Vtqn7O0ET1hlGbn1hPZvVbtMtta1MYXTXNWWZVzz+kopw8WlwzTLXWDk+LJHzrRpP7axgxA1jQdXtoceLN/wAOLdtMrEr7pYoqsFGU8tJ9KuW8bcOKKa5BP2dPd01jt76KtAHujjGPtBvczHc3U5+87wzBOrXiywHBAkjXU/jVJ+H5bOU3U0cH3iQvVIgeO8Va4Xw66HulySHDBZYtALGPAQRVa10aa3aKG4ollOugAVSOZHbUqoyD5ZlS3BGfKUMZh8OyoLjO5QMOoCoMsW5/jR9eGWroDOiuRtmEwDrzoSeEWR7+IB+7B+QNG72IFm1m95YB21jQDnRGCnpB5PEx3GXy3cQuUMGYggiRDQdu3WfIUYxK4hMPZOHYliBmUW13YZi0LAUz3UEv8V/4s3VB3VgO2FC1YudKcUxhbKL3Pd15clntoVxQ4Lcf3/UPTXYOEGe8uYjhWIu27TXMxudbMGZYUzCkdkrvSs9G35sg8y3yFCG6QYktDAATGZHRgCN5kA118W7bux/zGpTBHuznSzPvTQpwBF9+96KB8WNSrh8Iu7lv8/8A6CswpqZTRcSuw9zNMMfhV2thvFc3xc109JwPctx6L/pFZ0GuzXbRJ8MQzc6S3DsFHqfmaqXeM3T9sjwAHyFUZprGuxLBR5R9/FM3vMx8STVZmrrGomNdLx2elUc0q6TNyWprGqI4xbO5I8QfpNSLj7Z2dfWPnSUiDX6ONMrdPdmEkd0g/SmYvhr2coZ1bNLaAjTlPLn8KO2Wk6EHwoZ0jvTfI/gVV+E/WproT4pdtXafczxjyEGlqYWrhNNJpyLR+auZqaTXJqZEkLU0tTZps106dZqhZqcxqFmqJM7mqzZ4vdT3bjR2E5h6NNUs1NzV06F36QMwi4iMf4h1SPCn+3yupuWpUoGALgghgYJgfCgZajHFz1kHZZtf6aGalZg3lCLaUUoOhl8dJCohLdtR2an6gVC/SG8dmC/dVR9JoRmpZ6LA4EIXOJXG9645/wAxqBmqAPTi1RJkhNafiWuEH/RHwANZWa1V7XBr/wBE/BagyrTFsoojdtHLGomZYBRlEAADvPx0HZQ+ac9wncnv1MGltTWzgbZp6Wxayd0aWljrMabDQ9vjyPZr2UqRGsyZ8TqYj5UqnToyAhpGpsWwgrJENSqagU1KppqKyYGlNMU10munR2amsabNcJrpM4xqJjTyaiJqJ0U0qbNKunQ3b6YWGjOlxZ7VDf6Salt8bwVzTPbnsIyn4gVkrsAdw1qrhcGsBioktMxrvSPjNjJxLfh07Z/eek4BbGaUcCeavH1ipr/ALdxi3tWJJk6qZ9BWKs22A00FdOOZe/xn8aQ/8kpPSNj2eexmxudFU5Mw85+dVrnRU8n9R+FZm1xi7yJ8iRWi6N4q42dndiNAASSBvRx7QXygLtG1QyTIbnRq6Nip9RVd+B3h9mfAj60Q410kay4UH7MnQHckfSq1rpoTuoPl+dFGvr7mUGktYbhBVzQwdD30ya0K9LAd7c+f41ImMs3BJsD+lT9KsNfUfzf5nHTWj8v3EyzmoWNaq5h8Mf8A62XwkfI1VucKw52Z1/Xepog1VZ/MP3gzU47H9pnCabNHH4DbPu3vUD6EVE3Rw/ZuIfh9TRRap6GUKkdYHY0Y42f3sdiWx/2Cujow5+0PmPWiXEejr3LhYMACF5HkoH0ogMGSMzOFqWaiv+F7s7r6n8KeOi1z+JPU/wDrXbxJ4goGnTRhei7c7ifGpF6MjneX0/8A1Vd4kwKDWssmcGv/AE2HwIqkvRy1zvD4D/yq77NEthBelRIjqbGZ5HtqviCcykjiYua6DWjHCsOOfy/Cu/seHG0E8vH0qfFXz+8Jk/Kf2mdynsPpSyHsPpRjEKAYG2nyqGap43pC7YN9akWew+ho3hcfaRYcAmTyB086lPH7I2X0A+lT4y9zBlX7LAaqexvQ04WHOyN6UdTpEhGkD7zqvwNQXOlSD7P/AHflUfiE+aTst+X7wWMFc/5b+lO/uy9/yz61cbpcvJR/V+VQP0xH8K/Gq/iU+aW8G/5ZEOD3j9kDxIrh4Fd/l/XnUn+LFjUwewWyfiXFUb/S9wCdB5VX8TX5yfw+o8hLf+H7n8S/H8KVCv8AHP8AOPQfhSqfHX1lfCt9JnreLYKQMsHuadvvVb4dj2Z0QquWdxOwBPPwpNjE2VAschHZ+vSo+HY+0t2brMqlW1VQxkxGhPYTrSzkspAEbVQCCTNWMRPhTWQGqSYhSYRiy8mIAkdpA08qmW9XnTUVm8jqRgS/YtKAT3GjXAbWW14msthMWzc9CNdNiZgTWx4esW1H61NMJWUHMyddaHIA7TNdJVzXj3BR8PzqsmBIAkETtpv4UJ4n0mPt3OVSBcaJO4DaT5CvVFwdvE4dS7G22UXNIZdQYkxIEfrSjHRWNnPB7ev+pJ1tdaqB07+n+5h7djWtNwzCfu/Emhb2gHgR5GRPd8K0eDWLYpMqUYqe0Izh1BHeVXw1VLiLMErI5SJos4rAcaur7e6WAKhyI32GXX0pmmrxDiAJxNKcMDtFRtgu6sX7bLqC3ZBA0A7Y2/OtJ0Tt6XDM+6B4DN+JollGxd2ZIMutgtDGmnKg3FsRcR2yu3vEbmN42rWhKzfGLYzN9760FGIUyBg2KDBC8SvR75qL+/LwEZh5gH41fAUqQOwj4UFxYKxHfU12M3Bmt4SE8ASZ+N3YmRVY9LboMAAHtk/jTbuiT4fKarJgVLjfUifM03Uw/NFtQhAwkP4XGvcth2JEgk66aE/hXWxEfageNWLeEC2CoEgI2/gTrHjQfGXSbMmArIq5YIjUEDUbjaaGq72PPeULbVHHbMI+3YroxIgxDGKh4dZuvDBzoQYJ3jUxPdU3A0mwhgwQYnnqaFvxF0I9m5VRIYQNYOu9VCuWKqe8uWULuYdprfHXf50011TXDWsJjzP9IpzrBYSp2PYefrQdlb+JvWtDx3IMhcwJInxjfs2qpcwaDnE6DXc9grOvs2PiaFKqUECm2f4m9asWbrAgFmIkbmaqYq8yuVEaNA+nPvruMd7ZAMTrPPURtV9rECTlRDrYc1DcwobQifGi2cFVOnWAPmRIrOtZHth+8kEFZ5AyYBjTfnQalLkgHkQ7vtxkcH7S+MPXLuDJBHaKppfZ39msC2Lkh+sxjkFzbDxozbvq05SDlMGOR7DUWK1eJCWCzImHvWesaVF+IYI+0aNppVoCziIFBmBi57amwGHz3EUyQTr4c/lXaVGbpFx1mnNpLKyoga6SY5Ab+NRtjCyEjaPxpUqQsQHDGO0uRxCHCF18DHp+UetbfOESToFWT/lH5UqVL2fFiKWHmQ2+MZLdkWUt3va3CrNmBW2iKWdpWdQOXeO0U3iGEJl7DyAwVljq9bcKW31I7N6VKtBzhQRKFQXKmAOFcUD4m7ZgzaZgTpBhsp8Na2Zu5U2JhZgbnTlXKVZrUr44QdI5vOzJmc4h0juLbQshtuzNKnXqqSB4EiDQK8j3WZ1EBmJmOROvPfelSpogVJlR3MEpLNgyA8MudY5Tvp2EbQPKifDsZ+y4a47CCCSAx3bZdtpJpUqH4niYQjqRLDjJhjgvHUu2EdnUEjrAkLBG+h5UJ4piFaSrKetyIPb2UqVGu0ipWzAwNF5e9QR3grEcSS3ox1IMQCfPSqeIuZz+762UHNGsT/sdaVKgVUKKw/8AeZqPqWW0qJUe6WZbSqSxHLt10jtpuCvyRpqGiJ5g1ylTdtK1jiATUNaxJ9ZqludTyP1oIcOcUuYSMqZfeJJZCCsz2gkT51ylVKRhn+sHbyifSd4Xx0TbtiQBmUqYgAmVymZJ1giqONQ5gFBOraASd+6lSojKBYMd5VWJqOe02ttSIBEdUaHlEiukUqVGi8EdI2ItdVc0nLGugZSJEd8Vn+GcOe+oVnyojBs3vGSDkAB5SDSpV20NO3ESxiMD7O8Gcq2ZZU6AFgcjA5tAQRPZqKZjcGckPDNLENKkyIUjqkyNPrSpVdrBSoUKP+4fS0fiX95iPp6Zl61irQs2vbllgQIGgYArDgaxBnTsoPjb2W/etIxCi4QG1BIQ5eW0gUqVK1KNpP1h7htvFfYECX1b2dwFHcqAD1iTPeTPZVHD4n/i5nKGdgRJgwDEz3/OlSqEUHd9P4hdSNmwDz/mFntK5zAgg/TQ/EUqVKh4xxFi5z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5ringsphoto.com/wp-content/uploads/2010/11/CNMC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8"/>
          <a:stretch/>
        </p:blipFill>
        <p:spPr bwMode="auto">
          <a:xfrm>
            <a:off x="1923392" y="2084163"/>
            <a:ext cx="5037083" cy="33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Overview of Tracings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+mn-lt"/>
              </a:rPr>
              <a:t>Heart sounds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+mn-lt"/>
              </a:rPr>
              <a:t>Electrocardiogram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+mn-lt"/>
              </a:rPr>
              <a:t>Aortic pressure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+mn-lt"/>
              </a:rPr>
              <a:t>Cardiac Cycle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4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37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3921" y="707426"/>
            <a:ext cx="8223307" cy="4454557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3200" dirty="0"/>
              <a:t>There are 5 individual components to the cardiac cycle diagram</a:t>
            </a:r>
          </a:p>
          <a:p>
            <a:pPr marL="628650" lvl="1" indent="-171450"/>
            <a:r>
              <a:rPr lang="en-US" sz="3200" dirty="0"/>
              <a:t>Heart sounds (Phonocardiogram)</a:t>
            </a:r>
          </a:p>
          <a:p>
            <a:pPr marL="628650" lvl="1" indent="-171450"/>
            <a:r>
              <a:rPr lang="en-US" sz="3200" dirty="0"/>
              <a:t>Electrocardiogram</a:t>
            </a:r>
          </a:p>
          <a:p>
            <a:pPr marL="628650" lvl="1" indent="-171450"/>
            <a:r>
              <a:rPr lang="en-US" sz="3200" dirty="0"/>
              <a:t>Left ventricular volume and pressure</a:t>
            </a:r>
          </a:p>
          <a:p>
            <a:pPr marL="628650" lvl="1" indent="-171450"/>
            <a:r>
              <a:rPr lang="en-US" sz="3200" dirty="0"/>
              <a:t>Aortic pressure</a:t>
            </a:r>
          </a:p>
          <a:p>
            <a:pPr marL="628650" lvl="1" indent="-171450"/>
            <a:r>
              <a:rPr lang="en-US" sz="3200" dirty="0"/>
              <a:t>Left atrial pressure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200" dirty="0"/>
              <a:t>We will examine each individual tracing separately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4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Heart Sounds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8577" y="6201074"/>
            <a:ext cx="2133600" cy="365125"/>
          </a:xfrm>
        </p:spPr>
        <p:txBody>
          <a:bodyPr/>
          <a:lstStyle/>
          <a:p>
            <a:fld id="{90033947-BDB2-44BC-B95C-A87CE368326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194" name="Picture 2" descr="http://bluestarr.files.wordpress.com/2012/01/page29.gif?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6" y="1061290"/>
            <a:ext cx="5720790" cy="46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59" y="2338755"/>
            <a:ext cx="22053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S1: closure of mitral/tricuspid valves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S2: closure of aortic/pulmonary valves</a:t>
            </a:r>
          </a:p>
        </p:txBody>
      </p:sp>
    </p:spTree>
    <p:extLst>
      <p:ext uri="{BB962C8B-B14F-4D97-AF65-F5344CB8AC3E}">
        <p14:creationId xmlns:p14="http://schemas.microsoft.com/office/powerpoint/2010/main" val="42574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7034" y="172528"/>
            <a:ext cx="8936965" cy="6521570"/>
          </a:xfrm>
        </p:spPr>
        <p:txBody>
          <a:bodyPr>
            <a:normAutofit fontScale="62500" lnSpcReduction="200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5100" dirty="0"/>
              <a:t>This diagram displays the relationship of heart sounds and murmurs to the electrocardiogram (which will be examined in a future slide)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5100" dirty="0"/>
              <a:t>S1 correlates with the closure of the mitral and tricuspid valves and signals the beginning of systole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5100" dirty="0"/>
              <a:t>S2 correlates with the closure of the aortic and pulmonary valves and signals the end of systole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5100" dirty="0"/>
              <a:t>In normal individuals, there is a physiologic splitting of S2, that occurs due to respiration</a:t>
            </a:r>
          </a:p>
          <a:p>
            <a:pPr marL="628650" lvl="1" indent="-171450"/>
            <a:r>
              <a:rPr lang="en-US" sz="5100" dirty="0"/>
              <a:t>This will be explained further in a future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5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5100" dirty="0"/>
              <a:t>On this diagram, </a:t>
            </a:r>
            <a:r>
              <a:rPr lang="en-US" sz="5100" dirty="0" smtClean="0"/>
              <a:t>notice that </a:t>
            </a:r>
            <a:r>
              <a:rPr lang="en-US" sz="5100" dirty="0"/>
              <a:t>diastole is longer than systole</a:t>
            </a:r>
          </a:p>
          <a:p>
            <a:pPr marL="628650" lvl="1" indent="-171450"/>
            <a:r>
              <a:rPr lang="en-US" sz="5100" dirty="0"/>
              <a:t>This correlates well with clinical exam</a:t>
            </a:r>
          </a:p>
          <a:p>
            <a:pPr marL="628650" lvl="1" indent="-171450"/>
            <a:r>
              <a:rPr lang="en-US" sz="5100" dirty="0"/>
              <a:t>The ability to distinguish S1 from S2 on auscultation is based on the ability to recognize systole (short) from diastole (long)</a:t>
            </a:r>
          </a:p>
          <a:p>
            <a:pPr marL="628650" lvl="1" indent="-171450"/>
            <a:r>
              <a:rPr lang="en-US" sz="5100" dirty="0"/>
              <a:t>Additionally, this helps to distinguish systolic from diastolic murmurs</a:t>
            </a:r>
          </a:p>
          <a:p>
            <a:pPr marL="628650" lvl="1" indent="-171450"/>
            <a:r>
              <a:rPr lang="en-US" sz="5100" dirty="0"/>
              <a:t>Systole also produces a pulse, which you can feel while auscultating the heart.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7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Electrocardiogram: review the parts of the ECG 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http://4.bp.blogspot.com/_RDPYylESfZE/TMsJD7TUwfI/AAAAAAAAA0M/lOQNNA7sorI/s1600/image.axd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 b="11823"/>
          <a:stretch/>
        </p:blipFill>
        <p:spPr bwMode="auto">
          <a:xfrm>
            <a:off x="828136" y="1385047"/>
            <a:ext cx="7573992" cy="44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2170</Words>
  <Application>Microsoft Office PowerPoint</Application>
  <PresentationFormat>On-screen Show (4:3)</PresentationFormat>
  <Paragraphs>303</Paragraphs>
  <Slides>36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Cardiac Cycle Overview</vt:lpstr>
      <vt:lpstr>Overview of Tracings</vt:lpstr>
      <vt:lpstr>PowerPoint Presentation</vt:lpstr>
      <vt:lpstr>Heart Sounds</vt:lpstr>
      <vt:lpstr>PowerPoint Presentation</vt:lpstr>
      <vt:lpstr>PowerPoint Presentation</vt:lpstr>
      <vt:lpstr>Electrocardiogram: review the parts of the ECG </vt:lpstr>
      <vt:lpstr>Aortic Pressure Tracing</vt:lpstr>
      <vt:lpstr>PowerPoint Presentation</vt:lpstr>
      <vt:lpstr>Isovolumic Contraction </vt:lpstr>
      <vt:lpstr>PowerPoint Presentation</vt:lpstr>
      <vt:lpstr>Phases of the Cardiac Cycle</vt:lpstr>
      <vt:lpstr>Cardiac Cycle Diagram Overview</vt:lpstr>
      <vt:lpstr>PowerPoint Presentation</vt:lpstr>
      <vt:lpstr>Atrial systole</vt:lpstr>
      <vt:lpstr>PowerPoint Presentation</vt:lpstr>
      <vt:lpstr>PowerPoint Presentation</vt:lpstr>
      <vt:lpstr>Isovolumetric Ventricular Contraction</vt:lpstr>
      <vt:lpstr>PowerPoint Presentation</vt:lpstr>
      <vt:lpstr>Rapid Ventricular Ejection</vt:lpstr>
      <vt:lpstr>PowerPoint Presentation</vt:lpstr>
      <vt:lpstr>PowerPoint Presentation</vt:lpstr>
      <vt:lpstr>Reduced Ventricular Ejection</vt:lpstr>
      <vt:lpstr>PowerPoint Presentation</vt:lpstr>
      <vt:lpstr>PowerPoint Presentation</vt:lpstr>
      <vt:lpstr>Isovolumetric Ventricular Relaxation</vt:lpstr>
      <vt:lpstr>PowerPoint Presentation</vt:lpstr>
      <vt:lpstr>PowerPoint Presentation</vt:lpstr>
      <vt:lpstr>Rapid Ventricular Filling</vt:lpstr>
      <vt:lpstr>PowerPoint Presentation</vt:lpstr>
      <vt:lpstr>PowerPoint Presentation</vt:lpstr>
      <vt:lpstr>Reduced Ventricular Filling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Garvin</dc:creator>
  <cp:lastModifiedBy>Cunningham, Michael A.</cp:lastModifiedBy>
  <cp:revision>206</cp:revision>
  <dcterms:created xsi:type="dcterms:W3CDTF">2013-11-19T19:57:03Z</dcterms:created>
  <dcterms:modified xsi:type="dcterms:W3CDTF">2015-07-23T19:45:59Z</dcterms:modified>
</cp:coreProperties>
</file>